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710" r:id="rId1"/>
    <p:sldMasterId id="2147483714" r:id="rId2"/>
    <p:sldMasterId id="2147483824" r:id="rId3"/>
    <p:sldMasterId id="2147483851" r:id="rId4"/>
    <p:sldMasterId id="2147483864" r:id="rId5"/>
  </p:sldMasterIdLst>
  <p:notesMasterIdLst>
    <p:notesMasterId r:id="rId61"/>
  </p:notesMasterIdLst>
  <p:sldIdLst>
    <p:sldId id="1235" r:id="rId6"/>
    <p:sldId id="1342" r:id="rId7"/>
    <p:sldId id="1270" r:id="rId8"/>
    <p:sldId id="326" r:id="rId9"/>
    <p:sldId id="1272" r:id="rId10"/>
    <p:sldId id="1329" r:id="rId11"/>
    <p:sldId id="1275" r:id="rId12"/>
    <p:sldId id="1276" r:id="rId13"/>
    <p:sldId id="1334" r:id="rId14"/>
    <p:sldId id="1288" r:id="rId15"/>
    <p:sldId id="1313" r:id="rId16"/>
    <p:sldId id="1327" r:id="rId17"/>
    <p:sldId id="1331" r:id="rId18"/>
    <p:sldId id="1265" r:id="rId19"/>
    <p:sldId id="1267" r:id="rId20"/>
    <p:sldId id="1321" r:id="rId21"/>
    <p:sldId id="1266" r:id="rId22"/>
    <p:sldId id="1287" r:id="rId23"/>
    <p:sldId id="1340" r:id="rId24"/>
    <p:sldId id="1337" r:id="rId25"/>
    <p:sldId id="1339" r:id="rId26"/>
    <p:sldId id="1322" r:id="rId27"/>
    <p:sldId id="1351" r:id="rId28"/>
    <p:sldId id="1273" r:id="rId29"/>
    <p:sldId id="1326" r:id="rId30"/>
    <p:sldId id="387" r:id="rId31"/>
    <p:sldId id="1350" r:id="rId32"/>
    <p:sldId id="391" r:id="rId33"/>
    <p:sldId id="1348" r:id="rId34"/>
    <p:sldId id="397" r:id="rId35"/>
    <p:sldId id="1335" r:id="rId36"/>
    <p:sldId id="1264" r:id="rId37"/>
    <p:sldId id="1292" r:id="rId38"/>
    <p:sldId id="1293" r:id="rId39"/>
    <p:sldId id="1349" r:id="rId40"/>
    <p:sldId id="1347" r:id="rId41"/>
    <p:sldId id="1281" r:id="rId42"/>
    <p:sldId id="1336" r:id="rId43"/>
    <p:sldId id="1305" r:id="rId44"/>
    <p:sldId id="1254" r:id="rId45"/>
    <p:sldId id="1255" r:id="rId46"/>
    <p:sldId id="379" r:id="rId47"/>
    <p:sldId id="1234" r:id="rId48"/>
    <p:sldId id="345" r:id="rId49"/>
    <p:sldId id="1297" r:id="rId50"/>
    <p:sldId id="1237" r:id="rId51"/>
    <p:sldId id="1262" r:id="rId52"/>
    <p:sldId id="346" r:id="rId53"/>
    <p:sldId id="1294" r:id="rId54"/>
    <p:sldId id="1286" r:id="rId55"/>
    <p:sldId id="1323" r:id="rId56"/>
    <p:sldId id="1352" r:id="rId57"/>
    <p:sldId id="300" r:id="rId58"/>
    <p:sldId id="1307" r:id="rId59"/>
    <p:sldId id="1298" r:id="rId60"/>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90" pos="7356" userDrawn="1">
          <p15:clr>
            <a:srgbClr val="A4A3A4"/>
          </p15:clr>
        </p15:guide>
        <p15:guide id="699" pos="326" userDrawn="1">
          <p15:clr>
            <a:srgbClr val="A4A3A4"/>
          </p15:clr>
        </p15:guide>
        <p15:guide id="702" orient="horz" pos="232" userDrawn="1">
          <p15:clr>
            <a:srgbClr val="A4A3A4"/>
          </p15:clr>
        </p15:guide>
        <p15:guide id="723" orient="horz" pos="2160" userDrawn="1">
          <p15:clr>
            <a:srgbClr val="A4A3A4"/>
          </p15:clr>
        </p15:guide>
        <p15:guide id="729" pos="893" userDrawn="1">
          <p15:clr>
            <a:srgbClr val="A4A3A4"/>
          </p15:clr>
        </p15:guide>
        <p15:guide id="730" pos="1573" userDrawn="1">
          <p15:clr>
            <a:srgbClr val="A4A3A4"/>
          </p15:clr>
        </p15:guide>
        <p15:guide id="732" pos="3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l" initials="c" lastIdx="1" clrIdx="0">
    <p:extLst>
      <p:ext uri="{19B8F6BF-5375-455C-9EA6-DF929625EA0E}">
        <p15:presenceInfo xmlns:p15="http://schemas.microsoft.com/office/powerpoint/2012/main" userId="cyl" providerId="None"/>
      </p:ext>
    </p:extLst>
  </p:cmAuthor>
  <p:cmAuthor id="2" name="yonglai cai" initials="yc" lastIdx="2" clrIdx="1">
    <p:extLst>
      <p:ext uri="{19B8F6BF-5375-455C-9EA6-DF929625EA0E}">
        <p15:presenceInfo xmlns:p15="http://schemas.microsoft.com/office/powerpoint/2012/main" userId="25cb7186e8cdae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6F8"/>
    <a:srgbClr val="FF6600"/>
    <a:srgbClr val="00B050"/>
    <a:srgbClr val="008000"/>
    <a:srgbClr val="006600"/>
    <a:srgbClr val="33CCFF"/>
    <a:srgbClr val="FF3300"/>
    <a:srgbClr val="00FFFF"/>
    <a:srgbClr val="FCB504"/>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41" autoAdjust="0"/>
    <p:restoredTop sz="96366" autoAdjust="0"/>
  </p:normalViewPr>
  <p:slideViewPr>
    <p:cSldViewPr snapToGrid="0" showGuides="1">
      <p:cViewPr varScale="1">
        <p:scale>
          <a:sx n="111" d="100"/>
          <a:sy n="111" d="100"/>
        </p:scale>
        <p:origin x="378" y="96"/>
      </p:cViewPr>
      <p:guideLst>
        <p:guide pos="7356"/>
        <p:guide pos="326"/>
        <p:guide orient="horz" pos="232"/>
        <p:guide orient="horz" pos="2160"/>
        <p:guide pos="893"/>
        <p:guide pos="1573"/>
        <p:guide pos="384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50" d="100"/>
        <a:sy n="150" d="100"/>
      </p:scale>
      <p:origin x="0" y="-376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t>‹#›</a:t>
            </a:fld>
            <a:endParaRPr lang="zh-CN" altLang="en-US"/>
          </a:p>
        </p:txBody>
      </p:sp>
    </p:spTree>
    <p:extLst>
      <p:ext uri="{BB962C8B-B14F-4D97-AF65-F5344CB8AC3E}">
        <p14:creationId xmlns:p14="http://schemas.microsoft.com/office/powerpoint/2010/main" val="1796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416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kern="0" dirty="0">
                <a:solidFill>
                  <a:srgbClr val="333333"/>
                </a:solidFill>
                <a:ea typeface="宋体" panose="02010600030101010101" pitchFamily="2" charset="-122"/>
                <a:cs typeface="宋体" panose="02010600030101010101" pitchFamily="2" charset="-122"/>
              </a:rPr>
              <a:t>《</a:t>
            </a:r>
            <a:r>
              <a:rPr lang="zh-CN" altLang="zh-CN" b="1" kern="0" dirty="0">
                <a:solidFill>
                  <a:srgbClr val="333333"/>
                </a:solidFill>
                <a:latin typeface="等线" panose="02010600030101010101" pitchFamily="2" charset="-122"/>
                <a:ea typeface="宋体" panose="02010600030101010101" pitchFamily="2" charset="-122"/>
                <a:cs typeface="宋体" panose="02010600030101010101" pitchFamily="2" charset="-122"/>
              </a:rPr>
              <a:t>智能船舶发展行动计划（</a:t>
            </a:r>
            <a:r>
              <a:rPr lang="en-US" altLang="zh-CN" b="1" kern="0" dirty="0">
                <a:solidFill>
                  <a:srgbClr val="333333"/>
                </a:solidFill>
                <a:latin typeface="等线" panose="02010600030101010101" pitchFamily="2" charset="-122"/>
                <a:ea typeface="宋体" panose="02010600030101010101" pitchFamily="2" charset="-122"/>
                <a:cs typeface="宋体" panose="02010600030101010101" pitchFamily="2" charset="-122"/>
              </a:rPr>
              <a:t>2019-2021</a:t>
            </a:r>
            <a:r>
              <a:rPr lang="zh-CN" altLang="zh-CN" b="1" kern="0" dirty="0">
                <a:solidFill>
                  <a:srgbClr val="333333"/>
                </a:solidFill>
                <a:latin typeface="等线" panose="02010600030101010101" pitchFamily="2" charset="-122"/>
                <a:ea typeface="宋体" panose="02010600030101010101" pitchFamily="2" charset="-122"/>
                <a:cs typeface="宋体" panose="02010600030101010101" pitchFamily="2" charset="-122"/>
              </a:rPr>
              <a:t>年）</a:t>
            </a:r>
            <a:r>
              <a:rPr lang="en-US" altLang="zh-CN" kern="0" dirty="0">
                <a:solidFill>
                  <a:srgbClr val="333333"/>
                </a:solidFill>
                <a:ea typeface="宋体" panose="02010600030101010101" pitchFamily="2" charset="-122"/>
                <a:cs typeface="宋体" panose="02010600030101010101" pitchFamily="2" charset="-122"/>
              </a:rPr>
              <a:t>》</a:t>
            </a:r>
            <a:r>
              <a:rPr lang="en-US" altLang="zh-CN" kern="0" dirty="0">
                <a:solidFill>
                  <a:srgbClr val="333333"/>
                </a:solidFill>
                <a:latin typeface="宋体" panose="02010600030101010101" pitchFamily="2" charset="-122"/>
                <a:cs typeface="宋体" panose="02010600030101010101" pitchFamily="2" charset="-122"/>
              </a:rPr>
              <a:t> </a:t>
            </a:r>
            <a:r>
              <a:rPr lang="zh-CN" altLang="en-US" kern="0" dirty="0">
                <a:solidFill>
                  <a:srgbClr val="333333"/>
                </a:solidFill>
                <a:latin typeface="宋体" panose="02010600030101010101" pitchFamily="2" charset="-122"/>
                <a:cs typeface="宋体" panose="02010600030101010101" pitchFamily="2" charset="-122"/>
              </a:rPr>
              <a:t>指导思想：</a:t>
            </a:r>
            <a:r>
              <a:rPr lang="zh-CN" altLang="zh-CN" kern="0" dirty="0">
                <a:solidFill>
                  <a:srgbClr val="333333"/>
                </a:solidFill>
                <a:latin typeface="等线" panose="02010600030101010101" pitchFamily="2" charset="-122"/>
                <a:ea typeface="+mn-ea"/>
                <a:cs typeface="宋体" panose="02010600030101010101" pitchFamily="2" charset="-122"/>
              </a:rPr>
              <a:t>习近平新时代中国特色社会主义思想为指导，全面贯彻党的十九大和十九届二中、三中全会精神，坚持新发展理念，牢牢把握高质量发展要求，紧密围绕加快建设制造强国、海洋强国和交通强国的战略目标，以现代信息技术和新一代人工智能技术与船舶技术跨界融合为主线，以提升船舶安全性、经济性、环保性和高效性为核心，以加快船舶智能技术工程化应用为重点，大力推动协同创新，积极探索产业新业态和新模式，支撑我国智能航运建设，促进我国船舶工业高质量发展。</a:t>
            </a:r>
            <a:endParaRPr lang="en-US" altLang="zh-CN" kern="0" dirty="0">
              <a:solidFill>
                <a:srgbClr val="333333"/>
              </a:solidFill>
              <a:latin typeface="等线" panose="02010600030101010101" pitchFamily="2" charset="-122"/>
              <a:ea typeface="+mn-ea"/>
              <a:cs typeface="宋体" panose="02010600030101010101" pitchFamily="2" charset="-122"/>
            </a:endParaRPr>
          </a:p>
          <a:p>
            <a:pPr algn="just"/>
            <a:endParaRPr lang="en-US" altLang="zh-CN" kern="0" dirty="0">
              <a:solidFill>
                <a:srgbClr val="333333"/>
              </a:solidFill>
              <a:latin typeface="等线" panose="02010600030101010101" pitchFamily="2" charset="-122"/>
              <a:ea typeface="+mn-ea"/>
              <a:cs typeface="宋体" panose="02010600030101010101" pitchFamily="2" charset="-122"/>
            </a:endParaRPr>
          </a:p>
          <a:p>
            <a:pPr algn="just"/>
            <a:r>
              <a:rPr lang="zh-CN" altLang="zh-CN" sz="1200" kern="1200" dirty="0">
                <a:solidFill>
                  <a:schemeClr val="tx1"/>
                </a:solidFill>
                <a:effectLst/>
                <a:latin typeface="+mn-lt"/>
                <a:ea typeface="+mn-ea"/>
                <a:cs typeface="+mn-cs"/>
              </a:rPr>
              <a:t>智能船舶融合了现代信息技术和人工智能等新技术，具有安全可靠、节能环保、经济高效等显著特点，是未来船舶发展的重点方向。为深入贯彻落实党中央、国务院关于建设制造强国、海洋强国、交通强国的战略部署，抢抓发展机遇，促进船舶工业供给侧结构性改革，提升船舶工业核心竞争力，实现我国船舶工业高质量发展，工业和信息化部联合交通运输部、国防科工局编制印发了《智能船舶发展行动计划（</a:t>
            </a:r>
            <a:r>
              <a:rPr lang="en-US" altLang="zh-CN" sz="1200" kern="1200" dirty="0">
                <a:solidFill>
                  <a:schemeClr val="tx1"/>
                </a:solidFill>
                <a:effectLst/>
                <a:latin typeface="+mn-lt"/>
                <a:ea typeface="+mn-ea"/>
                <a:cs typeface="+mn-cs"/>
              </a:rPr>
              <a:t>2019-2021</a:t>
            </a:r>
            <a:r>
              <a:rPr lang="zh-CN" altLang="zh-CN" sz="1200" kern="1200" dirty="0">
                <a:solidFill>
                  <a:schemeClr val="tx1"/>
                </a:solidFill>
                <a:effectLst/>
                <a:latin typeface="+mn-lt"/>
                <a:ea typeface="+mn-ea"/>
                <a:cs typeface="+mn-cs"/>
              </a:rPr>
              <a:t>年）》。</a:t>
            </a:r>
            <a:endParaRPr lang="en-US" altLang="zh-CN" kern="0" dirty="0">
              <a:solidFill>
                <a:srgbClr val="333333"/>
              </a:solidFill>
              <a:latin typeface="等线" panose="02010600030101010101" pitchFamily="2" charset="-122"/>
              <a:ea typeface="+mn-ea"/>
              <a:cs typeface="宋体" panose="02010600030101010101" pitchFamily="2" charset="-122"/>
            </a:endParaRPr>
          </a:p>
          <a:p>
            <a:pPr algn="just"/>
            <a:endParaRPr lang="en-US" altLang="zh-CN" kern="0" dirty="0">
              <a:solidFill>
                <a:srgbClr val="333333"/>
              </a:solidFill>
              <a:latin typeface="宋体" panose="02010600030101010101" pitchFamily="2" charset="-122"/>
              <a:cs typeface="宋体" panose="02010600030101010101" pitchFamily="2" charset="-122"/>
            </a:endParaRPr>
          </a:p>
          <a:p>
            <a:pPr algn="just"/>
            <a:endParaRPr lang="zh-CN" altLang="zh-CN" kern="100" dirty="0">
              <a:latin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0" dirty="0">
                <a:solidFill>
                  <a:srgbClr val="0266F8"/>
                </a:solidFill>
                <a:latin typeface="微软雅黑" panose="020B0503020204020204" pitchFamily="34" charset="-122"/>
                <a:ea typeface="微软雅黑" panose="020B0503020204020204" pitchFamily="34" charset="-122"/>
                <a:cs typeface="宋体" panose="02010600030101010101" pitchFamily="2" charset="-122"/>
              </a:rPr>
              <a:t>智能船优点：</a:t>
            </a:r>
            <a:r>
              <a:rPr lang="zh-CN" altLang="zh-CN" b="1" dirty="0">
                <a:solidFill>
                  <a:schemeClr val="bg2">
                    <a:lumMod val="10000"/>
                  </a:schemeClr>
                </a:solidFill>
                <a:latin typeface="方正兰亭超细黑简体" panose="02000000000000000000" pitchFamily="2" charset="-122"/>
                <a:ea typeface="方正兰亭超细黑简体" panose="02000000000000000000" pitchFamily="2" charset="-122"/>
              </a:rPr>
              <a:t>智能船舶融合了现代信息技术和人工智能等新技术，具有安全可靠、节能环保、经济高效等显著特点，是未来船舶发展的重点方向。为深入贯彻落实党中央、国务院关于建设制造强国、海洋强国、交通强国的战略部署，抢抓发展机遇，促进船舶工业供给侧结构性改革，提升船舶工业核心竞争力，实现我国船舶工业高质量发展，现就大力发展智能船舶制定本行动计划。</a:t>
            </a:r>
            <a:endParaRPr lang="zh-CN" altLang="en-US" b="1" dirty="0">
              <a:solidFill>
                <a:schemeClr val="bg2">
                  <a:lumMod val="10000"/>
                </a:schemeClr>
              </a:solidFill>
              <a:latin typeface="方正兰亭超细黑简体" panose="02000000000000000000" pitchFamily="2" charset="-122"/>
              <a:ea typeface="方正兰亭超细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365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6600"/>
                </a:solidFill>
                <a:latin typeface="方正兰亭超细黑简体" panose="02000000000000000000" pitchFamily="2" charset="-122"/>
                <a:ea typeface="方正兰亭超细黑简体" panose="02000000000000000000" pitchFamily="2" charset="-122"/>
              </a:rPr>
              <a:t>未来国家的政策导向是安全、高效、绿色运营船舶：</a:t>
            </a:r>
            <a:r>
              <a:rPr lang="zh-CN" altLang="en-US" sz="1200" b="0" dirty="0">
                <a:solidFill>
                  <a:srgbClr val="0266F8"/>
                </a:solidFill>
                <a:latin typeface="方正兰亭超细黑简体" panose="02000000000000000000" pitchFamily="2" charset="-122"/>
                <a:ea typeface="方正兰亭超细黑简体" panose="02000000000000000000" pitchFamily="2" charset="-122"/>
              </a:rPr>
              <a:t>安全是底线、环保是红线、保障航道安全、建设现代化航道、适应航运结构转变</a:t>
            </a:r>
            <a:endParaRPr lang="en-US" altLang="zh-CN" sz="1200" b="0" dirty="0">
              <a:solidFill>
                <a:srgbClr val="0266F8"/>
              </a:solidFill>
              <a:latin typeface="方正兰亭超细黑简体" panose="02000000000000000000" pitchFamily="2" charset="-122"/>
              <a:ea typeface="方正兰亭超细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rgbClr val="0266F8"/>
              </a:solidFill>
              <a:latin typeface="方正兰亭超细黑简体" panose="02000000000000000000" pitchFamily="2" charset="-122"/>
              <a:ea typeface="方正兰亭超细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FF6600"/>
              </a:solidFill>
              <a:latin typeface="方正兰亭超细黑简体" panose="02000000000000000000" pitchFamily="2" charset="-122"/>
              <a:ea typeface="方正兰亭超细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DE5A08"/>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DE5A08"/>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DE5A08"/>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274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bg2">
                    <a:lumMod val="10000"/>
                  </a:schemeClr>
                </a:solidFill>
                <a:latin typeface="+mn-ea"/>
              </a:rPr>
              <a:t>近年来，智能船舶成为国际海事界新热点。国际海事组织（</a:t>
            </a:r>
            <a:r>
              <a:rPr lang="en-US" altLang="zh-CN" sz="1200" dirty="0">
                <a:solidFill>
                  <a:schemeClr val="bg2">
                    <a:lumMod val="10000"/>
                  </a:schemeClr>
                </a:solidFill>
                <a:latin typeface="+mn-ea"/>
              </a:rPr>
              <a:t>IMO</a:t>
            </a:r>
            <a:r>
              <a:rPr lang="zh-CN" altLang="zh-CN" sz="1200" dirty="0">
                <a:solidFill>
                  <a:schemeClr val="bg2">
                    <a:lumMod val="10000"/>
                  </a:schemeClr>
                </a:solidFill>
                <a:latin typeface="+mn-ea"/>
              </a:rPr>
              <a:t>）、国际标准化组织（</a:t>
            </a:r>
            <a:r>
              <a:rPr lang="en-US" altLang="zh-CN" sz="1200" dirty="0">
                <a:solidFill>
                  <a:schemeClr val="bg2">
                    <a:lumMod val="10000"/>
                  </a:schemeClr>
                </a:solidFill>
                <a:latin typeface="+mn-ea"/>
              </a:rPr>
              <a:t>ISO</a:t>
            </a:r>
            <a:r>
              <a:rPr lang="zh-CN" altLang="zh-CN" sz="1200" dirty="0">
                <a:solidFill>
                  <a:schemeClr val="bg2">
                    <a:lumMod val="10000"/>
                  </a:schemeClr>
                </a:solidFill>
                <a:latin typeface="+mn-ea"/>
              </a:rPr>
              <a:t>）等国际组织将智能船舶列为重要议题，国际主要船级社先后发布了有关智能船舶的规范或指导性文件，世界主要造船国家大力推进智能船舶研制与应用。我国船舶工业和航运业在智能船舶领域进行了有益探索，相关科研攻关取得积极进展，智能技术工程化应用初显成效，已形成一定的技术积累和产业基础，基本与国际先进水平保持同步。</a:t>
            </a:r>
            <a:endParaRPr lang="zh-CN" altLang="en-US" sz="1200" dirty="0">
              <a:solidFill>
                <a:srgbClr val="DE5A08"/>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725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行业准入其实具备条件的企业很多，对智能船的理解就未必了，这件事不是传统制造周规范的底线邦族用户为了取证；</a:t>
            </a:r>
            <a:endParaRPr lang="en-US" altLang="zh-CN" dirty="0"/>
          </a:p>
          <a:p>
            <a:r>
              <a:rPr lang="zh-CN" altLang="en-US" dirty="0"/>
              <a:t>从</a:t>
            </a:r>
            <a:r>
              <a:rPr lang="en-US" altLang="zh-CN" dirty="0"/>
              <a:t>2015</a:t>
            </a:r>
            <a:r>
              <a:rPr lang="zh-CN" altLang="en-US" dirty="0"/>
              <a:t>年发布</a:t>
            </a:r>
            <a:r>
              <a:rPr lang="en-US" altLang="zh-CN" dirty="0"/>
              <a:t>《</a:t>
            </a:r>
            <a:r>
              <a:rPr lang="zh-CN" altLang="en-US" dirty="0"/>
              <a:t>智能船规范</a:t>
            </a:r>
            <a:r>
              <a:rPr lang="en-US" altLang="zh-CN" dirty="0"/>
              <a:t>》</a:t>
            </a:r>
            <a:r>
              <a:rPr lang="zh-CN" altLang="en-US" dirty="0"/>
              <a:t>以来，就目前的技术而言能帮助用户带来直接利益的很少，反而有些单位为了做概念混淆了智能船应用的真正意义；导致用户需求不清晰，</a:t>
            </a:r>
            <a:endParaRPr lang="en-US" altLang="zh-CN" dirty="0"/>
          </a:p>
          <a:p>
            <a:r>
              <a:rPr lang="zh-CN" altLang="en-US" dirty="0"/>
              <a:t>这个行业有个特点，发现智能船概念后大家的想法就往陆地模式向，做软件来解决问题，其实之呢给穿的第一步是是要解决船岸联网，如果这个问题不掌握在自己的手上就像你有枪没子弹一样；</a:t>
            </a:r>
            <a:endParaRPr lang="en-US" altLang="zh-CN" dirty="0"/>
          </a:p>
          <a:p>
            <a:r>
              <a:rPr lang="zh-CN" altLang="en-US" dirty="0"/>
              <a:t>同时还忽略了传感器问题，发现有些友商只考虑条件比较优越的船做。</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8385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我们在对</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170</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余家</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2</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艘船以上的船东，推广、调研、试用“如果安全可以预见” 理念时，发现有</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80%</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的船东认可机舱和驾控系统的能化改造，能提升船队安全与高效运营的水平，并充满期待。</a:t>
            </a:r>
            <a:r>
              <a:rPr lang="en-US" altLang="zh-CN" b="1" dirty="0">
                <a:solidFill>
                  <a:schemeClr val="tx1">
                    <a:lumMod val="95000"/>
                    <a:lumOff val="5000"/>
                  </a:schemeClr>
                </a:solidFill>
                <a:latin typeface="微软雅黑 Light" panose="020B0502040204020203" pitchFamily="34" charset="-122"/>
                <a:ea typeface="微软雅黑 Light" panose="020B0502040204020203" pitchFamily="34" charset="-122"/>
              </a:rPr>
              <a:t> </a:t>
            </a:r>
            <a:endParaRPr lang="zh-CN" altLang="en-US" dirty="0">
              <a:solidFill>
                <a:schemeClr val="tx1">
                  <a:lumMod val="95000"/>
                  <a:lumOff val="5000"/>
                </a:schemeClr>
              </a:solidFill>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437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解决船 </a:t>
            </a:r>
            <a:r>
              <a:rPr kumimoji="0" lang="en-US" altLang="zh-CN"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 </a:t>
            </a: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岸信息透明度问题，为船舶实现智能航行、降低船舶控制和管理难度，减少人为误操作，控制油耗，进而实现船舶安全高效的运营。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6519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6262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DE5A08"/>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随着高科技的不断进步船舶运输业从根本上发生了变化，但是海上事故却还是频频发生，这些事故造成的危害是巨大的。重大的海上事故，不但可能造成人员伤亡财产损失和环境污染，而且可能使航运企业造成巨大的经济损失，甚至可能造成企业倒闭，所以船舶的安全航行是相当重要的。船舶航行中的事故形式是多种多样的，但每种事故的出现都是在一定条件和因素的制约下形成的。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总的来说，航行事故的发生，与下列各方面的因素有密切关系：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a:t>
            </a:r>
            <a:r>
              <a:rPr lang="en-US" altLang="zh-CN" sz="1200" dirty="0">
                <a:solidFill>
                  <a:srgbClr val="DE5A08"/>
                </a:solidFill>
                <a:latin typeface="微软雅黑 Light" panose="020B0502040204020203" pitchFamily="34" charset="-122"/>
                <a:ea typeface="微软雅黑 Light" panose="020B0502040204020203" pitchFamily="34" charset="-122"/>
              </a:rPr>
              <a:t>1</a:t>
            </a:r>
            <a:r>
              <a:rPr lang="zh-CN" altLang="en-US" sz="1200" dirty="0">
                <a:solidFill>
                  <a:srgbClr val="DE5A08"/>
                </a:solidFill>
                <a:latin typeface="微软雅黑 Light" panose="020B0502040204020203" pitchFamily="34" charset="-122"/>
                <a:ea typeface="微软雅黑 Light" panose="020B0502040204020203" pitchFamily="34" charset="-122"/>
              </a:rPr>
              <a:t>） 外界条件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a:t>
            </a:r>
            <a:r>
              <a:rPr lang="en-US" altLang="zh-CN" sz="1200" dirty="0">
                <a:solidFill>
                  <a:srgbClr val="DE5A08"/>
                </a:solidFill>
                <a:latin typeface="微软雅黑 Light" panose="020B0502040204020203" pitchFamily="34" charset="-122"/>
                <a:ea typeface="微软雅黑 Light" panose="020B0502040204020203" pitchFamily="34" charset="-122"/>
              </a:rPr>
              <a:t>2</a:t>
            </a:r>
            <a:r>
              <a:rPr lang="zh-CN" altLang="en-US" sz="1200" dirty="0">
                <a:solidFill>
                  <a:srgbClr val="DE5A08"/>
                </a:solidFill>
                <a:latin typeface="微软雅黑 Light" panose="020B0502040204020203" pitchFamily="34" charset="-122"/>
                <a:ea typeface="微软雅黑 Light" panose="020B0502040204020203" pitchFamily="34" charset="-122"/>
              </a:rPr>
              <a:t>） 技术（人</a:t>
            </a:r>
            <a:r>
              <a:rPr lang="en-US" altLang="zh-CN" sz="1200" dirty="0">
                <a:solidFill>
                  <a:srgbClr val="DE5A08"/>
                </a:solidFill>
                <a:latin typeface="微软雅黑 Light" panose="020B0502040204020203" pitchFamily="34" charset="-122"/>
                <a:ea typeface="微软雅黑 Light" panose="020B0502040204020203" pitchFamily="34" charset="-122"/>
              </a:rPr>
              <a:t>--</a:t>
            </a:r>
            <a:r>
              <a:rPr lang="zh-CN" altLang="en-US" sz="1200" dirty="0">
                <a:solidFill>
                  <a:srgbClr val="DE5A08"/>
                </a:solidFill>
                <a:latin typeface="微软雅黑 Light" panose="020B0502040204020203" pitchFamily="34" charset="-122"/>
                <a:ea typeface="微软雅黑 Light" panose="020B0502040204020203" pitchFamily="34" charset="-122"/>
              </a:rPr>
              <a:t>机控制）故障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a:t>
            </a:r>
            <a:r>
              <a:rPr lang="en-US" altLang="zh-CN" sz="1200" dirty="0">
                <a:solidFill>
                  <a:srgbClr val="DE5A08"/>
                </a:solidFill>
                <a:latin typeface="微软雅黑 Light" panose="020B0502040204020203" pitchFamily="34" charset="-122"/>
                <a:ea typeface="微软雅黑 Light" panose="020B0502040204020203" pitchFamily="34" charset="-122"/>
              </a:rPr>
              <a:t>3</a:t>
            </a:r>
            <a:r>
              <a:rPr lang="zh-CN" altLang="en-US" sz="1200" dirty="0">
                <a:solidFill>
                  <a:srgbClr val="DE5A08"/>
                </a:solidFill>
                <a:latin typeface="微软雅黑 Light" panose="020B0502040204020203" pitchFamily="34" charset="-122"/>
                <a:ea typeface="微软雅黑 Light" panose="020B0502040204020203" pitchFamily="34" charset="-122"/>
              </a:rPr>
              <a:t>） 不良的航行条件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a:t>
            </a:r>
            <a:r>
              <a:rPr lang="en-US" altLang="zh-CN" sz="1200" dirty="0">
                <a:solidFill>
                  <a:srgbClr val="DE5A08"/>
                </a:solidFill>
                <a:latin typeface="微软雅黑 Light" panose="020B0502040204020203" pitchFamily="34" charset="-122"/>
                <a:ea typeface="微软雅黑 Light" panose="020B0502040204020203" pitchFamily="34" charset="-122"/>
              </a:rPr>
              <a:t>4</a:t>
            </a:r>
            <a:r>
              <a:rPr lang="zh-CN" altLang="en-US" sz="1200" dirty="0">
                <a:solidFill>
                  <a:srgbClr val="DE5A08"/>
                </a:solidFill>
                <a:latin typeface="微软雅黑 Light" panose="020B0502040204020203" pitchFamily="34" charset="-122"/>
                <a:ea typeface="微软雅黑 Light" panose="020B0502040204020203" pitchFamily="34" charset="-122"/>
              </a:rPr>
              <a:t>） 导航的失误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提高航行通告发布效果的若干途径</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2</a:t>
            </a:r>
            <a:r>
              <a:rPr lang="zh-CN" altLang="en-US" sz="1200" dirty="0">
                <a:solidFill>
                  <a:srgbClr val="DE5A08"/>
                </a:solidFill>
                <a:latin typeface="微软雅黑 Light" panose="020B0502040204020203" pitchFamily="34" charset="-122"/>
                <a:ea typeface="微软雅黑 Light" panose="020B0502040204020203" pitchFamily="34" charset="-122"/>
              </a:rPr>
              <a:t>技术（人</a:t>
            </a:r>
            <a:r>
              <a:rPr lang="en-US" altLang="zh-CN" sz="1200" dirty="0">
                <a:solidFill>
                  <a:srgbClr val="DE5A08"/>
                </a:solidFill>
                <a:latin typeface="微软雅黑 Light" panose="020B0502040204020203" pitchFamily="34" charset="-122"/>
                <a:ea typeface="微软雅黑 Light" panose="020B0502040204020203" pitchFamily="34" charset="-122"/>
              </a:rPr>
              <a:t>-</a:t>
            </a:r>
            <a:r>
              <a:rPr lang="zh-CN" altLang="en-US" sz="1200" dirty="0">
                <a:solidFill>
                  <a:srgbClr val="DE5A08"/>
                </a:solidFill>
                <a:latin typeface="微软雅黑 Light" panose="020B0502040204020203" pitchFamily="34" charset="-122"/>
                <a:ea typeface="微软雅黑 Light" panose="020B0502040204020203" pitchFamily="34" charset="-122"/>
              </a:rPr>
              <a:t>机控制）故障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DE5A08"/>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(1) </a:t>
            </a:r>
            <a:r>
              <a:rPr lang="zh-CN" altLang="en-US" sz="1200" dirty="0">
                <a:solidFill>
                  <a:srgbClr val="DE5A08"/>
                </a:solidFill>
                <a:latin typeface="微软雅黑 Light" panose="020B0502040204020203" pitchFamily="34" charset="-122"/>
                <a:ea typeface="微软雅黑 Light" panose="020B0502040204020203" pitchFamily="34" charset="-122"/>
              </a:rPr>
              <a:t>船舶的动力装置、电力系统的技术故障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船体强度的减弱或船体、机械均有严重的缺陷，由于这些因素引起的船舶航行事故。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(2) </a:t>
            </a:r>
            <a:r>
              <a:rPr lang="zh-CN" altLang="en-US" sz="1200" dirty="0">
                <a:solidFill>
                  <a:srgbClr val="DE5A08"/>
                </a:solidFill>
                <a:latin typeface="微软雅黑 Light" panose="020B0502040204020203" pitchFamily="34" charset="-122"/>
                <a:ea typeface="微软雅黑 Light" panose="020B0502040204020203" pitchFamily="34" charset="-122"/>
              </a:rPr>
              <a:t>操舵及螺旋桨遥控装置的失控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由于船桥遥控的舵机和主机系统故障，使得船桥对车舵的操纵失去了控制，尤其在即将造成船舶安危的关键时刻，导致船舶事故几率为大。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(3) </a:t>
            </a:r>
            <a:r>
              <a:rPr lang="zh-CN" altLang="en-US" sz="1200" dirty="0">
                <a:solidFill>
                  <a:srgbClr val="DE5A08"/>
                </a:solidFill>
                <a:latin typeface="微软雅黑 Light" panose="020B0502040204020203" pitchFamily="34" charset="-122"/>
                <a:ea typeface="微软雅黑 Light" panose="020B0502040204020203" pitchFamily="34" charset="-122"/>
              </a:rPr>
              <a:t>惰性气体系统的故障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由于油轮而言，在装卸原油或清洗油舱过程中，惰性气体对降低原油防爆上限及防止油料的爆炸事故是起着重要作用的。实践表明，</a:t>
            </a:r>
            <a:r>
              <a:rPr lang="en-US" altLang="zh-CN" sz="1200" dirty="0">
                <a:solidFill>
                  <a:srgbClr val="DE5A08"/>
                </a:solidFill>
                <a:latin typeface="微软雅黑 Light" panose="020B0502040204020203" pitchFamily="34" charset="-122"/>
                <a:ea typeface="微软雅黑 Light" panose="020B0502040204020203" pitchFamily="34" charset="-122"/>
              </a:rPr>
              <a:t>90%</a:t>
            </a:r>
            <a:r>
              <a:rPr lang="zh-CN" altLang="en-US" sz="1200" dirty="0">
                <a:solidFill>
                  <a:srgbClr val="DE5A08"/>
                </a:solidFill>
                <a:latin typeface="微软雅黑 Light" panose="020B0502040204020203" pitchFamily="34" charset="-122"/>
                <a:ea typeface="微软雅黑 Light" panose="020B0502040204020203" pitchFamily="34" charset="-122"/>
              </a:rPr>
              <a:t>以上的油轮事故是由于未装或因该系统的故障所发生的。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(4) </a:t>
            </a:r>
            <a:r>
              <a:rPr lang="zh-CN" altLang="en-US" sz="1200" dirty="0">
                <a:solidFill>
                  <a:srgbClr val="DE5A08"/>
                </a:solidFill>
                <a:latin typeface="微软雅黑 Light" panose="020B0502040204020203" pitchFamily="34" charset="-122"/>
                <a:ea typeface="微软雅黑 Light" panose="020B0502040204020203" pitchFamily="34" charset="-122"/>
              </a:rPr>
              <a:t>导航设备的故障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因导航设备本身的性能不稳定，出现了技术故障，使其失去了导航性能（指向、定位和计程），应有的作用，是航线的准确度和可靠度受到影响。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(5) </a:t>
            </a:r>
            <a:r>
              <a:rPr lang="zh-CN" altLang="en-US" sz="1200" dirty="0">
                <a:solidFill>
                  <a:srgbClr val="DE5A08"/>
                </a:solidFill>
                <a:latin typeface="微软雅黑 Light" panose="020B0502040204020203" pitchFamily="34" charset="-122"/>
                <a:ea typeface="微软雅黑 Light" panose="020B0502040204020203" pitchFamily="34" charset="-122"/>
              </a:rPr>
              <a:t>通信设备的故障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因船舶通信设备本身性能的不稳定，出现了技术故障。使船，岸或船与船之间的通信中断，彼此情况就不能的到及时沟通。往往港区不良的视距条件下，易使船舶之间发生碰撞事故。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(6) </a:t>
            </a:r>
            <a:r>
              <a:rPr lang="zh-CN" altLang="en-US" sz="1200" dirty="0">
                <a:solidFill>
                  <a:srgbClr val="DE5A08"/>
                </a:solidFill>
                <a:latin typeface="微软雅黑 Light" panose="020B0502040204020203" pitchFamily="34" charset="-122"/>
                <a:ea typeface="微软雅黑 Light" panose="020B0502040204020203" pitchFamily="34" charset="-122"/>
              </a:rPr>
              <a:t>不良的航行条件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船桥人员的配备不齐全，组织混乱，船上值班人员擅离职守，航海驾驶人员工作不认真不严肃，缺乏高度的工作责任心，无视安全航行规章。船长过分依赖引水员，对其错误行动未能及时纠正。这些不良的人为因素，均是出现海事的主观因素。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(7) </a:t>
            </a:r>
            <a:r>
              <a:rPr lang="zh-CN" altLang="en-US" sz="1200" dirty="0">
                <a:solidFill>
                  <a:srgbClr val="DE5A08"/>
                </a:solidFill>
                <a:latin typeface="微软雅黑 Light" panose="020B0502040204020203" pitchFamily="34" charset="-122"/>
                <a:ea typeface="微软雅黑 Light" panose="020B0502040204020203" pitchFamily="34" charset="-122"/>
              </a:rPr>
              <a:t>人员理论知识和实践经验的贫乏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航海知识的缺乏浅薄，技术素质的低劣，以及还上经验的不足，均是海损事故发生不可避免的因素所，从多数海事事故原因来看，或多或少与船员水平因素有关。实践表</a:t>
            </a:r>
            <a:r>
              <a:rPr lang="en-US" altLang="zh-CN" sz="1200" dirty="0">
                <a:solidFill>
                  <a:srgbClr val="DE5A08"/>
                </a:solidFill>
                <a:latin typeface="微软雅黑 Light" panose="020B0502040204020203" pitchFamily="34" charset="-122"/>
                <a:ea typeface="微软雅黑 Light" panose="020B0502040204020203" pitchFamily="34" charset="-122"/>
              </a:rPr>
              <a:t>80%</a:t>
            </a:r>
            <a:r>
              <a:rPr lang="zh-CN" altLang="en-US" sz="1200" dirty="0">
                <a:solidFill>
                  <a:srgbClr val="DE5A08"/>
                </a:solidFill>
                <a:latin typeface="微软雅黑 Light" panose="020B0502040204020203" pitchFamily="34" charset="-122"/>
                <a:ea typeface="微软雅黑 Light" panose="020B0502040204020203" pitchFamily="34" charset="-122"/>
              </a:rPr>
              <a:t>左右的海事是有人为因素所造成的，说明海员条件是经常直接起作用的重要因素。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DE5A08"/>
                </a:solidFill>
                <a:latin typeface="微软雅黑 Light" panose="020B0502040204020203" pitchFamily="34" charset="-122"/>
                <a:ea typeface="微软雅黑 Light" panose="020B0502040204020203" pitchFamily="34" charset="-122"/>
              </a:rPr>
              <a:t>(8) </a:t>
            </a:r>
            <a:r>
              <a:rPr lang="zh-CN" altLang="en-US" sz="1200" dirty="0">
                <a:solidFill>
                  <a:srgbClr val="DE5A08"/>
                </a:solidFill>
                <a:latin typeface="微软雅黑 Light" panose="020B0502040204020203" pitchFamily="34" charset="-122"/>
                <a:ea typeface="微软雅黑 Light" panose="020B0502040204020203" pitchFamily="34" charset="-122"/>
              </a:rPr>
              <a:t>航海图书资料的失效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航海图书资料是保证航行安全的基本工具之一，随时保持航海图书资料的及时性和完整性是起码保证。在使用过程中，未能及时按航行通告警告，修正海图和航海资料，使这些资料陈旧，降低了其实用价值，可给航行带来了不可估量的损失。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DE5A08"/>
                </a:solidFill>
                <a:latin typeface="微软雅黑 Light" panose="020B0502040204020203" pitchFamily="34" charset="-122"/>
                <a:ea typeface="微软雅黑 Light" panose="020B0502040204020203" pitchFamily="34" charset="-122"/>
              </a:rPr>
              <a:t>      船舶安全营运的因素很多，但是人的因素是首当其冲，海损中的人为因素占</a:t>
            </a:r>
            <a:r>
              <a:rPr lang="en-US" altLang="zh-CN" sz="1200" dirty="0">
                <a:solidFill>
                  <a:srgbClr val="DE5A08"/>
                </a:solidFill>
                <a:latin typeface="微软雅黑 Light" panose="020B0502040204020203" pitchFamily="34" charset="-122"/>
                <a:ea typeface="微软雅黑 Light" panose="020B0502040204020203" pitchFamily="34" charset="-122"/>
              </a:rPr>
              <a:t>81%</a:t>
            </a:r>
            <a:r>
              <a:rPr lang="zh-CN" altLang="en-US" sz="1200" dirty="0">
                <a:solidFill>
                  <a:srgbClr val="DE5A08"/>
                </a:solidFill>
                <a:latin typeface="微软雅黑 Light" panose="020B0502040204020203" pitchFamily="34" charset="-122"/>
                <a:ea typeface="微软雅黑 Light" panose="020B0502040204020203" pitchFamily="34" charset="-122"/>
              </a:rPr>
              <a:t>。我国著名航海家</a:t>
            </a:r>
            <a:r>
              <a:rPr lang="en-US" altLang="zh-CN" sz="1200" dirty="0">
                <a:solidFill>
                  <a:srgbClr val="DE5A08"/>
                </a:solidFill>
                <a:latin typeface="微软雅黑 Light" panose="020B0502040204020203" pitchFamily="34" charset="-122"/>
                <a:ea typeface="微软雅黑 Light" panose="020B0502040204020203" pitchFamily="34" charset="-122"/>
              </a:rPr>
              <a:t>——</a:t>
            </a:r>
            <a:r>
              <a:rPr lang="zh-CN" altLang="en-US" sz="1200" dirty="0">
                <a:solidFill>
                  <a:srgbClr val="DE5A08"/>
                </a:solidFill>
                <a:latin typeface="微软雅黑 Light" panose="020B0502040204020203" pitchFamily="34" charset="-122"/>
                <a:ea typeface="微软雅黑 Light" panose="020B0502040204020203" pitchFamily="34" charset="-122"/>
              </a:rPr>
              <a:t>船长贝汉挺：“多大的风浪，也不会让万吨轮沉没的，只有船本身损坏才会沉没，而只有不懂得船也不懂得大海的船长才会把船搞坏，把船搞沉，”这表明了人在控制船舶海损事故中的重要作用。所以只有不断提高船员的技术水平，提高船员素质，提高其在海上驾驶员配备的素质。</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6600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t>1.</a:t>
            </a:r>
            <a:r>
              <a:rPr lang="zh-CN" altLang="en-US" dirty="0"/>
              <a:t>之前的产品制造是周规范的底线，急于求成，船厂是只要有证书价格合适就可以接受谈判，没有建立品牌的基础，导致中国产品一直难走出国门的原因。</a:t>
            </a:r>
            <a:endParaRPr lang="en-US" altLang="zh-CN" dirty="0"/>
          </a:p>
          <a:p>
            <a:pPr algn="just"/>
            <a:r>
              <a:rPr lang="en-US" altLang="zh-CN" dirty="0"/>
              <a:t>2.</a:t>
            </a:r>
            <a:r>
              <a:rPr lang="zh-CN" altLang="en-US" dirty="0"/>
              <a:t>我们产品有个特点，使用频次不高、二次销售的机会或次序创造收益的可能几乎没有，除非新造船。用传统内通凭此最高的是通过程控电话遥控广播喊吃饭，既然是这样为什么不开发一个一键喊吃饭的功能呢？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471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298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9883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FZLTHK--GBK1-0"/>
              </a:rPr>
              <a:t>摩棒联网设备装于民生轮船一年多，在重庆至上海航线的往返实测接通率达到</a:t>
            </a:r>
            <a:r>
              <a:rPr lang="en-US" altLang="zh-CN" sz="1200" b="1" dirty="0">
                <a:solidFill>
                  <a:schemeClr val="tx1">
                    <a:lumMod val="65000"/>
                    <a:lumOff val="35000"/>
                  </a:schemeClr>
                </a:solidFill>
                <a:latin typeface="FZLTHK--GBK1-0"/>
              </a:rPr>
              <a:t>95%</a:t>
            </a:r>
            <a:r>
              <a:rPr lang="zh-CN" altLang="en-US" sz="1200" dirty="0">
                <a:solidFill>
                  <a:schemeClr val="tx1">
                    <a:lumMod val="65000"/>
                    <a:lumOff val="35000"/>
                  </a:schemeClr>
                </a:solidFill>
                <a:latin typeface="FZLTHK--GBK1-0"/>
              </a:rPr>
              <a:t>以上。具有高带宽、低时延的数据传输能力，可轻松实现诸如移动高清视频等大数据量业务。</a:t>
            </a:r>
            <a:endParaRPr lang="zh-CN" altLang="en-US" sz="1200" dirty="0">
              <a:solidFill>
                <a:schemeClr val="tx1">
                  <a:lumMod val="65000"/>
                  <a:lumOff val="35000"/>
                </a:schemeClr>
              </a:solidFill>
            </a:endParaRPr>
          </a:p>
          <a:p>
            <a:endParaRPr lang="zh-CN" altLang="en-US" dirty="0"/>
          </a:p>
        </p:txBody>
      </p:sp>
      <p:sp>
        <p:nvSpPr>
          <p:cNvPr id="4" name="灯片编号占位符 3"/>
          <p:cNvSpPr>
            <a:spLocks noGrp="1"/>
          </p:cNvSpPr>
          <p:nvPr>
            <p:ph type="sldNum" sz="quarter" idx="5"/>
          </p:nvPr>
        </p:nvSpPr>
        <p:spPr/>
        <p:txBody>
          <a:bodyPr/>
          <a:lstStyle/>
          <a:p>
            <a:fld id="{9294396F-7CC6-42E5-83BE-72592AAF95CF}" type="slidenum">
              <a:rPr lang="zh-CN" altLang="en-US" smtClean="0"/>
              <a:t>20</a:t>
            </a:fld>
            <a:endParaRPr lang="zh-CN" altLang="en-US"/>
          </a:p>
        </p:txBody>
      </p:sp>
    </p:spTree>
    <p:extLst>
      <p:ext uri="{BB962C8B-B14F-4D97-AF65-F5344CB8AC3E}">
        <p14:creationId xmlns:p14="http://schemas.microsoft.com/office/powerpoint/2010/main" val="2446059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“产品功效”重新成为品牌定义的精髓</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面对“碎片化”的消费者，品牌接近于“神化”的作用正在逐渐减弱。越来越多的用户选用产品时开始注重产品功效，而不是一味的追求心中的“理想品牌”，“实际购买品牌”和“理想品牌”或“利益输送” 的差距越来越大。用户者越来 越“实际”，品牌对于用户者而言更多的是一个名称，所谓的“概念”、“价值”对消费者的影响力越来越弱，同时产品功效的影响力越来越强。</a:t>
            </a:r>
          </a:p>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21</a:t>
            </a:fld>
            <a:endParaRPr lang="zh-CN" altLang="en-US"/>
          </a:p>
        </p:txBody>
      </p:sp>
    </p:spTree>
    <p:extLst>
      <p:ext uri="{BB962C8B-B14F-4D97-AF65-F5344CB8AC3E}">
        <p14:creationId xmlns:p14="http://schemas.microsoft.com/office/powerpoint/2010/main" val="296855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340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94396F-7CC6-42E5-83BE-72592AAF95CF}" type="slidenum">
              <a:rPr lang="zh-CN" altLang="en-US" smtClean="0"/>
              <a:t>23</a:t>
            </a:fld>
            <a:endParaRPr lang="zh-CN" altLang="en-US"/>
          </a:p>
        </p:txBody>
      </p:sp>
    </p:spTree>
    <p:extLst>
      <p:ext uri="{BB962C8B-B14F-4D97-AF65-F5344CB8AC3E}">
        <p14:creationId xmlns:p14="http://schemas.microsoft.com/office/powerpoint/2010/main" val="351041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1.</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我们携</a:t>
            </a: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E</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船</a:t>
            </a: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E</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网品牌，利用卫星电视天线等产品接触用，了解用户需求</a:t>
            </a:r>
            <a:r>
              <a:rPr lang="zh-CN" altLang="en-US" sz="1200" b="0" dirty="0">
                <a:solidFill>
                  <a:schemeClr val="tx1">
                    <a:lumMod val="50000"/>
                    <a:lumOff val="50000"/>
                  </a:schemeClr>
                </a:solidFill>
              </a:rPr>
              <a:t>；</a:t>
            </a:r>
            <a:endParaRPr lang="en-US" altLang="zh-CN" sz="1200" b="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2.</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截至</a:t>
            </a: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2018</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年底，我们利用电视天线积累用户</a:t>
            </a: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3.9</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万余个及船联网用户</a:t>
            </a: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200</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余个，取得较好的成绩；</a:t>
            </a:r>
            <a:endPar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50000"/>
                    <a:lumOff val="50000"/>
                  </a:schemeClr>
                </a:solidFill>
                <a:latin typeface="微软雅黑 Light" panose="020B0502040204020203" pitchFamily="34" charset="-122"/>
                <a:ea typeface="微软雅黑 Light" panose="020B0502040204020203" pitchFamily="34" charset="-122"/>
              </a:rPr>
              <a:t>3.</a:t>
            </a:r>
            <a:r>
              <a:rPr lang="zh-CN" altLang="en-US" sz="1200" b="0" dirty="0">
                <a:solidFill>
                  <a:schemeClr val="tx1">
                    <a:lumMod val="50000"/>
                    <a:lumOff val="50000"/>
                  </a:schemeClr>
                </a:solidFill>
                <a:latin typeface="微软雅黑 Light" panose="020B0502040204020203" pitchFamily="34" charset="-122"/>
                <a:ea typeface="微软雅黑 Light" panose="020B0502040204020203" pitchFamily="34" charset="-122"/>
              </a:rPr>
              <a:t>通过自研的摩棒实现东南亚地区的船联网，内通物联网正在测试中；</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6456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可靠，指的是硬件设备耐用、软件信息安全；易用，指的是硬件设备易安装使用及维护，软件人机交互简单；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913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FZLTHK--GBK1-0"/>
              </a:rPr>
              <a:t>摩棒联网设备装于民生轮船一年多，在重庆至上海航线的往返实测接通率达到</a:t>
            </a:r>
            <a:r>
              <a:rPr lang="en-US" altLang="zh-CN" sz="1200" b="1" dirty="0">
                <a:solidFill>
                  <a:schemeClr val="tx1">
                    <a:lumMod val="65000"/>
                    <a:lumOff val="35000"/>
                  </a:schemeClr>
                </a:solidFill>
                <a:latin typeface="FZLTHK--GBK1-0"/>
              </a:rPr>
              <a:t>95%</a:t>
            </a:r>
            <a:r>
              <a:rPr lang="zh-CN" altLang="en-US" sz="1200" dirty="0">
                <a:solidFill>
                  <a:schemeClr val="tx1">
                    <a:lumMod val="65000"/>
                    <a:lumOff val="35000"/>
                  </a:schemeClr>
                </a:solidFill>
                <a:latin typeface="FZLTHK--GBK1-0"/>
              </a:rPr>
              <a:t>以上。具有高带宽、低时延的数据传输能力，可轻松实现诸如移动高清视频等大数据量业务。</a:t>
            </a:r>
            <a:endParaRPr lang="zh-CN" altLang="en-US" sz="1200" dirty="0">
              <a:solidFill>
                <a:schemeClr val="tx1">
                  <a:lumMod val="65000"/>
                  <a:lumOff val="35000"/>
                </a:schemeClr>
              </a:solidFill>
            </a:endParaRPr>
          </a:p>
          <a:p>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70458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94396F-7CC6-42E5-83BE-72592AAF95CF}" type="slidenum">
              <a:rPr lang="zh-CN" altLang="en-US" smtClean="0"/>
              <a:t>27</a:t>
            </a:fld>
            <a:endParaRPr lang="zh-CN" altLang="en-US"/>
          </a:p>
        </p:txBody>
      </p:sp>
    </p:spTree>
    <p:extLst>
      <p:ext uri="{BB962C8B-B14F-4D97-AF65-F5344CB8AC3E}">
        <p14:creationId xmlns:p14="http://schemas.microsoft.com/office/powerpoint/2010/main" val="4095742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94396F-7CC6-42E5-83BE-72592AAF95CF}" type="slidenum">
              <a:rPr lang="zh-CN" altLang="en-US" smtClean="0"/>
              <a:t>28</a:t>
            </a:fld>
            <a:endParaRPr lang="zh-CN" altLang="en-US"/>
          </a:p>
        </p:txBody>
      </p:sp>
    </p:spTree>
    <p:extLst>
      <p:ext uri="{BB962C8B-B14F-4D97-AF65-F5344CB8AC3E}">
        <p14:creationId xmlns:p14="http://schemas.microsoft.com/office/powerpoint/2010/main" val="3501576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0931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2952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为了满足市场需求，促进智能船舶的健康发展，</a:t>
            </a:r>
            <a:r>
              <a:rPr lang="en-US" altLang="zh-CN" sz="1200" kern="1200" dirty="0">
                <a:solidFill>
                  <a:schemeClr val="tx1"/>
                </a:solidFill>
                <a:effectLst/>
                <a:latin typeface="+mn-lt"/>
                <a:ea typeface="+mn-ea"/>
                <a:cs typeface="+mn-cs"/>
              </a:rPr>
              <a:t>CCS</a:t>
            </a:r>
            <a:r>
              <a:rPr lang="zh-CN" altLang="zh-CN" sz="1200" kern="1200" dirty="0">
                <a:solidFill>
                  <a:schemeClr val="tx1"/>
                </a:solidFill>
                <a:effectLst/>
                <a:latin typeface="+mn-lt"/>
                <a:ea typeface="+mn-ea"/>
                <a:cs typeface="+mn-cs"/>
              </a:rPr>
              <a:t>在长期研究的基础上，于</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月发布了全球第一份《智能船舶规范》。该规范对于智能船舶的定义为：利用传感器、通信系统、物联网、互联网等技术手段，自动感知和获得船舶、海洋环境、物流、港口等方面的信息和数据，并基于计算机、自动控制和大数据处理分析技术，在航行、管理、维护保养、货物运输等方面实现智能化运行的船舶，实现更安全、更环保、更经济和更可靠的目标。</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6192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5468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90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解决船 </a:t>
            </a:r>
            <a:r>
              <a:rPr kumimoji="0" lang="en-US" altLang="zh-CN"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 </a:t>
            </a: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岸信息透明度问题，为船舶实现智能航行、降低船舶控制和管理难度，减少人为误操作，控制油耗，进而实现船舶安全高效的运营。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4762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0792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54D0"/>
                </a:solidFill>
                <a:effectLst/>
                <a:uLnTx/>
                <a:uFillTx/>
                <a:latin typeface="方正兰亭超细黑简体" panose="02000000000000000000" pitchFamily="2" charset="-122"/>
                <a:ea typeface="方正兰亭超细黑简体" panose="02000000000000000000" pitchFamily="2" charset="-122"/>
                <a:cs typeface="+mn-cs"/>
              </a:rPr>
              <a:t>船联网信息集成平台：</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实现船 </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 </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船 </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 </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岸信息透明度问题，辅助船舶实现智能航行、降低船舶控制和管理难度，减少人为误操作，监管能耗，进而实现船舶安全及高效的运营。</a:t>
            </a:r>
            <a:endParaRPr kumimoji="0" lang="en-US" altLang="zh-CN" sz="1800" b="0" i="0" u="none" strike="noStrike" kern="1200" cap="none" spc="0" normalizeH="0" baseline="0" noProof="0" dirty="0">
              <a:ln>
                <a:noFill/>
              </a:ln>
              <a:solidFill>
                <a:srgbClr val="0254D0"/>
              </a:solidFill>
              <a:effectLst/>
              <a:uLnTx/>
              <a:uFillTx/>
              <a:latin typeface="方正兰亭超细黑简体" panose="02000000000000000000" pitchFamily="2" charset="-122"/>
              <a:ea typeface="方正兰亭超细黑简体" panose="02000000000000000000"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54D0"/>
                </a:solidFill>
                <a:effectLst/>
                <a:uLnTx/>
                <a:uFillTx/>
                <a:latin typeface="方正兰亭超细黑简体" panose="02000000000000000000" pitchFamily="2" charset="-122"/>
                <a:ea typeface="方正兰亭超细黑简体" panose="02000000000000000000" pitchFamily="2" charset="-122"/>
                <a:cs typeface="+mn-cs"/>
              </a:rPr>
              <a:t>船联网信息分享平台：</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汇集船</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岸航行参与者的数据或信息，通过分析、处理、优化、存储，从而实现船</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岸信息一体化、透明化，让安全可以预见。</a:t>
            </a: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4278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0126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解决船 </a:t>
            </a:r>
            <a:r>
              <a:rPr kumimoji="0" lang="en-US" altLang="zh-CN"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 </a:t>
            </a:r>
            <a:r>
              <a:rPr kumimoji="0" lang="zh-CN" altLang="en-US" sz="1200" b="0" i="0" u="none" strike="noStrike" kern="1200" cap="none" spc="0" normalizeH="0" baseline="0" noProof="0" dirty="0">
                <a:ln>
                  <a:noFill/>
                </a:ln>
                <a:solidFill>
                  <a:srgbClr val="C00000"/>
                </a:solidFill>
                <a:effectLst/>
                <a:uLnTx/>
                <a:uFillTx/>
                <a:latin typeface="方正兰亭超细黑简体" panose="02000000000000000000" pitchFamily="2" charset="-122"/>
                <a:ea typeface="方正兰亭超细黑简体" panose="02000000000000000000" pitchFamily="2" charset="-122"/>
                <a:cs typeface="+mn-cs"/>
              </a:rPr>
              <a:t>岸信息透明度问题，为船舶实现智能航行、降低船舶控制和管理难度，减少人为误操作，控制油耗，进而实现船舶安全高效的运营。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8655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徐峰，三十余年产品研发经验，擅长规范、生产制造、产品取证等；</a:t>
            </a:r>
            <a:endParaRPr lang="en-US" altLang="zh-CN" dirty="0"/>
          </a:p>
          <a:p>
            <a:r>
              <a:rPr lang="en-US" altLang="zh-CN" dirty="0"/>
              <a:t>2.</a:t>
            </a:r>
            <a:r>
              <a:rPr lang="zh-CN" altLang="en-US" dirty="0"/>
              <a:t>赵胜林，</a:t>
            </a:r>
            <a:endParaRPr lang="en-US" altLang="zh-CN" dirty="0"/>
          </a:p>
          <a:p>
            <a:r>
              <a:rPr lang="en-US" altLang="zh-CN" dirty="0"/>
              <a:t>3.</a:t>
            </a:r>
            <a:r>
              <a:rPr lang="zh-CN" altLang="en-US" dirty="0"/>
              <a:t>钟林锋，</a:t>
            </a:r>
            <a:endParaRPr lang="en-US" altLang="zh-CN" dirty="0"/>
          </a:p>
          <a:p>
            <a:r>
              <a:rPr lang="en-US" altLang="zh-CN" dirty="0"/>
              <a:t>4.</a:t>
            </a:r>
            <a:r>
              <a:rPr lang="zh-CN" altLang="en-US" dirty="0"/>
              <a:t>赵晓龙，</a:t>
            </a:r>
            <a:endParaRPr lang="en-US" altLang="zh-CN" dirty="0"/>
          </a:p>
          <a:p>
            <a:r>
              <a:rPr lang="en-US" altLang="zh-CN" dirty="0"/>
              <a:t>5.</a:t>
            </a:r>
            <a:r>
              <a:rPr lang="zh-CN" altLang="en-US" dirty="0"/>
              <a:t>姜鑫，</a:t>
            </a:r>
            <a:endParaRPr lang="en-US" altLang="zh-CN" dirty="0"/>
          </a:p>
          <a:p>
            <a:r>
              <a:rPr lang="en-US" altLang="zh-CN" dirty="0"/>
              <a:t>6.</a:t>
            </a:r>
            <a:r>
              <a:rPr lang="zh-CN" altLang="en-US" dirty="0"/>
              <a:t>金鑫，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5893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FZLTHK--GBK1-0"/>
              </a:rPr>
              <a:t>1.</a:t>
            </a:r>
            <a:r>
              <a:rPr lang="zh-CN" altLang="en-US" dirty="0">
                <a:solidFill>
                  <a:prstClr val="white">
                    <a:lumMod val="85000"/>
                  </a:prstClr>
                </a:solidFill>
                <a:latin typeface="arial" panose="020B0604020202020204" pitchFamily="34" charset="0"/>
              </a:rPr>
              <a:t>是运用统计、分析、积累船舶运营参与者的数据或信息的变化规律，预先料到事物可能的结果，从而实现评估、发布安全等级。</a:t>
            </a:r>
            <a:endParaRPr lang="en-US" altLang="zh-CN" sz="1200" dirty="0">
              <a:solidFill>
                <a:schemeClr val="tx1">
                  <a:lumMod val="65000"/>
                  <a:lumOff val="35000"/>
                </a:schemeClr>
              </a:solidFill>
              <a:latin typeface="FZLTHK--GBK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FZLTHK--GBK1-0"/>
              </a:rPr>
              <a:t>2.</a:t>
            </a:r>
            <a:r>
              <a:rPr lang="zh-CN" altLang="en-US" sz="1200" dirty="0">
                <a:solidFill>
                  <a:schemeClr val="tx1">
                    <a:lumMod val="65000"/>
                    <a:lumOff val="35000"/>
                  </a:schemeClr>
                </a:solidFill>
                <a:latin typeface="FZLTHK--GBK1-0"/>
              </a:rPr>
              <a:t>利用内部通信设备廉价、快速实现布置网络；</a:t>
            </a:r>
            <a:endParaRPr lang="en-US" altLang="zh-CN" sz="1200" dirty="0">
              <a:solidFill>
                <a:schemeClr val="tx1">
                  <a:lumMod val="65000"/>
                  <a:lumOff val="35000"/>
                </a:schemeClr>
              </a:solidFill>
              <a:latin typeface="FZLTHK--GBK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latin typeface="FZLTHK--GBK1-0"/>
              </a:rPr>
              <a:t>3.</a:t>
            </a:r>
            <a:r>
              <a:rPr lang="zh-CN" altLang="en-US" sz="1200" dirty="0">
                <a:solidFill>
                  <a:schemeClr val="tx1">
                    <a:lumMod val="65000"/>
                    <a:lumOff val="35000"/>
                  </a:schemeClr>
                </a:solidFill>
                <a:latin typeface="FZLTHK--GBK1-0"/>
              </a:rPr>
              <a:t>系统、硬件等全自主研发，更不同的船型、船舶数量、公司特点等定制系统和功能；</a:t>
            </a:r>
            <a:endParaRPr lang="en-US" altLang="zh-CN" sz="1200" dirty="0">
              <a:solidFill>
                <a:schemeClr val="tx1">
                  <a:lumMod val="65000"/>
                  <a:lumOff val="35000"/>
                </a:schemeClr>
              </a:solidFill>
              <a:latin typeface="FZLTHK--GBK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65000"/>
                    <a:lumOff val="35000"/>
                  </a:schemeClr>
                </a:solidFill>
                <a:latin typeface="FZLTHK--GBK1-0"/>
              </a:rPr>
              <a:t>4.</a:t>
            </a:r>
            <a:r>
              <a:rPr lang="en-US" altLang="zh-CN" b="0" dirty="0">
                <a:solidFill>
                  <a:schemeClr val="tx1">
                    <a:lumMod val="95000"/>
                    <a:lumOff val="5000"/>
                  </a:schemeClr>
                </a:solidFill>
                <a:latin typeface="微软雅黑 Light" panose="020B0502040204020203" pitchFamily="34" charset="-122"/>
                <a:ea typeface="微软雅黑 Light" panose="020B0502040204020203" pitchFamily="34" charset="-122"/>
              </a:rPr>
              <a:t>NB</a:t>
            </a:r>
            <a:r>
              <a:rPr lang="zh-CN" altLang="en-US" b="0" dirty="0">
                <a:solidFill>
                  <a:schemeClr val="tx1">
                    <a:lumMod val="95000"/>
                    <a:lumOff val="5000"/>
                  </a:schemeClr>
                </a:solidFill>
                <a:latin typeface="微软雅黑 Light" panose="020B0502040204020203" pitchFamily="34" charset="-122"/>
                <a:ea typeface="微软雅黑 Light" panose="020B0502040204020203" pitchFamily="34" charset="-122"/>
              </a:rPr>
              <a:t>船岸人工智能互动，比如人脸识别数据是在本地处理完数据，通过窄带形式报告结果，比如视频等预警信息等通过现场分析，只发送结果数据会岸端。</a:t>
            </a:r>
            <a:endParaRPr lang="zh-CN" altLang="en-US" sz="1200" dirty="0">
              <a:solidFill>
                <a:schemeClr val="tx1">
                  <a:lumMod val="65000"/>
                  <a:lumOff val="35000"/>
                </a:schemeClr>
              </a:solidFill>
            </a:endParaRPr>
          </a:p>
          <a:p>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147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F0000"/>
                </a:solidFill>
              </a:rPr>
              <a:t>1</a:t>
            </a:r>
            <a:r>
              <a:rPr lang="zh-CN" altLang="en-US" dirty="0">
                <a:solidFill>
                  <a:srgbClr val="FF0000"/>
                </a:solidFill>
              </a:rPr>
              <a:t>未来的十年将是一个“大数据”引领的智慧科技的时代、随着社交网络的逐渐成熟，移动带宽迅速提升、云计算、物联网应用更加丰富、更多的传感设备、移动终端接入到网络，由此而产生的数据及增长速度将比历史上的任何时期都要多、都要快。大数据，船舶行业的又一次技术变革，大数据的浪潮汹涌而至，对国家治理、船舶运营决策和个人生活都在产生深远的影响，并将成为云计算、物联网之后信息技术产业领域又一重大创新变革。</a:t>
            </a:r>
            <a:endParaRPr lang="en-US" altLang="zh-CN"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FF0000"/>
                </a:solidFill>
                <a:effectLst/>
                <a:latin typeface="+mn-lt"/>
                <a:ea typeface="+mn-ea"/>
                <a:cs typeface="+mn-cs"/>
              </a:rPr>
              <a:t>2</a:t>
            </a:r>
            <a:r>
              <a:rPr lang="zh-CN" altLang="zh-CN" sz="1200" kern="1200" dirty="0">
                <a:solidFill>
                  <a:srgbClr val="FF0000"/>
                </a:solidFill>
                <a:effectLst/>
                <a:latin typeface="+mn-lt"/>
                <a:ea typeface="+mn-ea"/>
                <a:cs typeface="+mn-cs"/>
              </a:rPr>
              <a:t>为了满足市场需求，促进智能船舶的健康发展，</a:t>
            </a:r>
            <a:r>
              <a:rPr lang="en-US" altLang="zh-CN" sz="1200" kern="1200" dirty="0">
                <a:solidFill>
                  <a:srgbClr val="FF0000"/>
                </a:solidFill>
                <a:effectLst/>
                <a:latin typeface="+mn-lt"/>
                <a:ea typeface="+mn-ea"/>
                <a:cs typeface="+mn-cs"/>
              </a:rPr>
              <a:t>CCS</a:t>
            </a:r>
            <a:r>
              <a:rPr lang="zh-CN" altLang="zh-CN" sz="1200" kern="1200" dirty="0">
                <a:solidFill>
                  <a:srgbClr val="FF0000"/>
                </a:solidFill>
                <a:effectLst/>
                <a:latin typeface="+mn-lt"/>
                <a:ea typeface="+mn-ea"/>
                <a:cs typeface="+mn-cs"/>
              </a:rPr>
              <a:t>在长期研究的基础上，于</a:t>
            </a:r>
            <a:r>
              <a:rPr lang="en-US" altLang="zh-CN" sz="1200" kern="1200" dirty="0">
                <a:solidFill>
                  <a:srgbClr val="FF0000"/>
                </a:solidFill>
                <a:effectLst/>
                <a:latin typeface="+mn-lt"/>
                <a:ea typeface="+mn-ea"/>
                <a:cs typeface="+mn-cs"/>
              </a:rPr>
              <a:t>2015</a:t>
            </a:r>
            <a:r>
              <a:rPr lang="zh-CN" altLang="zh-CN" sz="1200" kern="1200" dirty="0">
                <a:solidFill>
                  <a:srgbClr val="FF0000"/>
                </a:solidFill>
                <a:effectLst/>
                <a:latin typeface="+mn-lt"/>
                <a:ea typeface="+mn-ea"/>
                <a:cs typeface="+mn-cs"/>
              </a:rPr>
              <a:t>年</a:t>
            </a:r>
            <a:r>
              <a:rPr lang="en-US" altLang="zh-CN" sz="1200" kern="1200" dirty="0">
                <a:solidFill>
                  <a:srgbClr val="FF0000"/>
                </a:solidFill>
                <a:effectLst/>
                <a:latin typeface="+mn-lt"/>
                <a:ea typeface="+mn-ea"/>
                <a:cs typeface="+mn-cs"/>
              </a:rPr>
              <a:t>12</a:t>
            </a:r>
            <a:r>
              <a:rPr lang="zh-CN" altLang="zh-CN" sz="1200" kern="1200" dirty="0">
                <a:solidFill>
                  <a:srgbClr val="FF0000"/>
                </a:solidFill>
                <a:effectLst/>
                <a:latin typeface="+mn-lt"/>
                <a:ea typeface="+mn-ea"/>
                <a:cs typeface="+mn-cs"/>
              </a:rPr>
              <a:t>月发布了全球第一份《智能船舶规范》。该规范对于智能船舶的定义为：利用传感器、通信系统、物联网、互联网等技术手段，自动感知和获得船舶、海洋环境、物流、港口等方面的信息和数据，并基于计算机、自动控制和大数据处理分析技术，在航行、管理、维护保养、货物运输等方面实现智能化运行的船舶，实现更安全、更环保、更经济和更可靠的目标。</a:t>
            </a: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4</a:t>
            </a:fld>
            <a:endParaRPr lang="zh-CN" altLang="en-US"/>
          </a:p>
        </p:txBody>
      </p:sp>
    </p:spTree>
    <p:extLst>
      <p:ext uri="{BB962C8B-B14F-4D97-AF65-F5344CB8AC3E}">
        <p14:creationId xmlns:p14="http://schemas.microsoft.com/office/powerpoint/2010/main" val="1352852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FZLTHK--GBK1-0"/>
              </a:rPr>
              <a:t>摩棒联网设备装于民生轮船一年多，在重庆至上海航线的往返实测接通率达到</a:t>
            </a:r>
            <a:r>
              <a:rPr lang="en-US" altLang="zh-CN" sz="1200" b="1" dirty="0">
                <a:solidFill>
                  <a:schemeClr val="tx1">
                    <a:lumMod val="65000"/>
                    <a:lumOff val="35000"/>
                  </a:schemeClr>
                </a:solidFill>
                <a:latin typeface="FZLTHK--GBK1-0"/>
              </a:rPr>
              <a:t>95%</a:t>
            </a:r>
            <a:r>
              <a:rPr lang="zh-CN" altLang="en-US" sz="1200" dirty="0">
                <a:solidFill>
                  <a:schemeClr val="tx1">
                    <a:lumMod val="65000"/>
                    <a:lumOff val="35000"/>
                  </a:schemeClr>
                </a:solidFill>
                <a:latin typeface="FZLTHK--GBK1-0"/>
              </a:rPr>
              <a:t>以上。具有高带宽、低时延的数据传输能力，可轻松实现诸如移动高清视频等大数据量业务。</a:t>
            </a:r>
            <a:endParaRPr lang="zh-CN" altLang="en-US" sz="1200" dirty="0">
              <a:solidFill>
                <a:schemeClr val="tx1">
                  <a:lumMod val="65000"/>
                  <a:lumOff val="35000"/>
                </a:schemeClr>
              </a:solidFill>
            </a:endParaRPr>
          </a:p>
          <a:p>
            <a:endParaRPr lang="zh-CN" altLang="en-US" sz="12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3793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651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7543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8489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1815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可靠，指的是硬件设备耐用、软件信息安全；易用，指的是硬件设备易安装使用及维护，软件人机交互简单；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4037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传统制造和销售基本上是走规范的底线，继续同质化竞争，追求利益最大化的一次性交易流程；</a:t>
            </a:r>
            <a:endParaRPr lang="en-US" altLang="zh-CN" dirty="0"/>
          </a:p>
          <a:p>
            <a:r>
              <a:rPr lang="en-US" altLang="zh-CN" dirty="0"/>
              <a:t>2.</a:t>
            </a:r>
            <a:r>
              <a:rPr lang="zh-CN" altLang="en-US" dirty="0"/>
              <a:t>我们目前的商业模式是软件</a:t>
            </a:r>
            <a:r>
              <a:rPr lang="en-US" altLang="zh-CN" dirty="0"/>
              <a:t>+</a:t>
            </a:r>
            <a:r>
              <a:rPr lang="zh-CN" altLang="en-US" dirty="0"/>
              <a:t>硬件</a:t>
            </a:r>
            <a:r>
              <a:rPr lang="en-US" altLang="zh-CN" dirty="0"/>
              <a:t>=</a:t>
            </a:r>
            <a:r>
              <a:rPr lang="zh-CN" altLang="en-US" dirty="0"/>
              <a:t>服务，及每个环节都可以我们形成自我保护和优势体现为我们造血，同过服务可以为我们次序创造利益；</a:t>
            </a:r>
            <a:endParaRPr lang="en-US" altLang="zh-CN" dirty="0"/>
          </a:p>
          <a:p>
            <a:r>
              <a:rPr lang="en-US" altLang="zh-CN" dirty="0"/>
              <a:t>3.</a:t>
            </a:r>
            <a:r>
              <a:rPr lang="zh-CN" altLang="en-US" dirty="0"/>
              <a:t>通信，我们有天通语音通信摩棒、北斗数据传输摩棒、</a:t>
            </a:r>
            <a:r>
              <a:rPr lang="en-US" altLang="zh-CN" dirty="0"/>
              <a:t>4G</a:t>
            </a:r>
            <a:r>
              <a:rPr lang="zh-CN" altLang="en-US" dirty="0"/>
              <a:t>宽带摩棒；采集单元我们拥有自己的接口转换模块和布线难的解决方案；拥有船端“船联网信息集成平台” （摩棒系统）和岸端“船联网信息分享平台”，也就是说在目前的行业还没有一家行业相关企业像我们这样提供一站式的解决方案的自研产品；</a:t>
            </a:r>
            <a:endParaRPr lang="en-US" altLang="zh-CN" dirty="0"/>
          </a:p>
          <a:p>
            <a:r>
              <a:rPr lang="en-US" altLang="zh-CN" dirty="0"/>
              <a:t>4.</a:t>
            </a:r>
            <a:r>
              <a:rPr lang="zh-CN" altLang="en-US" dirty="0"/>
              <a:t>我们拥有自己的造血产品，平台可以为友商订制、探照灯可以做细分市场、数字倾斜仪可出口内销。</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1667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5200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4388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53</a:t>
            </a:fld>
            <a:endParaRPr lang="zh-CN" altLang="en-US"/>
          </a:p>
        </p:txBody>
      </p:sp>
    </p:spTree>
    <p:extLst>
      <p:ext uri="{BB962C8B-B14F-4D97-AF65-F5344CB8AC3E}">
        <p14:creationId xmlns:p14="http://schemas.microsoft.com/office/powerpoint/2010/main" val="180052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可靠，指的是硬件设备耐用、软件信息安全；易用，指的是硬件设备易安装使用及维护，软件人机交互简单；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8805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54</a:t>
            </a:fld>
            <a:endParaRPr lang="zh-CN" altLang="en-US"/>
          </a:p>
        </p:txBody>
      </p:sp>
    </p:spTree>
    <p:extLst>
      <p:ext uri="{BB962C8B-B14F-4D97-AF65-F5344CB8AC3E}">
        <p14:creationId xmlns:p14="http://schemas.microsoft.com/office/powerpoint/2010/main" val="168649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智能船</a:t>
            </a:r>
            <a:r>
              <a:rPr lang="zh-CN" altLang="zh-CN" b="1" dirty="0"/>
              <a:t>系统</a:t>
            </a:r>
            <a:r>
              <a:rPr lang="zh-CN" altLang="en-US" b="1" dirty="0"/>
              <a:t>的基本组成：</a:t>
            </a:r>
            <a:r>
              <a:rPr lang="zh-CN" altLang="zh-CN" dirty="0"/>
              <a:t>从上至下可分为应用层、网络层、感知层和基础支撑</a:t>
            </a:r>
            <a:endParaRPr lang="zh-CN" alt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dirty="0">
              <a:solidFill>
                <a:srgbClr val="087CFF"/>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rgbClr val="087CFF"/>
                </a:solidFill>
                <a:effectLst/>
                <a:latin typeface="+mn-lt"/>
                <a:ea typeface="+mn-ea"/>
                <a:cs typeface="+mn-cs"/>
              </a:rPr>
              <a:t>智能船舶功能的界定可以概括为</a:t>
            </a:r>
            <a:r>
              <a:rPr lang="en-US" altLang="zh-CN" sz="1200" b="1" kern="1200" dirty="0">
                <a:solidFill>
                  <a:srgbClr val="087CFF"/>
                </a:solidFill>
                <a:effectLst/>
                <a:latin typeface="+mn-lt"/>
                <a:ea typeface="+mn-ea"/>
                <a:cs typeface="+mn-cs"/>
              </a:rPr>
              <a:t>1</a:t>
            </a:r>
            <a:r>
              <a:rPr lang="zh-CN" altLang="zh-CN" sz="1200" b="1" kern="1200" dirty="0">
                <a:solidFill>
                  <a:srgbClr val="087CFF"/>
                </a:solidFill>
                <a:effectLst/>
                <a:latin typeface="+mn-lt"/>
                <a:ea typeface="+mn-ea"/>
                <a:cs typeface="+mn-cs"/>
              </a:rPr>
              <a:t>个平台和</a:t>
            </a:r>
            <a:r>
              <a:rPr lang="en-US" altLang="zh-CN" sz="1200" b="1" kern="1200" dirty="0">
                <a:solidFill>
                  <a:srgbClr val="087CFF"/>
                </a:solidFill>
                <a:effectLst/>
                <a:latin typeface="+mn-lt"/>
                <a:ea typeface="+mn-ea"/>
                <a:cs typeface="+mn-cs"/>
              </a:rPr>
              <a:t>5</a:t>
            </a:r>
            <a:r>
              <a:rPr lang="zh-CN" altLang="zh-CN" sz="1200" b="1" kern="1200" dirty="0">
                <a:solidFill>
                  <a:srgbClr val="087CFF"/>
                </a:solidFill>
                <a:effectLst/>
                <a:latin typeface="+mn-lt"/>
                <a:ea typeface="+mn-ea"/>
                <a:cs typeface="+mn-cs"/>
              </a:rPr>
              <a:t>个应用</a:t>
            </a:r>
            <a:r>
              <a:rPr lang="zh-CN" altLang="en-US" sz="1200" b="1" kern="1200" dirty="0">
                <a:solidFill>
                  <a:srgbClr val="087CFF"/>
                </a:solidFill>
                <a:effectLst/>
                <a:latin typeface="+mn-lt"/>
                <a:ea typeface="+mn-ea"/>
                <a:cs typeface="+mn-cs"/>
              </a:rPr>
              <a:t>：</a:t>
            </a:r>
            <a:r>
              <a:rPr lang="zh-CN" altLang="en-US" sz="1200" b="1" strike="noStrike" kern="1200" dirty="0">
                <a:solidFill>
                  <a:srgbClr val="0266F8"/>
                </a:solidFill>
                <a:effectLst/>
                <a:latin typeface="+mn-lt"/>
                <a:ea typeface="+mn-ea"/>
                <a:cs typeface="+mn-cs"/>
              </a:rPr>
              <a:t>首先</a:t>
            </a:r>
            <a:r>
              <a:rPr lang="zh-CN" altLang="zh-CN" sz="1200" kern="1200" dirty="0">
                <a:solidFill>
                  <a:schemeClr val="tx1"/>
                </a:solidFill>
                <a:effectLst/>
                <a:latin typeface="+mn-lt"/>
                <a:ea typeface="+mn-ea"/>
                <a:cs typeface="+mn-cs"/>
              </a:rPr>
              <a:t>即船端有一个网络信息集成平台，并与岸端实现信息交换，实现船舶的运营与管理智能化；</a:t>
            </a:r>
            <a:r>
              <a:rPr lang="zh-CN" altLang="en-US" sz="1200" kern="1200" dirty="0">
                <a:solidFill>
                  <a:schemeClr val="tx1"/>
                </a:solidFill>
                <a:effectLst/>
                <a:latin typeface="+mn-lt"/>
                <a:ea typeface="+mn-ea"/>
                <a:cs typeface="+mn-cs"/>
              </a:rPr>
              <a:t>❶</a:t>
            </a:r>
            <a:r>
              <a:rPr lang="zh-CN" altLang="zh-CN" sz="1200" kern="1200" dirty="0">
                <a:solidFill>
                  <a:schemeClr val="tx1"/>
                </a:solidFill>
                <a:effectLst/>
                <a:latin typeface="+mn-lt"/>
                <a:ea typeface="+mn-ea"/>
                <a:cs typeface="+mn-cs"/>
              </a:rPr>
              <a:t>船舶具有智能航行如航线设计与优化、</a:t>
            </a:r>
            <a:r>
              <a:rPr lang="zh-CN" altLang="en-US" sz="1200" kern="1200" dirty="0">
                <a:solidFill>
                  <a:schemeClr val="tx1"/>
                </a:solidFill>
                <a:effectLst/>
                <a:latin typeface="+mn-lt"/>
                <a:ea typeface="+mn-ea"/>
                <a:cs typeface="+mn-cs"/>
              </a:rPr>
              <a:t>❷</a:t>
            </a:r>
            <a:r>
              <a:rPr lang="zh-CN" altLang="zh-CN" sz="1200" kern="1200" dirty="0">
                <a:solidFill>
                  <a:schemeClr val="tx1"/>
                </a:solidFill>
                <a:effectLst/>
                <a:latin typeface="+mn-lt"/>
                <a:ea typeface="+mn-ea"/>
                <a:cs typeface="+mn-cs"/>
              </a:rPr>
              <a:t>智能船体</a:t>
            </a:r>
            <a:r>
              <a:rPr lang="zh-CN" altLang="en-US" sz="1200" kern="1200" dirty="0">
                <a:solidFill>
                  <a:schemeClr val="tx1"/>
                </a:solidFill>
                <a:effectLst/>
                <a:latin typeface="+mn-lt"/>
                <a:ea typeface="+mn-ea"/>
                <a:cs typeface="+mn-cs"/>
              </a:rPr>
              <a:t>和设备</a:t>
            </a:r>
            <a:r>
              <a:rPr lang="zh-CN" altLang="zh-CN" sz="1200" kern="1200" dirty="0">
                <a:solidFill>
                  <a:schemeClr val="tx1"/>
                </a:solidFill>
                <a:effectLst/>
                <a:latin typeface="+mn-lt"/>
                <a:ea typeface="+mn-ea"/>
                <a:cs typeface="+mn-cs"/>
              </a:rPr>
              <a:t>如全生命周期管理、</a:t>
            </a:r>
            <a:r>
              <a:rPr lang="zh-CN" altLang="en-US" sz="1200" kern="1200" dirty="0">
                <a:solidFill>
                  <a:schemeClr val="tx1"/>
                </a:solidFill>
                <a:effectLst/>
                <a:latin typeface="+mn-lt"/>
                <a:ea typeface="+mn-ea"/>
                <a:cs typeface="+mn-cs"/>
              </a:rPr>
              <a:t>❸</a:t>
            </a:r>
            <a:r>
              <a:rPr lang="zh-CN" altLang="zh-CN" sz="1200" kern="1200" dirty="0">
                <a:solidFill>
                  <a:schemeClr val="tx1"/>
                </a:solidFill>
                <a:effectLst/>
                <a:latin typeface="+mn-lt"/>
                <a:ea typeface="+mn-ea"/>
                <a:cs typeface="+mn-cs"/>
              </a:rPr>
              <a:t>智能机舱如主辅机状态监控、</a:t>
            </a:r>
            <a:r>
              <a:rPr lang="zh-CN" altLang="en-US" sz="1200" kern="1200" dirty="0">
                <a:solidFill>
                  <a:schemeClr val="tx1"/>
                </a:solidFill>
                <a:effectLst/>
                <a:latin typeface="+mn-lt"/>
                <a:ea typeface="+mn-ea"/>
                <a:cs typeface="+mn-cs"/>
              </a:rPr>
              <a:t>❹</a:t>
            </a:r>
            <a:r>
              <a:rPr lang="zh-CN" altLang="zh-CN" sz="1200" kern="1200" dirty="0">
                <a:solidFill>
                  <a:schemeClr val="tx1"/>
                </a:solidFill>
                <a:effectLst/>
                <a:latin typeface="+mn-lt"/>
                <a:ea typeface="+mn-ea"/>
                <a:cs typeface="+mn-cs"/>
              </a:rPr>
              <a:t>智能能效管理如能效监控、</a:t>
            </a:r>
            <a:r>
              <a:rPr lang="zh-CN" altLang="en-US" sz="1200" kern="1200" dirty="0">
                <a:solidFill>
                  <a:schemeClr val="tx1"/>
                </a:solidFill>
                <a:effectLst/>
                <a:latin typeface="+mn-lt"/>
                <a:ea typeface="+mn-ea"/>
                <a:cs typeface="+mn-cs"/>
              </a:rPr>
              <a:t>❺</a:t>
            </a:r>
            <a:r>
              <a:rPr lang="zh-CN" altLang="zh-CN" sz="1200" kern="1200" dirty="0">
                <a:solidFill>
                  <a:schemeClr val="tx1"/>
                </a:solidFill>
                <a:effectLst/>
                <a:latin typeface="+mn-lt"/>
                <a:ea typeface="+mn-ea"/>
                <a:cs typeface="+mn-cs"/>
              </a:rPr>
              <a:t>智能货物控制如货物监测辅助决策等功能。</a:t>
            </a:r>
            <a:endParaRPr lang="zh-CN" altLang="en-US" sz="1000" dirty="0">
              <a:solidFill>
                <a:schemeClr val="bg1"/>
              </a:solidFill>
              <a:latin typeface="微软雅黑" panose="020B0503020204020204" pitchFamily="34" charset="-122"/>
              <a:ea typeface="微软雅黑" panose="020B0503020204020204" pitchFamily="34" charset="-122"/>
            </a:endParaRPr>
          </a:p>
          <a:p>
            <a:endParaRPr lang="en-US"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以需求为导向推进总体设计</a:t>
            </a:r>
            <a:r>
              <a:rPr lang="zh-CN" altLang="en-US"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上海船舶研究设计院高级工程师顾一清在研讨会上介绍了该院在智能船舶总体设计与关键技术研究方面的最新成果。她提出，从工程应用的角度看，智能船舶是指以全船智能网络系统为载体，以工程数据分析和处理技术为手段，具备感知、分析、评估等能力，并通过船基和岸基数据服务中心实现船岸一体信息交互，实现基于船基和岸基的辅助决策的船舶。智能船舶的四个主要特征为：全船信息融合、自主评估与决策、船岸一体化、远程支持和服务。对于智能船舶的总体设计，首先，应根据船舶运营或作业的特点，梳理智能化的总体需求；其次，应以需求为导向设定智能功能；再次，以船舶的船体、性能以及船载各种设备为基础，根据智能功能的实现，设计并优化感知布局；最后，应用先进的信息技术、互联网技术等构建智能管理系统，并通过该系统实现数据分析与评估、辅助决策和运营管理。其中，智能管理系统的构建、智能功能的设定、感知系统的布局，可视为智能船舶的关键技术。</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8505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网络：一艘船一个网络（船岸一体化网络）；两个平台：船端要有一个网络信息集成平台，岸端要有一个信息分享平台，实现船岸信息交互；七个应用：船联网盘、智慧航行、船岸通信、航行状态、设备状态、位置监管、智能监控，构筑一个智能船的基本系统。</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974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670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99848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4396F-7CC6-42E5-83BE-72592AAF95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5384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65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62" y="273052"/>
            <a:ext cx="4012129" cy="1162051"/>
          </a:xfrm>
        </p:spPr>
        <p:txBody>
          <a:bodyPr anchor="b"/>
          <a:lstStyle>
            <a:lvl1pPr algn="l">
              <a:defRPr sz="2667" b="1"/>
            </a:lvl1pPr>
          </a:lstStyle>
          <a:p>
            <a:r>
              <a:rPr kumimoji="1" lang="zh-CN" altLang="en-US"/>
              <a:t>单击此处编辑母版标题样式</a:t>
            </a:r>
          </a:p>
        </p:txBody>
      </p:sp>
      <p:sp>
        <p:nvSpPr>
          <p:cNvPr id="3" name="内容占位符 2"/>
          <p:cNvSpPr>
            <a:spLocks noGrp="1"/>
          </p:cNvSpPr>
          <p:nvPr>
            <p:ph idx="1"/>
          </p:nvPr>
        </p:nvSpPr>
        <p:spPr>
          <a:xfrm>
            <a:off x="4767976" y="273055"/>
            <a:ext cx="6817442"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609762" y="1435103"/>
            <a:ext cx="4012129"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117010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39" y="4800603"/>
            <a:ext cx="7317105" cy="566739"/>
          </a:xfrm>
        </p:spPr>
        <p:txBody>
          <a:bodyPr anchor="b"/>
          <a:lstStyle>
            <a:lvl1pPr algn="l">
              <a:defRPr sz="2667" b="1"/>
            </a:lvl1pPr>
          </a:lstStyle>
          <a:p>
            <a:r>
              <a:rPr kumimoji="1" lang="zh-CN" altLang="en-US"/>
              <a:t>单击此处编辑母版标题样式</a:t>
            </a:r>
          </a:p>
        </p:txBody>
      </p:sp>
      <p:sp>
        <p:nvSpPr>
          <p:cNvPr id="3" name="图片占位符 2"/>
          <p:cNvSpPr>
            <a:spLocks noGrp="1"/>
          </p:cNvSpPr>
          <p:nvPr>
            <p:ph type="pic" idx="1"/>
          </p:nvPr>
        </p:nvSpPr>
        <p:spPr>
          <a:xfrm>
            <a:off x="2390339" y="612775"/>
            <a:ext cx="7317105"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kumimoji="1" lang="zh-CN" altLang="en-US"/>
              <a:t>单击图标添加图片</a:t>
            </a:r>
          </a:p>
        </p:txBody>
      </p:sp>
      <p:sp>
        <p:nvSpPr>
          <p:cNvPr id="4" name="文本占位符 3"/>
          <p:cNvSpPr>
            <a:spLocks noGrp="1"/>
          </p:cNvSpPr>
          <p:nvPr>
            <p:ph type="body" sz="half" idx="2"/>
          </p:nvPr>
        </p:nvSpPr>
        <p:spPr>
          <a:xfrm>
            <a:off x="2390339" y="5367341"/>
            <a:ext cx="7317105"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kumimoji="1" lang="zh-CN" altLang="en-US"/>
              <a:t>编辑母版文本样式</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56007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1516079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06378"/>
            <a:ext cx="2743914" cy="4387851"/>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09759" y="206378"/>
            <a:ext cx="8028490" cy="4387851"/>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2673540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363"/>
            <a:ext cx="9146381"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46395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1411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8338"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49054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41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80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09946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8338"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0007" y="2505075"/>
            <a:ext cx="515913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3807" y="2505075"/>
            <a:ext cx="518453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31559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092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877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7505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0053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4538" y="987426"/>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77632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12853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2" y="365125"/>
            <a:ext cx="262958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418" y="365125"/>
            <a:ext cx="7736314"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810963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980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865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363"/>
            <a:ext cx="9146381"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54861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13207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8338"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3725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9"/>
            <a:ext cx="10365899"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kumimoji="1" lang="zh-CN" altLang="en-US"/>
              <a:t>单击以编辑母版副标题样式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2913000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41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80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9243264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8338"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0007" y="2505075"/>
            <a:ext cx="515913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3807" y="2505075"/>
            <a:ext cx="518453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177545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05240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3606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24397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4538" y="987426"/>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688028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137169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2" y="365125"/>
            <a:ext cx="262958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418" y="365125"/>
            <a:ext cx="7736314"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68701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933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363"/>
            <a:ext cx="9146381"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0309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3855047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81138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8338"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248635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41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80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60759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8338"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0007" y="2505075"/>
            <a:ext cx="515913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3807" y="2505075"/>
            <a:ext cx="518453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800141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03193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5446222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16330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4538" y="987426"/>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33144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509378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2" y="365125"/>
            <a:ext cx="262958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418" y="365125"/>
            <a:ext cx="7736314"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184904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6" y="4406904"/>
            <a:ext cx="10365899" cy="1362075"/>
          </a:xfrm>
        </p:spPr>
        <p:txBody>
          <a:bodyPr anchor="t"/>
          <a:lstStyle>
            <a:lvl1pPr algn="l">
              <a:defRPr sz="5333" b="1" cap="all"/>
            </a:lvl1pPr>
          </a:lstStyle>
          <a:p>
            <a:r>
              <a:rPr kumimoji="1" lang="zh-CN" altLang="en-US"/>
              <a:t>单击此处编辑母版标题样式</a:t>
            </a:r>
          </a:p>
        </p:txBody>
      </p:sp>
      <p:sp>
        <p:nvSpPr>
          <p:cNvPr id="3" name="文本占位符 2"/>
          <p:cNvSpPr>
            <a:spLocks noGrp="1"/>
          </p:cNvSpPr>
          <p:nvPr>
            <p:ph type="body" idx="1"/>
          </p:nvPr>
        </p:nvSpPr>
        <p:spPr>
          <a:xfrm>
            <a:off x="963336" y="2906713"/>
            <a:ext cx="10365899"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kumimoji="1" lang="zh-CN" altLang="en-US"/>
              <a:t>编辑母版文本样式</a:t>
            </a:r>
          </a:p>
        </p:txBody>
      </p:sp>
      <p:sp>
        <p:nvSpPr>
          <p:cNvPr id="4" name="日期占位符 3"/>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264718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09759" y="1200154"/>
            <a:ext cx="5386202"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6199214" y="1200154"/>
            <a:ext cx="5386202"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7" name="幻灯片编号占位符 6"/>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167703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9"/>
            <a:ext cx="10975658" cy="1143000"/>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609759" y="1535116"/>
            <a:ext cx="5388320"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编辑母版文本样式</a:t>
            </a:r>
          </a:p>
        </p:txBody>
      </p:sp>
      <p:sp>
        <p:nvSpPr>
          <p:cNvPr id="4" name="内容占位符 3"/>
          <p:cNvSpPr>
            <a:spLocks noGrp="1"/>
          </p:cNvSpPr>
          <p:nvPr>
            <p:ph sz="half" idx="2"/>
          </p:nvPr>
        </p:nvSpPr>
        <p:spPr>
          <a:xfrm>
            <a:off x="609759" y="2174875"/>
            <a:ext cx="5388320"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6194984" y="1535116"/>
            <a:ext cx="5390436"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kumimoji="1" lang="zh-CN" altLang="en-US"/>
              <a:t>编辑母版文本样式</a:t>
            </a:r>
          </a:p>
        </p:txBody>
      </p:sp>
      <p:sp>
        <p:nvSpPr>
          <p:cNvPr id="6" name="内容占位符 5"/>
          <p:cNvSpPr>
            <a:spLocks noGrp="1"/>
          </p:cNvSpPr>
          <p:nvPr>
            <p:ph sz="quarter" idx="4"/>
          </p:nvPr>
        </p:nvSpPr>
        <p:spPr>
          <a:xfrm>
            <a:off x="6194984" y="2174875"/>
            <a:ext cx="5390436"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9" name="幻灯片编号占位符 8"/>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230684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5" name="幻灯片编号占位符 4"/>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3830810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latin typeface="Century Gothic"/>
              <a:ea typeface="微软雅黑"/>
            </a:endParaRPr>
          </a:p>
        </p:txBody>
      </p:sp>
      <p:sp>
        <p:nvSpPr>
          <p:cNvPr id="4" name="幻灯片编号占位符 3"/>
          <p:cNvSpPr>
            <a:spLocks noGrp="1"/>
          </p:cNvSpPr>
          <p:nvPr>
            <p:ph type="sldNum" sz="quarter" idx="12"/>
          </p:nvPr>
        </p:nvSpPr>
        <p:spPr/>
        <p:txBody>
          <a:body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853230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989058"/>
      </p:ext>
    </p:extLst>
  </p:cSld>
  <p:clrMap bg1="lt1" tx1="dk1" bg2="lt2" tx2="dk2" accent1="accent1" accent2="accent2" accent3="accent3" accent4="accent4" accent5="accent5" accent6="accent6" hlink="hlink" folHlink="folHlink"/>
  <p:sldLayoutIdLst>
    <p:sldLayoutId id="2147483711" r:id="rId1"/>
    <p:sldLayoutId id="2147483712" r:id="rId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9"/>
            <a:ext cx="10975658"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759" y="1600204"/>
            <a:ext cx="10975658"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760" y="6356354"/>
            <a:ext cx="2845541"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03991EF-8529-D44C-B83E-99CC19731065}" type="datetimeFigureOut">
              <a:rPr kumimoji="1" lang="zh-CN" altLang="en-US" smtClean="0">
                <a:solidFill>
                  <a:prstClr val="black">
                    <a:tint val="75000"/>
                  </a:prstClr>
                </a:solidFill>
                <a:latin typeface="Century Gothic"/>
                <a:ea typeface="微软雅黑"/>
              </a:rPr>
              <a:pPr/>
              <a:t>2019/1/29</a:t>
            </a:fld>
            <a:endParaRPr kumimoji="1" lang="zh-CN" altLang="en-US">
              <a:solidFill>
                <a:prstClr val="black">
                  <a:tint val="75000"/>
                </a:prstClr>
              </a:solidFill>
              <a:latin typeface="Century Gothic"/>
              <a:ea typeface="微软雅黑"/>
            </a:endParaRPr>
          </a:p>
        </p:txBody>
      </p:sp>
      <p:sp>
        <p:nvSpPr>
          <p:cNvPr id="5" name="页脚占位符 4"/>
          <p:cNvSpPr>
            <a:spLocks noGrp="1"/>
          </p:cNvSpPr>
          <p:nvPr>
            <p:ph type="ftr" sz="quarter" idx="3"/>
          </p:nvPr>
        </p:nvSpPr>
        <p:spPr>
          <a:xfrm>
            <a:off x="4166685" y="6356354"/>
            <a:ext cx="3861805"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solidFill>
                <a:prstClr val="black">
                  <a:tint val="75000"/>
                </a:prstClr>
              </a:solidFill>
              <a:latin typeface="Century Gothic"/>
              <a:ea typeface="微软雅黑"/>
            </a:endParaRPr>
          </a:p>
        </p:txBody>
      </p:sp>
      <p:sp>
        <p:nvSpPr>
          <p:cNvPr id="6" name="幻灯片编号占位符 5"/>
          <p:cNvSpPr>
            <a:spLocks noGrp="1"/>
          </p:cNvSpPr>
          <p:nvPr>
            <p:ph type="sldNum" sz="quarter" idx="4"/>
          </p:nvPr>
        </p:nvSpPr>
        <p:spPr>
          <a:xfrm>
            <a:off x="8739875" y="6356354"/>
            <a:ext cx="2845541"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EBCCA98-5836-6F4B-9A1A-CDA2FA233A74}" type="slidenum">
              <a:rPr kumimoji="1" lang="zh-CN" altLang="en-US" smtClean="0">
                <a:solidFill>
                  <a:prstClr val="black">
                    <a:tint val="75000"/>
                  </a:prstClr>
                </a:solidFill>
                <a:latin typeface="Century Gothic"/>
                <a:ea typeface="微软雅黑"/>
              </a:rPr>
              <a:pPr/>
              <a:t>‹#›</a:t>
            </a:fld>
            <a:endParaRPr kumimoji="1" lang="zh-CN" altLang="en-US">
              <a:solidFill>
                <a:prstClr val="black">
                  <a:tint val="75000"/>
                </a:prstClr>
              </a:solidFill>
              <a:latin typeface="Century Gothic"/>
              <a:ea typeface="微软雅黑"/>
            </a:endParaRPr>
          </a:p>
        </p:txBody>
      </p:sp>
    </p:spTree>
    <p:extLst>
      <p:ext uri="{BB962C8B-B14F-4D97-AF65-F5344CB8AC3E}">
        <p14:creationId xmlns:p14="http://schemas.microsoft.com/office/powerpoint/2010/main" val="223068776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1/29/2019</a:t>
            </a:fld>
            <a:endParaRPr lang="en-US" dirty="0"/>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67212477"/>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1/29/2019</a:t>
            </a:fld>
            <a:endParaRPr lang="en-US" dirty="0"/>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41782675"/>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1/29/2019</a:t>
            </a:fld>
            <a:endParaRPr lang="en-US" dirty="0"/>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4342558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4.png"/><Relationship Id="rId7"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68.png"/><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5.png"/><Relationship Id="rId11" Type="http://schemas.openxmlformats.org/officeDocument/2006/relationships/image" Target="../media/image75.png"/><Relationship Id="rId5" Type="http://schemas.openxmlformats.org/officeDocument/2006/relationships/image" Target="../media/image4.png"/><Relationship Id="rId10" Type="http://schemas.openxmlformats.org/officeDocument/2006/relationships/image" Target="../media/image74.png"/><Relationship Id="rId4" Type="http://schemas.openxmlformats.org/officeDocument/2006/relationships/image" Target="../media/image72.png"/><Relationship Id="rId9"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76.png"/><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77.png"/><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1.wdp"/><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82.svg"/><Relationship Id="rId11" Type="http://schemas.openxmlformats.org/officeDocument/2006/relationships/image" Target="../media/image4.png"/><Relationship Id="rId5" Type="http://schemas.openxmlformats.org/officeDocument/2006/relationships/image" Target="../media/image81.png"/><Relationship Id="rId10" Type="http://schemas.openxmlformats.org/officeDocument/2006/relationships/image" Target="../media/image85.svg"/><Relationship Id="rId4" Type="http://schemas.openxmlformats.org/officeDocument/2006/relationships/image" Target="../media/image80.svg"/><Relationship Id="rId9"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6.tiff"/><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60.tiff"/><Relationship Id="rId4" Type="http://schemas.openxmlformats.org/officeDocument/2006/relationships/image" Target="../media/image53.png"/><Relationship Id="rId9" Type="http://schemas.openxmlformats.org/officeDocument/2006/relationships/image" Target="../media/image87.tiff"/></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8.tiff"/><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90.tiff"/><Relationship Id="rId4" Type="http://schemas.openxmlformats.org/officeDocument/2006/relationships/image" Target="../media/image89.tiff"/><Relationship Id="rId9" Type="http://schemas.openxmlformats.org/officeDocument/2006/relationships/image" Target="../media/image91.tif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2.pn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4.png"/><Relationship Id="rId5" Type="http://schemas.openxmlformats.org/officeDocument/2006/relationships/image" Target="../media/image48.png"/><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102.png"/><Relationship Id="rId18" Type="http://schemas.microsoft.com/office/2007/relationships/hdphoto" Target="../media/hdphoto11.wdp"/><Relationship Id="rId26" Type="http://schemas.openxmlformats.org/officeDocument/2006/relationships/image" Target="../media/image113.jpeg"/><Relationship Id="rId39" Type="http://schemas.openxmlformats.org/officeDocument/2006/relationships/image" Target="../media/image121.png"/><Relationship Id="rId3" Type="http://schemas.openxmlformats.org/officeDocument/2006/relationships/image" Target="../media/image94.png"/><Relationship Id="rId21" Type="http://schemas.openxmlformats.org/officeDocument/2006/relationships/image" Target="../media/image109.tiff"/><Relationship Id="rId34" Type="http://schemas.microsoft.com/office/2007/relationships/hdphoto" Target="../media/hdphoto13.wdp"/><Relationship Id="rId7" Type="http://schemas.openxmlformats.org/officeDocument/2006/relationships/image" Target="../media/image98.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2.png"/><Relationship Id="rId33" Type="http://schemas.openxmlformats.org/officeDocument/2006/relationships/image" Target="../media/image119.png"/><Relationship Id="rId38" Type="http://schemas.microsoft.com/office/2007/relationships/hdphoto" Target="../media/hdphoto1.wdp"/><Relationship Id="rId2" Type="http://schemas.openxmlformats.org/officeDocument/2006/relationships/notesSlide" Target="../notesSlides/notesSlide32.xml"/><Relationship Id="rId16" Type="http://schemas.openxmlformats.org/officeDocument/2006/relationships/image" Target="../media/image105.tiff"/><Relationship Id="rId20" Type="http://schemas.openxmlformats.org/officeDocument/2006/relationships/image" Target="../media/image108.tiff"/><Relationship Id="rId29" Type="http://schemas.openxmlformats.org/officeDocument/2006/relationships/image" Target="../media/image116.png"/><Relationship Id="rId41" Type="http://schemas.openxmlformats.org/officeDocument/2006/relationships/image" Target="../media/image123.png"/><Relationship Id="rId1" Type="http://schemas.openxmlformats.org/officeDocument/2006/relationships/slideLayout" Target="../slideLayouts/slideLayout28.xml"/><Relationship Id="rId6" Type="http://schemas.openxmlformats.org/officeDocument/2006/relationships/image" Target="../media/image97.png"/><Relationship Id="rId11" Type="http://schemas.openxmlformats.org/officeDocument/2006/relationships/image" Target="../media/image100.jpeg"/><Relationship Id="rId24" Type="http://schemas.microsoft.com/office/2007/relationships/hdphoto" Target="../media/hdphoto12.wdp"/><Relationship Id="rId32" Type="http://schemas.openxmlformats.org/officeDocument/2006/relationships/image" Target="../media/image118.png"/><Relationship Id="rId37" Type="http://schemas.openxmlformats.org/officeDocument/2006/relationships/image" Target="../media/image5.png"/><Relationship Id="rId40" Type="http://schemas.openxmlformats.org/officeDocument/2006/relationships/image" Target="../media/image122.png"/><Relationship Id="rId5" Type="http://schemas.openxmlformats.org/officeDocument/2006/relationships/image" Target="../media/image96.png"/><Relationship Id="rId15" Type="http://schemas.openxmlformats.org/officeDocument/2006/relationships/image" Target="../media/image104.png"/><Relationship Id="rId23" Type="http://schemas.openxmlformats.org/officeDocument/2006/relationships/image" Target="../media/image111.png"/><Relationship Id="rId28" Type="http://schemas.openxmlformats.org/officeDocument/2006/relationships/image" Target="../media/image115.jpeg"/><Relationship Id="rId36" Type="http://schemas.openxmlformats.org/officeDocument/2006/relationships/image" Target="../media/image4.png"/><Relationship Id="rId10" Type="http://schemas.microsoft.com/office/2007/relationships/hdphoto" Target="../media/hdphoto10.wdp"/><Relationship Id="rId19" Type="http://schemas.openxmlformats.org/officeDocument/2006/relationships/image" Target="../media/image107.tiff"/><Relationship Id="rId31" Type="http://schemas.openxmlformats.org/officeDocument/2006/relationships/image" Target="../media/image53.png"/><Relationship Id="rId4" Type="http://schemas.openxmlformats.org/officeDocument/2006/relationships/image" Target="../media/image95.gif"/><Relationship Id="rId9" Type="http://schemas.openxmlformats.org/officeDocument/2006/relationships/image" Target="../media/image99.png"/><Relationship Id="rId14" Type="http://schemas.openxmlformats.org/officeDocument/2006/relationships/image" Target="../media/image103.png"/><Relationship Id="rId22" Type="http://schemas.openxmlformats.org/officeDocument/2006/relationships/image" Target="../media/image110.png"/><Relationship Id="rId27" Type="http://schemas.openxmlformats.org/officeDocument/2006/relationships/image" Target="../media/image114.png"/><Relationship Id="rId30" Type="http://schemas.openxmlformats.org/officeDocument/2006/relationships/image" Target="../media/image117.jpeg"/><Relationship Id="rId35"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124.png"/><Relationship Id="rId5" Type="http://schemas.microsoft.com/office/2007/relationships/hdphoto" Target="../media/hdphoto1.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6.sv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125.png"/><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3" Type="http://schemas.openxmlformats.org/officeDocument/2006/relationships/image" Target="../media/image135.png"/><Relationship Id="rId18" Type="http://schemas.openxmlformats.org/officeDocument/2006/relationships/image" Target="../media/image140.svg"/><Relationship Id="rId26" Type="http://schemas.openxmlformats.org/officeDocument/2006/relationships/image" Target="../media/image95.gif"/><Relationship Id="rId39"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2.png"/><Relationship Id="rId34" Type="http://schemas.microsoft.com/office/2007/relationships/hdphoto" Target="../media/hdphoto18.wdp"/><Relationship Id="rId42" Type="http://schemas.openxmlformats.org/officeDocument/2006/relationships/image" Target="../media/image100.jpeg"/><Relationship Id="rId47" Type="http://schemas.openxmlformats.org/officeDocument/2006/relationships/image" Target="../media/image153.jpeg"/><Relationship Id="rId50" Type="http://schemas.microsoft.com/office/2007/relationships/hdphoto" Target="../media/hdphoto1.wdp"/><Relationship Id="rId7" Type="http://schemas.openxmlformats.org/officeDocument/2006/relationships/image" Target="../media/image130.png"/><Relationship Id="rId12" Type="http://schemas.microsoft.com/office/2007/relationships/hdphoto" Target="../media/hdphoto15.wdp"/><Relationship Id="rId17" Type="http://schemas.openxmlformats.org/officeDocument/2006/relationships/image" Target="../media/image139.png"/><Relationship Id="rId25" Type="http://schemas.openxmlformats.org/officeDocument/2006/relationships/image" Target="../media/image145.png"/><Relationship Id="rId33" Type="http://schemas.openxmlformats.org/officeDocument/2006/relationships/image" Target="../media/image147.png"/><Relationship Id="rId38" Type="http://schemas.openxmlformats.org/officeDocument/2006/relationships/image" Target="../media/image149.png"/><Relationship Id="rId46" Type="http://schemas.openxmlformats.org/officeDocument/2006/relationships/image" Target="../media/image152.jpeg"/><Relationship Id="rId2" Type="http://schemas.openxmlformats.org/officeDocument/2006/relationships/image" Target="../media/image4.png"/><Relationship Id="rId16" Type="http://schemas.openxmlformats.org/officeDocument/2006/relationships/image" Target="../media/image138.svg"/><Relationship Id="rId20" Type="http://schemas.microsoft.com/office/2007/relationships/hdphoto" Target="../media/hdphoto16.wdp"/><Relationship Id="rId29" Type="http://schemas.openxmlformats.org/officeDocument/2006/relationships/image" Target="../media/image98.png"/><Relationship Id="rId41" Type="http://schemas.openxmlformats.org/officeDocument/2006/relationships/image" Target="../media/image122.png"/><Relationship Id="rId1" Type="http://schemas.openxmlformats.org/officeDocument/2006/relationships/slideLayout" Target="../slideLayouts/slideLayout28.xml"/><Relationship Id="rId6" Type="http://schemas.openxmlformats.org/officeDocument/2006/relationships/image" Target="../media/image129.svg"/><Relationship Id="rId11" Type="http://schemas.openxmlformats.org/officeDocument/2006/relationships/image" Target="../media/image134.png"/><Relationship Id="rId24" Type="http://schemas.openxmlformats.org/officeDocument/2006/relationships/image" Target="../media/image144.png"/><Relationship Id="rId32" Type="http://schemas.openxmlformats.org/officeDocument/2006/relationships/image" Target="../media/image146.png"/><Relationship Id="rId37" Type="http://schemas.openxmlformats.org/officeDocument/2006/relationships/image" Target="../media/image121.png"/><Relationship Id="rId40" Type="http://schemas.microsoft.com/office/2007/relationships/hdphoto" Target="../media/hdphoto19.wdp"/><Relationship Id="rId45" Type="http://schemas.openxmlformats.org/officeDocument/2006/relationships/image" Target="../media/image151.jpeg"/><Relationship Id="rId5" Type="http://schemas.openxmlformats.org/officeDocument/2006/relationships/image" Target="../media/image128.png"/><Relationship Id="rId15" Type="http://schemas.openxmlformats.org/officeDocument/2006/relationships/image" Target="../media/image137.png"/><Relationship Id="rId23" Type="http://schemas.openxmlformats.org/officeDocument/2006/relationships/image" Target="../media/image143.png"/><Relationship Id="rId28" Type="http://schemas.openxmlformats.org/officeDocument/2006/relationships/image" Target="../media/image97.png"/><Relationship Id="rId36" Type="http://schemas.openxmlformats.org/officeDocument/2006/relationships/image" Target="../media/image148.tiff"/><Relationship Id="rId49" Type="http://schemas.openxmlformats.org/officeDocument/2006/relationships/image" Target="../media/image5.png"/><Relationship Id="rId10" Type="http://schemas.openxmlformats.org/officeDocument/2006/relationships/image" Target="../media/image133.svg"/><Relationship Id="rId19" Type="http://schemas.openxmlformats.org/officeDocument/2006/relationships/image" Target="../media/image141.png"/><Relationship Id="rId31" Type="http://schemas.openxmlformats.org/officeDocument/2006/relationships/image" Target="../media/image118.png"/><Relationship Id="rId44" Type="http://schemas.microsoft.com/office/2007/relationships/hdphoto" Target="../media/hdphoto10.wdp"/><Relationship Id="rId4" Type="http://schemas.microsoft.com/office/2007/relationships/hdphoto" Target="../media/hdphoto14.wdp"/><Relationship Id="rId9" Type="http://schemas.openxmlformats.org/officeDocument/2006/relationships/image" Target="../media/image132.png"/><Relationship Id="rId14" Type="http://schemas.openxmlformats.org/officeDocument/2006/relationships/image" Target="../media/image136.svg"/><Relationship Id="rId22" Type="http://schemas.microsoft.com/office/2007/relationships/hdphoto" Target="../media/hdphoto17.wdp"/><Relationship Id="rId27" Type="http://schemas.openxmlformats.org/officeDocument/2006/relationships/image" Target="../media/image96.png"/><Relationship Id="rId30" Type="http://schemas.microsoft.com/office/2007/relationships/hdphoto" Target="../media/hdphoto9.wdp"/><Relationship Id="rId35" Type="http://schemas.openxmlformats.org/officeDocument/2006/relationships/image" Target="../media/image53.png"/><Relationship Id="rId43" Type="http://schemas.openxmlformats.org/officeDocument/2006/relationships/image" Target="../media/image99.png"/><Relationship Id="rId48" Type="http://schemas.openxmlformats.org/officeDocument/2006/relationships/image" Target="../media/image154.jpeg"/><Relationship Id="rId8" Type="http://schemas.openxmlformats.org/officeDocument/2006/relationships/image" Target="../media/image131.svg"/><Relationship Id="rId51" Type="http://schemas.openxmlformats.org/officeDocument/2006/relationships/image" Target="../media/image66.tif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146.png"/><Relationship Id="rId13" Type="http://schemas.microsoft.com/office/2007/relationships/hdphoto" Target="../media/hdphoto1.wdp"/><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image" Target="../media/image158.png"/><Relationship Id="rId11" Type="http://schemas.openxmlformats.org/officeDocument/2006/relationships/image" Target="../media/image4.png"/><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image" Target="../media/image162.png"/><Relationship Id="rId5" Type="http://schemas.microsoft.com/office/2007/relationships/hdphoto" Target="../media/hdphoto1.wdp"/><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67.jpeg"/><Relationship Id="rId3" Type="http://schemas.openxmlformats.org/officeDocument/2006/relationships/video" Target="NULL" TargetMode="External"/><Relationship Id="rId7" Type="http://schemas.openxmlformats.org/officeDocument/2006/relationships/image" Target="../media/image4.png"/><Relationship Id="rId12" Type="http://schemas.openxmlformats.org/officeDocument/2006/relationships/image" Target="../media/image16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8.xml"/><Relationship Id="rId11" Type="http://schemas.openxmlformats.org/officeDocument/2006/relationships/image" Target="../media/image165.png"/><Relationship Id="rId5" Type="http://schemas.openxmlformats.org/officeDocument/2006/relationships/slideLayout" Target="../slideLayouts/slideLayout28.xml"/><Relationship Id="rId10" Type="http://schemas.openxmlformats.org/officeDocument/2006/relationships/image" Target="../media/image164.png"/><Relationship Id="rId4" Type="http://schemas.microsoft.com/office/2007/relationships/media" Target="../media/media2.mp4"/><Relationship Id="rId9" Type="http://schemas.microsoft.com/office/2007/relationships/hdphoto" Target="../media/hdphoto1.wdp"/><Relationship Id="rId14" Type="http://schemas.openxmlformats.org/officeDocument/2006/relationships/image" Target="../media/image168.pn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6.jpg"/><Relationship Id="rId11" Type="http://schemas.openxmlformats.org/officeDocument/2006/relationships/image" Target="../media/image11.png"/><Relationship Id="rId5" Type="http://schemas.microsoft.com/office/2007/relationships/hdphoto" Target="../media/hdphoto1.wdp"/><Relationship Id="rId10" Type="http://schemas.openxmlformats.org/officeDocument/2006/relationships/image" Target="../media/image10.jpg"/><Relationship Id="rId4" Type="http://schemas.openxmlformats.org/officeDocument/2006/relationships/image" Target="../media/image5.png"/><Relationship Id="rId9"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172.png"/><Relationship Id="rId13" Type="http://schemas.microsoft.com/office/2007/relationships/hdphoto" Target="../media/hdphoto1.wdp"/><Relationship Id="rId3" Type="http://schemas.openxmlformats.org/officeDocument/2006/relationships/image" Target="../media/image169.jpg"/><Relationship Id="rId7" Type="http://schemas.openxmlformats.org/officeDocument/2006/relationships/image" Target="../media/image171.png"/><Relationship Id="rId12"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image" Target="../media/image144.png"/><Relationship Id="rId11" Type="http://schemas.openxmlformats.org/officeDocument/2006/relationships/image" Target="../media/image4.png"/><Relationship Id="rId5" Type="http://schemas.openxmlformats.org/officeDocument/2006/relationships/image" Target="../media/image143.png"/><Relationship Id="rId10" Type="http://schemas.microsoft.com/office/2007/relationships/hdphoto" Target="../media/hdphoto20.wdp"/><Relationship Id="rId4" Type="http://schemas.openxmlformats.org/officeDocument/2006/relationships/image" Target="../media/image170.jpg"/><Relationship Id="rId9" Type="http://schemas.openxmlformats.org/officeDocument/2006/relationships/image" Target="../media/image173.png"/></Relationships>
</file>

<file path=ppt/slides/_rels/slide42.xml.rels><?xml version="1.0" encoding="UTF-8" standalone="yes"?>
<Relationships xmlns="http://schemas.openxmlformats.org/package/2006/relationships"><Relationship Id="rId8" Type="http://schemas.openxmlformats.org/officeDocument/2006/relationships/image" Target="../media/image177.png"/><Relationship Id="rId3" Type="http://schemas.microsoft.com/office/2007/relationships/hdphoto" Target="../media/hdphoto21.wdp"/><Relationship Id="rId7" Type="http://schemas.openxmlformats.org/officeDocument/2006/relationships/image" Target="../media/image56.png"/><Relationship Id="rId12" Type="http://schemas.microsoft.com/office/2007/relationships/hdphoto" Target="../media/hdphoto1.wdp"/><Relationship Id="rId2" Type="http://schemas.openxmlformats.org/officeDocument/2006/relationships/image" Target="../media/image174.png"/><Relationship Id="rId1" Type="http://schemas.openxmlformats.org/officeDocument/2006/relationships/slideLayout" Target="../slideLayouts/slideLayout28.xml"/><Relationship Id="rId6" Type="http://schemas.openxmlformats.org/officeDocument/2006/relationships/image" Target="../media/image176.png"/><Relationship Id="rId11" Type="http://schemas.openxmlformats.org/officeDocument/2006/relationships/image" Target="../media/image5.png"/><Relationship Id="rId5" Type="http://schemas.microsoft.com/office/2007/relationships/hdphoto" Target="../media/hdphoto22.wdp"/><Relationship Id="rId10" Type="http://schemas.openxmlformats.org/officeDocument/2006/relationships/image" Target="../media/image4.png"/><Relationship Id="rId4" Type="http://schemas.openxmlformats.org/officeDocument/2006/relationships/image" Target="../media/image175.png"/><Relationship Id="rId9" Type="http://schemas.openxmlformats.org/officeDocument/2006/relationships/image" Target="../media/image178.png"/></Relationships>
</file>

<file path=ppt/slides/_rels/slide43.xml.rels><?xml version="1.0" encoding="UTF-8" standalone="yes"?>
<Relationships xmlns="http://schemas.openxmlformats.org/package/2006/relationships"><Relationship Id="rId3" Type="http://schemas.openxmlformats.org/officeDocument/2006/relationships/image" Target="../media/image179.jpg"/><Relationship Id="rId7" Type="http://schemas.microsoft.com/office/2007/relationships/hdphoto" Target="../media/hdphoto1.wdp"/><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80.jpg"/></Relationships>
</file>

<file path=ppt/slides/_rels/slide44.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0.tiff"/><Relationship Id="rId18" Type="http://schemas.openxmlformats.org/officeDocument/2006/relationships/image" Target="../media/image194.png"/><Relationship Id="rId3" Type="http://schemas.microsoft.com/office/2007/relationships/hdphoto" Target="../media/hdphoto9.wdp"/><Relationship Id="rId21" Type="http://schemas.openxmlformats.org/officeDocument/2006/relationships/image" Target="../media/image56.png"/><Relationship Id="rId7" Type="http://schemas.openxmlformats.org/officeDocument/2006/relationships/image" Target="../media/image185.svg"/><Relationship Id="rId12" Type="http://schemas.openxmlformats.org/officeDocument/2006/relationships/image" Target="../media/image51.tiff"/><Relationship Id="rId17" Type="http://schemas.microsoft.com/office/2007/relationships/hdphoto" Target="../media/hdphoto23.wdp"/><Relationship Id="rId25" Type="http://schemas.microsoft.com/office/2007/relationships/hdphoto" Target="../media/hdphoto1.wdp"/><Relationship Id="rId2" Type="http://schemas.openxmlformats.org/officeDocument/2006/relationships/image" Target="../media/image181.png"/><Relationship Id="rId16" Type="http://schemas.openxmlformats.org/officeDocument/2006/relationships/image" Target="../media/image193.png"/><Relationship Id="rId20" Type="http://schemas.openxmlformats.org/officeDocument/2006/relationships/image" Target="../media/image195.png"/><Relationship Id="rId1" Type="http://schemas.openxmlformats.org/officeDocument/2006/relationships/slideLayout" Target="../slideLayouts/slideLayout28.xml"/><Relationship Id="rId6" Type="http://schemas.openxmlformats.org/officeDocument/2006/relationships/image" Target="../media/image184.png"/><Relationship Id="rId11" Type="http://schemas.openxmlformats.org/officeDocument/2006/relationships/image" Target="../media/image189.svg"/><Relationship Id="rId24" Type="http://schemas.openxmlformats.org/officeDocument/2006/relationships/image" Target="../media/image5.png"/><Relationship Id="rId5" Type="http://schemas.openxmlformats.org/officeDocument/2006/relationships/image" Target="../media/image183.png"/><Relationship Id="rId15" Type="http://schemas.openxmlformats.org/officeDocument/2006/relationships/image" Target="../media/image192.tiff"/><Relationship Id="rId23" Type="http://schemas.openxmlformats.org/officeDocument/2006/relationships/image" Target="../media/image4.png"/><Relationship Id="rId10" Type="http://schemas.openxmlformats.org/officeDocument/2006/relationships/image" Target="../media/image188.png"/><Relationship Id="rId19" Type="http://schemas.openxmlformats.org/officeDocument/2006/relationships/image" Target="../media/image122.png"/><Relationship Id="rId4" Type="http://schemas.openxmlformats.org/officeDocument/2006/relationships/image" Target="../media/image182.png"/><Relationship Id="rId9" Type="http://schemas.openxmlformats.org/officeDocument/2006/relationships/image" Target="../media/image187.svg"/><Relationship Id="rId14" Type="http://schemas.openxmlformats.org/officeDocument/2006/relationships/image" Target="../media/image191.tiff"/><Relationship Id="rId22" Type="http://schemas.openxmlformats.org/officeDocument/2006/relationships/image" Target="../media/image196.png"/></Relationships>
</file>

<file path=ppt/slides/_rels/slide4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22.png"/><Relationship Id="rId3" Type="http://schemas.microsoft.com/office/2007/relationships/hdphoto" Target="../media/hdphoto1.wdp"/><Relationship Id="rId7" Type="http://schemas.openxmlformats.org/officeDocument/2006/relationships/image" Target="../media/image182.png"/><Relationship Id="rId12" Type="http://schemas.openxmlformats.org/officeDocument/2006/relationships/image" Target="../media/image187.svg"/><Relationship Id="rId17" Type="http://schemas.microsoft.com/office/2007/relationships/hdphoto" Target="../media/hdphoto23.wdp"/><Relationship Id="rId2" Type="http://schemas.openxmlformats.org/officeDocument/2006/relationships/image" Target="../media/image197.png"/><Relationship Id="rId16" Type="http://schemas.openxmlformats.org/officeDocument/2006/relationships/image" Target="../media/image193.png"/><Relationship Id="rId20" Type="http://schemas.openxmlformats.org/officeDocument/2006/relationships/image" Target="../media/image198.png"/><Relationship Id="rId1" Type="http://schemas.openxmlformats.org/officeDocument/2006/relationships/slideLayout" Target="../slideLayouts/slideLayout28.xml"/><Relationship Id="rId6" Type="http://schemas.microsoft.com/office/2007/relationships/hdphoto" Target="../media/hdphoto9.wdp"/><Relationship Id="rId11" Type="http://schemas.openxmlformats.org/officeDocument/2006/relationships/image" Target="../media/image186.png"/><Relationship Id="rId5" Type="http://schemas.openxmlformats.org/officeDocument/2006/relationships/image" Target="../media/image181.png"/><Relationship Id="rId15" Type="http://schemas.openxmlformats.org/officeDocument/2006/relationships/image" Target="../media/image51.tiff"/><Relationship Id="rId10" Type="http://schemas.openxmlformats.org/officeDocument/2006/relationships/image" Target="../media/image185.svg"/><Relationship Id="rId19" Type="http://schemas.openxmlformats.org/officeDocument/2006/relationships/image" Target="../media/image196.png"/><Relationship Id="rId4" Type="http://schemas.openxmlformats.org/officeDocument/2006/relationships/image" Target="../media/image4.png"/><Relationship Id="rId9" Type="http://schemas.openxmlformats.org/officeDocument/2006/relationships/image" Target="../media/image184.png"/><Relationship Id="rId14" Type="http://schemas.openxmlformats.org/officeDocument/2006/relationships/image" Target="../media/image189.svg"/></Relationships>
</file>

<file path=ppt/slides/_rels/slide46.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98.png"/><Relationship Id="rId18" Type="http://schemas.openxmlformats.org/officeDocument/2006/relationships/image" Target="../media/image141.png"/><Relationship Id="rId3" Type="http://schemas.openxmlformats.org/officeDocument/2006/relationships/image" Target="../media/image197.png"/><Relationship Id="rId21" Type="http://schemas.openxmlformats.org/officeDocument/2006/relationships/image" Target="../media/image123.png"/><Relationship Id="rId7" Type="http://schemas.openxmlformats.org/officeDocument/2006/relationships/image" Target="../media/image200.svg"/><Relationship Id="rId12" Type="http://schemas.openxmlformats.org/officeDocument/2006/relationships/image" Target="../media/image205.tiff"/><Relationship Id="rId17" Type="http://schemas.openxmlformats.org/officeDocument/2006/relationships/image" Target="../media/image206.png"/><Relationship Id="rId2" Type="http://schemas.openxmlformats.org/officeDocument/2006/relationships/notesSlide" Target="../notesSlides/notesSlide42.xml"/><Relationship Id="rId16" Type="http://schemas.microsoft.com/office/2007/relationships/hdphoto" Target="../media/hdphoto18.wdp"/><Relationship Id="rId20" Type="http://schemas.openxmlformats.org/officeDocument/2006/relationships/image" Target="../media/image207.tiff"/><Relationship Id="rId1" Type="http://schemas.openxmlformats.org/officeDocument/2006/relationships/slideLayout" Target="../slideLayouts/slideLayout28.xml"/><Relationship Id="rId6" Type="http://schemas.openxmlformats.org/officeDocument/2006/relationships/image" Target="../media/image199.png"/><Relationship Id="rId11" Type="http://schemas.openxmlformats.org/officeDocument/2006/relationships/image" Target="../media/image204.svg"/><Relationship Id="rId5" Type="http://schemas.openxmlformats.org/officeDocument/2006/relationships/image" Target="../media/image4.png"/><Relationship Id="rId15" Type="http://schemas.openxmlformats.org/officeDocument/2006/relationships/image" Target="../media/image147.png"/><Relationship Id="rId23" Type="http://schemas.openxmlformats.org/officeDocument/2006/relationships/image" Target="../media/image56.png"/><Relationship Id="rId10" Type="http://schemas.openxmlformats.org/officeDocument/2006/relationships/image" Target="../media/image203.png"/><Relationship Id="rId19" Type="http://schemas.microsoft.com/office/2007/relationships/hdphoto" Target="../media/hdphoto16.wdp"/><Relationship Id="rId4" Type="http://schemas.microsoft.com/office/2007/relationships/hdphoto" Target="../media/hdphoto1.wdp"/><Relationship Id="rId9" Type="http://schemas.openxmlformats.org/officeDocument/2006/relationships/image" Target="../media/image202.svg"/><Relationship Id="rId14" Type="http://schemas.openxmlformats.org/officeDocument/2006/relationships/image" Target="../media/image105.tiff"/><Relationship Id="rId22" Type="http://schemas.openxmlformats.org/officeDocument/2006/relationships/image" Target="../media/image195.png"/></Relationships>
</file>

<file path=ppt/slides/_rels/slide4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41.png"/><Relationship Id="rId18" Type="http://schemas.openxmlformats.org/officeDocument/2006/relationships/image" Target="../media/image208.png"/><Relationship Id="rId3" Type="http://schemas.openxmlformats.org/officeDocument/2006/relationships/image" Target="../media/image197.png"/><Relationship Id="rId21" Type="http://schemas.openxmlformats.org/officeDocument/2006/relationships/image" Target="../media/image211.jpeg"/><Relationship Id="rId7" Type="http://schemas.openxmlformats.org/officeDocument/2006/relationships/image" Target="../media/image200.svg"/><Relationship Id="rId12" Type="http://schemas.openxmlformats.org/officeDocument/2006/relationships/image" Target="../media/image206.png"/><Relationship Id="rId17" Type="http://schemas.openxmlformats.org/officeDocument/2006/relationships/image" Target="../media/image63.tiff"/><Relationship Id="rId2" Type="http://schemas.openxmlformats.org/officeDocument/2006/relationships/notesSlide" Target="../notesSlides/notesSlide43.xml"/><Relationship Id="rId16" Type="http://schemas.microsoft.com/office/2007/relationships/hdphoto" Target="../media/hdphoto18.wdp"/><Relationship Id="rId20" Type="http://schemas.openxmlformats.org/officeDocument/2006/relationships/image" Target="../media/image210.jpg"/><Relationship Id="rId1" Type="http://schemas.openxmlformats.org/officeDocument/2006/relationships/slideLayout" Target="../slideLayouts/slideLayout28.xml"/><Relationship Id="rId6" Type="http://schemas.openxmlformats.org/officeDocument/2006/relationships/image" Target="../media/image199.png"/><Relationship Id="rId11" Type="http://schemas.openxmlformats.org/officeDocument/2006/relationships/image" Target="../media/image204.svg"/><Relationship Id="rId5" Type="http://schemas.openxmlformats.org/officeDocument/2006/relationships/image" Target="../media/image4.png"/><Relationship Id="rId15" Type="http://schemas.openxmlformats.org/officeDocument/2006/relationships/image" Target="../media/image147.png"/><Relationship Id="rId23" Type="http://schemas.openxmlformats.org/officeDocument/2006/relationships/image" Target="../media/image105.tiff"/><Relationship Id="rId10" Type="http://schemas.openxmlformats.org/officeDocument/2006/relationships/image" Target="../media/image203.png"/><Relationship Id="rId19" Type="http://schemas.openxmlformats.org/officeDocument/2006/relationships/image" Target="../media/image209.jpg"/><Relationship Id="rId4" Type="http://schemas.microsoft.com/office/2007/relationships/hdphoto" Target="../media/hdphoto1.wdp"/><Relationship Id="rId9" Type="http://schemas.openxmlformats.org/officeDocument/2006/relationships/image" Target="../media/image202.svg"/><Relationship Id="rId14" Type="http://schemas.microsoft.com/office/2007/relationships/hdphoto" Target="../media/hdphoto16.wdp"/><Relationship Id="rId22" Type="http://schemas.openxmlformats.org/officeDocument/2006/relationships/image" Target="../media/image212.jpeg"/></Relationships>
</file>

<file path=ppt/slides/_rels/slide4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8.tiff"/><Relationship Id="rId18" Type="http://schemas.openxmlformats.org/officeDocument/2006/relationships/image" Target="../media/image221.gif"/><Relationship Id="rId3" Type="http://schemas.openxmlformats.org/officeDocument/2006/relationships/image" Target="../media/image197.png"/><Relationship Id="rId21" Type="http://schemas.openxmlformats.org/officeDocument/2006/relationships/image" Target="../media/image147.png"/><Relationship Id="rId7" Type="http://schemas.microsoft.com/office/2007/relationships/hdphoto" Target="../media/hdphoto5.wdp"/><Relationship Id="rId12" Type="http://schemas.openxmlformats.org/officeDocument/2006/relationships/image" Target="../media/image217.tiff"/><Relationship Id="rId17" Type="http://schemas.openxmlformats.org/officeDocument/2006/relationships/image" Target="../media/image53.png"/><Relationship Id="rId25" Type="http://schemas.openxmlformats.org/officeDocument/2006/relationships/image" Target="../media/image224.jpeg"/><Relationship Id="rId2" Type="http://schemas.openxmlformats.org/officeDocument/2006/relationships/notesSlide" Target="../notesSlides/notesSlide44.xml"/><Relationship Id="rId16" Type="http://schemas.openxmlformats.org/officeDocument/2006/relationships/image" Target="../media/image105.tiff"/><Relationship Id="rId20" Type="http://schemas.openxmlformats.org/officeDocument/2006/relationships/image" Target="../media/image48.png"/><Relationship Id="rId1" Type="http://schemas.openxmlformats.org/officeDocument/2006/relationships/slideLayout" Target="../slideLayouts/slideLayout28.xml"/><Relationship Id="rId6" Type="http://schemas.openxmlformats.org/officeDocument/2006/relationships/image" Target="../media/image213.png"/><Relationship Id="rId11" Type="http://schemas.openxmlformats.org/officeDocument/2006/relationships/image" Target="../media/image216.tiff"/><Relationship Id="rId24" Type="http://schemas.microsoft.com/office/2007/relationships/hdphoto" Target="../media/hdphoto25.wdp"/><Relationship Id="rId5" Type="http://schemas.openxmlformats.org/officeDocument/2006/relationships/image" Target="../media/image4.png"/><Relationship Id="rId15" Type="http://schemas.openxmlformats.org/officeDocument/2006/relationships/image" Target="../media/image220.png"/><Relationship Id="rId23" Type="http://schemas.openxmlformats.org/officeDocument/2006/relationships/image" Target="../media/image223.png"/><Relationship Id="rId10" Type="http://schemas.openxmlformats.org/officeDocument/2006/relationships/image" Target="../media/image215.png"/><Relationship Id="rId19" Type="http://schemas.openxmlformats.org/officeDocument/2006/relationships/image" Target="../media/image222.gif"/><Relationship Id="rId4" Type="http://schemas.microsoft.com/office/2007/relationships/hdphoto" Target="../media/hdphoto1.wdp"/><Relationship Id="rId9" Type="http://schemas.microsoft.com/office/2007/relationships/hdphoto" Target="../media/hdphoto24.wdp"/><Relationship Id="rId14" Type="http://schemas.openxmlformats.org/officeDocument/2006/relationships/image" Target="../media/image219.tiff"/><Relationship Id="rId22" Type="http://schemas.microsoft.com/office/2007/relationships/hdphoto" Target="../media/hdphoto18.wdp"/></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2.gif"/><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image" Target="../media/image221.gif"/><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1.png"/><Relationship Id="rId12" Type="http://schemas.microsoft.com/office/2007/relationships/hdphoto" Target="../media/hdphoto3.wdp"/><Relationship Id="rId2" Type="http://schemas.openxmlformats.org/officeDocument/2006/relationships/notesSlide" Target="../notesSlides/notesSlide5.xml"/><Relationship Id="rId16" Type="http://schemas.openxmlformats.org/officeDocument/2006/relationships/image" Target="../media/image19.jpg"/><Relationship Id="rId1" Type="http://schemas.openxmlformats.org/officeDocument/2006/relationships/slideLayout" Target="../slideLayouts/slideLayout28.xml"/><Relationship Id="rId6" Type="http://schemas.openxmlformats.org/officeDocument/2006/relationships/image" Target="../media/image14.jpg"/><Relationship Id="rId11" Type="http://schemas.openxmlformats.org/officeDocument/2006/relationships/image" Target="../media/image15.png"/><Relationship Id="rId5" Type="http://schemas.openxmlformats.org/officeDocument/2006/relationships/image" Target="../media/image13.png"/><Relationship Id="rId15" Type="http://schemas.openxmlformats.org/officeDocument/2006/relationships/image" Target="../media/image18.jpg"/><Relationship Id="rId10" Type="http://schemas.microsoft.com/office/2007/relationships/hdphoto" Target="../media/hdphoto1.wdp"/><Relationship Id="rId4" Type="http://schemas.microsoft.com/office/2007/relationships/hdphoto" Target="../media/hdphoto2.wdp"/><Relationship Id="rId9" Type="http://schemas.openxmlformats.org/officeDocument/2006/relationships/image" Target="../media/image5.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59.png"/><Relationship Id="rId3" Type="http://schemas.openxmlformats.org/officeDocument/2006/relationships/image" Target="../media/image4.png"/><Relationship Id="rId7" Type="http://schemas.openxmlformats.org/officeDocument/2006/relationships/image" Target="../media/image161.png"/><Relationship Id="rId12"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image" Target="../media/image146.png"/><Relationship Id="rId11" Type="http://schemas.openxmlformats.org/officeDocument/2006/relationships/image" Target="../media/image156.png"/><Relationship Id="rId5" Type="http://schemas.microsoft.com/office/2007/relationships/hdphoto" Target="../media/hdphoto1.wdp"/><Relationship Id="rId10" Type="http://schemas.openxmlformats.org/officeDocument/2006/relationships/image" Target="../media/image155.png"/><Relationship Id="rId4" Type="http://schemas.openxmlformats.org/officeDocument/2006/relationships/image" Target="../media/image5.png"/><Relationship Id="rId9" Type="http://schemas.openxmlformats.org/officeDocument/2006/relationships/image" Target="../media/image15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97.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26"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35.jpeg"/><Relationship Id="rId34" Type="http://schemas.openxmlformats.org/officeDocument/2006/relationships/image" Target="../media/image48.png"/><Relationship Id="rId7" Type="http://schemas.openxmlformats.org/officeDocument/2006/relationships/image" Target="../media/image21.jpeg"/><Relationship Id="rId12" Type="http://schemas.openxmlformats.org/officeDocument/2006/relationships/image" Target="../media/image26.png"/><Relationship Id="rId17" Type="http://schemas.openxmlformats.org/officeDocument/2006/relationships/image" Target="../media/image31.jpeg"/><Relationship Id="rId25" Type="http://schemas.openxmlformats.org/officeDocument/2006/relationships/image" Target="../media/image39.png"/><Relationship Id="rId33" Type="http://schemas.openxmlformats.org/officeDocument/2006/relationships/image" Target="../media/image47.jpeg"/><Relationship Id="rId2" Type="http://schemas.openxmlformats.org/officeDocument/2006/relationships/notesSlide" Target="../notesSlides/notesSlide7.xml"/><Relationship Id="rId16" Type="http://schemas.openxmlformats.org/officeDocument/2006/relationships/image" Target="../media/image30.jpe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20.jpeg"/><Relationship Id="rId11" Type="http://schemas.openxmlformats.org/officeDocument/2006/relationships/image" Target="../media/image25.png"/><Relationship Id="rId24" Type="http://schemas.openxmlformats.org/officeDocument/2006/relationships/image" Target="../media/image38.jpeg"/><Relationship Id="rId32" Type="http://schemas.openxmlformats.org/officeDocument/2006/relationships/image" Target="../media/image46.jpeg"/><Relationship Id="rId5" Type="http://schemas.microsoft.com/office/2007/relationships/hdphoto" Target="../media/hdphoto1.wdp"/><Relationship Id="rId15" Type="http://schemas.openxmlformats.org/officeDocument/2006/relationships/image" Target="../media/image29.jpeg"/><Relationship Id="rId23" Type="http://schemas.openxmlformats.org/officeDocument/2006/relationships/image" Target="../media/image37.jpeg"/><Relationship Id="rId28" Type="http://schemas.openxmlformats.org/officeDocument/2006/relationships/image" Target="../media/image42.jpeg"/><Relationship Id="rId10" Type="http://schemas.openxmlformats.org/officeDocument/2006/relationships/image" Target="../media/image24.jpeg"/><Relationship Id="rId19" Type="http://schemas.openxmlformats.org/officeDocument/2006/relationships/image" Target="../media/image33.jpeg"/><Relationship Id="rId31" Type="http://schemas.openxmlformats.org/officeDocument/2006/relationships/image" Target="../media/image45.jpeg"/><Relationship Id="rId4" Type="http://schemas.openxmlformats.org/officeDocument/2006/relationships/image" Target="../media/image5.png"/><Relationship Id="rId9" Type="http://schemas.openxmlformats.org/officeDocument/2006/relationships/image" Target="../media/image23.jpeg"/><Relationship Id="rId14" Type="http://schemas.openxmlformats.org/officeDocument/2006/relationships/image" Target="../media/image28.jpeg"/><Relationship Id="rId22" Type="http://schemas.openxmlformats.org/officeDocument/2006/relationships/image" Target="../media/image36.jpeg"/><Relationship Id="rId27" Type="http://schemas.openxmlformats.org/officeDocument/2006/relationships/image" Target="../media/image41.jpeg"/><Relationship Id="rId30" Type="http://schemas.openxmlformats.org/officeDocument/2006/relationships/image" Target="../media/image44.jpeg"/></Relationships>
</file>

<file path=ppt/slides/_rels/slide8.xml.rels><?xml version="1.0" encoding="UTF-8" standalone="yes"?>
<Relationships xmlns="http://schemas.openxmlformats.org/package/2006/relationships"><Relationship Id="rId8" Type="http://schemas.openxmlformats.org/officeDocument/2006/relationships/image" Target="../media/image51.tiff"/><Relationship Id="rId13" Type="http://schemas.microsoft.com/office/2007/relationships/hdphoto" Target="../media/hdphoto4.wdp"/><Relationship Id="rId18" Type="http://schemas.microsoft.com/office/2007/relationships/hdphoto" Target="../media/hdphoto5.wdp"/><Relationship Id="rId3" Type="http://schemas.openxmlformats.org/officeDocument/2006/relationships/image" Target="../media/image4.png"/><Relationship Id="rId21" Type="http://schemas.openxmlformats.org/officeDocument/2006/relationships/image" Target="../media/image62.tif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png"/><Relationship Id="rId25" Type="http://schemas.openxmlformats.org/officeDocument/2006/relationships/image" Target="../media/image66.tiff"/><Relationship Id="rId2" Type="http://schemas.openxmlformats.org/officeDocument/2006/relationships/notesSlide" Target="../notesSlides/notesSlide8.xml"/><Relationship Id="rId16" Type="http://schemas.openxmlformats.org/officeDocument/2006/relationships/image" Target="../media/image58.png"/><Relationship Id="rId20" Type="http://schemas.openxmlformats.org/officeDocument/2006/relationships/image" Target="../media/image61.tiff"/><Relationship Id="rId1" Type="http://schemas.openxmlformats.org/officeDocument/2006/relationships/slideLayout" Target="../slideLayouts/slideLayout28.xml"/><Relationship Id="rId6" Type="http://schemas.openxmlformats.org/officeDocument/2006/relationships/image" Target="../media/image49.tiff"/><Relationship Id="rId11" Type="http://schemas.openxmlformats.org/officeDocument/2006/relationships/image" Target="../media/image54.tiff"/><Relationship Id="rId24" Type="http://schemas.openxmlformats.org/officeDocument/2006/relationships/image" Target="../media/image65.tiff"/><Relationship Id="rId5" Type="http://schemas.microsoft.com/office/2007/relationships/hdphoto" Target="../media/hdphoto1.wdp"/><Relationship Id="rId15" Type="http://schemas.openxmlformats.org/officeDocument/2006/relationships/image" Target="../media/image57.png"/><Relationship Id="rId23" Type="http://schemas.openxmlformats.org/officeDocument/2006/relationships/image" Target="../media/image64.png"/><Relationship Id="rId10" Type="http://schemas.openxmlformats.org/officeDocument/2006/relationships/image" Target="../media/image53.png"/><Relationship Id="rId19" Type="http://schemas.openxmlformats.org/officeDocument/2006/relationships/image" Target="../media/image60.tiff"/><Relationship Id="rId4" Type="http://schemas.openxmlformats.org/officeDocument/2006/relationships/image" Target="../media/image5.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63.tif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DBED192-AEFA-495C-97B1-9A3C4E7A11C7}"/>
              </a:ext>
            </a:extLst>
          </p:cNvPr>
          <p:cNvSpPr/>
          <p:nvPr/>
        </p:nvSpPr>
        <p:spPr>
          <a:xfrm>
            <a:off x="3555706" y="3017792"/>
            <a:ext cx="5109091"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嘉兴星网通信技术有限公司</a:t>
            </a:r>
            <a:endParaRPr kumimoji="0" lang="en-US" altLang="zh-CN" sz="32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4F77896-715D-48BB-942F-66E25928F667}"/>
              </a:ext>
            </a:extLst>
          </p:cNvPr>
          <p:cNvSpPr/>
          <p:nvPr/>
        </p:nvSpPr>
        <p:spPr>
          <a:xfrm>
            <a:off x="1184957" y="3535555"/>
            <a:ext cx="984115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tx1">
                    <a:lumMod val="50000"/>
                    <a:lumOff val="50000"/>
                  </a:schemeClr>
                </a:solidFill>
                <a:effectLst/>
                <a:uLnTx/>
                <a:uFillTx/>
                <a:latin typeface="方正兰亭超细黑简体" panose="02000000000000000000" pitchFamily="2" charset="-122"/>
                <a:ea typeface="方正兰亭超细黑简体" panose="02000000000000000000" pitchFamily="2" charset="-122"/>
              </a:rPr>
              <a:t>Jiaxing</a:t>
            </a:r>
            <a:r>
              <a:rPr kumimoji="0" lang="en-US" altLang="zh-CN" sz="2800" b="1" i="0" u="none" strike="noStrike" kern="1200" cap="none" spc="0" normalizeH="0" noProof="0" dirty="0">
                <a:ln>
                  <a:noFill/>
                </a:ln>
                <a:solidFill>
                  <a:schemeClr val="tx1">
                    <a:lumMod val="50000"/>
                    <a:lumOff val="50000"/>
                  </a:schemeClr>
                </a:solidFill>
                <a:effectLst/>
                <a:uLnTx/>
                <a:uFillTx/>
                <a:latin typeface="方正兰亭超细黑简体" panose="02000000000000000000" pitchFamily="2" charset="-122"/>
                <a:ea typeface="方正兰亭超细黑简体" panose="02000000000000000000" pitchFamily="2" charset="-122"/>
              </a:rPr>
              <a:t> </a:t>
            </a:r>
            <a:r>
              <a:rPr kumimoji="0" lang="en-US" altLang="zh-CN" sz="2800" b="1" i="0" u="none" strike="noStrike" kern="1200" cap="none" spc="0" normalizeH="0" baseline="0" noProof="0" dirty="0">
                <a:ln>
                  <a:noFill/>
                </a:ln>
                <a:solidFill>
                  <a:schemeClr val="tx1">
                    <a:lumMod val="50000"/>
                    <a:lumOff val="50000"/>
                  </a:schemeClr>
                </a:solidFill>
                <a:effectLst/>
                <a:uLnTx/>
                <a:uFillTx/>
                <a:latin typeface="方正兰亭超细黑简体" panose="02000000000000000000" pitchFamily="2" charset="-122"/>
                <a:ea typeface="方正兰亭超细黑简体" panose="02000000000000000000" pitchFamily="2" charset="-122"/>
              </a:rPr>
              <a:t>starnet</a:t>
            </a:r>
            <a:r>
              <a:rPr kumimoji="0" lang="en-US" altLang="zh-CN" sz="2800" b="1" i="0" u="none" strike="noStrike" kern="1200" cap="none" spc="0" normalizeH="0" noProof="0" dirty="0">
                <a:ln>
                  <a:noFill/>
                </a:ln>
                <a:solidFill>
                  <a:schemeClr val="tx1">
                    <a:lumMod val="50000"/>
                    <a:lumOff val="50000"/>
                  </a:schemeClr>
                </a:solidFill>
                <a:effectLst/>
                <a:uLnTx/>
                <a:uFillTx/>
                <a:latin typeface="方正兰亭超细黑简体" panose="02000000000000000000" pitchFamily="2" charset="-122"/>
                <a:ea typeface="方正兰亭超细黑简体" panose="02000000000000000000" pitchFamily="2" charset="-122"/>
              </a:rPr>
              <a:t> Communication technology Co ., LTD</a:t>
            </a:r>
            <a:r>
              <a:rPr lang="en-US" altLang="zh-CN" sz="2800" b="1" dirty="0">
                <a:solidFill>
                  <a:schemeClr val="tx1">
                    <a:lumMod val="50000"/>
                    <a:lumOff val="50000"/>
                  </a:schemeClr>
                </a:solidFill>
                <a:latin typeface="方正兰亭超细黑简体" panose="02000000000000000000" pitchFamily="2" charset="-122"/>
                <a:ea typeface="方正兰亭超细黑简体" panose="02000000000000000000" pitchFamily="2" charset="-122"/>
              </a:rPr>
              <a:t>.</a:t>
            </a:r>
            <a:endParaRPr kumimoji="0" lang="zh-CN" altLang="en-US" sz="2800" b="1" i="0" u="none" strike="noStrike" kern="1200" cap="none" spc="0" normalizeH="0" baseline="0" noProof="0" dirty="0">
              <a:ln>
                <a:noFill/>
              </a:ln>
              <a:solidFill>
                <a:schemeClr val="tx1">
                  <a:lumMod val="50000"/>
                  <a:lumOff val="50000"/>
                </a:schemeClr>
              </a:solidFill>
              <a:effectLst/>
              <a:uLnTx/>
              <a:uFillTx/>
              <a:latin typeface="方正兰亭超细黑简体" panose="02000000000000000000" pitchFamily="2" charset="-122"/>
              <a:ea typeface="方正兰亭超细黑简体" panose="02000000000000000000" pitchFamily="2" charset="-122"/>
            </a:endParaRPr>
          </a:p>
        </p:txBody>
      </p:sp>
      <p:sp>
        <p:nvSpPr>
          <p:cNvPr id="18" name="矩形 17">
            <a:extLst>
              <a:ext uri="{FF2B5EF4-FFF2-40B4-BE49-F238E27FC236}">
                <a16:creationId xmlns:a16="http://schemas.microsoft.com/office/drawing/2014/main" id="{4479F7C5-D572-44C4-908D-8535FC437732}"/>
              </a:ext>
            </a:extLst>
          </p:cNvPr>
          <p:cNvSpPr/>
          <p:nvPr/>
        </p:nvSpPr>
        <p:spPr>
          <a:xfrm>
            <a:off x="5498990" y="5393141"/>
            <a:ext cx="121058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rPr>
              <a:t>产品介绍</a:t>
            </a:r>
            <a:endParaRPr kumimoji="0" lang="en-US" altLang="zh-CN" sz="2000" b="0" i="0" u="none" strike="noStrike" kern="1200" cap="none" spc="0" normalizeH="0" baseline="0" noProof="0" dirty="0">
              <a:ln>
                <a:noFill/>
              </a:ln>
              <a:solidFill>
                <a:schemeClr val="bg2">
                  <a:lumMod val="10000"/>
                </a:schemeClr>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bg2">
                    <a:lumMod val="10000"/>
                  </a:schemeClr>
                </a:solidFill>
                <a:effectLst/>
                <a:uLnTx/>
                <a:uFillTx/>
                <a:latin typeface="方正兰亭超细黑简体" panose="02000000000000000000" pitchFamily="2" charset="-122"/>
                <a:ea typeface="方正兰亭超细黑简体" panose="02000000000000000000" pitchFamily="2" charset="-122"/>
                <a:cs typeface="+mn-cs"/>
              </a:rPr>
              <a:t>2019.1.18</a:t>
            </a:r>
          </a:p>
        </p:txBody>
      </p:sp>
      <p:grpSp>
        <p:nvGrpSpPr>
          <p:cNvPr id="10" name="组合 9">
            <a:extLst>
              <a:ext uri="{FF2B5EF4-FFF2-40B4-BE49-F238E27FC236}">
                <a16:creationId xmlns:a16="http://schemas.microsoft.com/office/drawing/2014/main" id="{737F1443-AF41-4BA4-AA81-45789F884715}"/>
              </a:ext>
            </a:extLst>
          </p:cNvPr>
          <p:cNvGrpSpPr/>
          <p:nvPr/>
        </p:nvGrpSpPr>
        <p:grpSpPr>
          <a:xfrm>
            <a:off x="76112" y="188886"/>
            <a:ext cx="6923811" cy="370278"/>
            <a:chOff x="15914" y="240642"/>
            <a:chExt cx="6923811" cy="370278"/>
          </a:xfrm>
        </p:grpSpPr>
        <p:pic>
          <p:nvPicPr>
            <p:cNvPr id="11" name="图片 10">
              <a:extLst>
                <a:ext uri="{FF2B5EF4-FFF2-40B4-BE49-F238E27FC236}">
                  <a16:creationId xmlns:a16="http://schemas.microsoft.com/office/drawing/2014/main" id="{9BDA6225-9F1D-4414-8F44-9FC94DD0EF3E}"/>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2" name="图片 11">
              <a:extLst>
                <a:ext uri="{FF2B5EF4-FFF2-40B4-BE49-F238E27FC236}">
                  <a16:creationId xmlns:a16="http://schemas.microsoft.com/office/drawing/2014/main" id="{D6AA0336-A56B-4175-8DA4-77C60E757DE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7" name="图片 16" descr="图片包含 物体&#10;&#10;已生成极高可信度的说明">
              <a:extLst>
                <a:ext uri="{FF2B5EF4-FFF2-40B4-BE49-F238E27FC236}">
                  <a16:creationId xmlns:a16="http://schemas.microsoft.com/office/drawing/2014/main" id="{FB7DA174-273C-47DF-AFF3-45A6CD448640}"/>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3" name="任意多边形: 形状 12">
            <a:extLst>
              <a:ext uri="{FF2B5EF4-FFF2-40B4-BE49-F238E27FC236}">
                <a16:creationId xmlns:a16="http://schemas.microsoft.com/office/drawing/2014/main" id="{8DF36CB7-8276-4114-B5D8-5041482136CB}"/>
              </a:ext>
            </a:extLst>
          </p:cNvPr>
          <p:cNvSpPr/>
          <p:nvPr/>
        </p:nvSpPr>
        <p:spPr>
          <a:xfrm>
            <a:off x="1314348" y="4007151"/>
            <a:ext cx="9579863" cy="183849"/>
          </a:xfrm>
          <a:custGeom>
            <a:avLst/>
            <a:gdLst>
              <a:gd name="connsiteX0" fmla="*/ 0 w 10092905"/>
              <a:gd name="connsiteY0" fmla="*/ 8 h 733255"/>
              <a:gd name="connsiteX1" fmla="*/ 724619 w 10092905"/>
              <a:gd name="connsiteY1" fmla="*/ 724627 h 733255"/>
              <a:gd name="connsiteX2" fmla="*/ 1457864 w 10092905"/>
              <a:gd name="connsiteY2" fmla="*/ 8 h 733255"/>
              <a:gd name="connsiteX3" fmla="*/ 2173856 w 10092905"/>
              <a:gd name="connsiteY3" fmla="*/ 733253 h 733255"/>
              <a:gd name="connsiteX4" fmla="*/ 2872596 w 10092905"/>
              <a:gd name="connsiteY4" fmla="*/ 8634 h 733255"/>
              <a:gd name="connsiteX5" fmla="*/ 3605841 w 10092905"/>
              <a:gd name="connsiteY5" fmla="*/ 733253 h 733255"/>
              <a:gd name="connsiteX6" fmla="*/ 4347713 w 10092905"/>
              <a:gd name="connsiteY6" fmla="*/ 8 h 733255"/>
              <a:gd name="connsiteX7" fmla="*/ 5055079 w 10092905"/>
              <a:gd name="connsiteY7" fmla="*/ 716000 h 733255"/>
              <a:gd name="connsiteX8" fmla="*/ 5779698 w 10092905"/>
              <a:gd name="connsiteY8" fmla="*/ 8 h 733255"/>
              <a:gd name="connsiteX9" fmla="*/ 6495690 w 10092905"/>
              <a:gd name="connsiteY9" fmla="*/ 716000 h 733255"/>
              <a:gd name="connsiteX10" fmla="*/ 7228936 w 10092905"/>
              <a:gd name="connsiteY10" fmla="*/ 8 h 733255"/>
              <a:gd name="connsiteX11" fmla="*/ 7927675 w 10092905"/>
              <a:gd name="connsiteY11" fmla="*/ 724627 h 733255"/>
              <a:gd name="connsiteX12" fmla="*/ 8669547 w 10092905"/>
              <a:gd name="connsiteY12" fmla="*/ 8 h 733255"/>
              <a:gd name="connsiteX13" fmla="*/ 9385539 w 10092905"/>
              <a:gd name="connsiteY13" fmla="*/ 716000 h 733255"/>
              <a:gd name="connsiteX14" fmla="*/ 10092905 w 10092905"/>
              <a:gd name="connsiteY14" fmla="*/ 8 h 73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2905" h="733255">
                <a:moveTo>
                  <a:pt x="0" y="8"/>
                </a:moveTo>
                <a:cubicBezTo>
                  <a:pt x="240821" y="362317"/>
                  <a:pt x="481642" y="724627"/>
                  <a:pt x="724619" y="724627"/>
                </a:cubicBezTo>
                <a:cubicBezTo>
                  <a:pt x="967596" y="724627"/>
                  <a:pt x="1216325" y="-1430"/>
                  <a:pt x="1457864" y="8"/>
                </a:cubicBezTo>
                <a:cubicBezTo>
                  <a:pt x="1699403" y="1446"/>
                  <a:pt x="1938067" y="731815"/>
                  <a:pt x="2173856" y="733253"/>
                </a:cubicBezTo>
                <a:cubicBezTo>
                  <a:pt x="2409645" y="734691"/>
                  <a:pt x="2633932" y="8634"/>
                  <a:pt x="2872596" y="8634"/>
                </a:cubicBezTo>
                <a:cubicBezTo>
                  <a:pt x="3111260" y="8634"/>
                  <a:pt x="3359988" y="734691"/>
                  <a:pt x="3605841" y="733253"/>
                </a:cubicBezTo>
                <a:cubicBezTo>
                  <a:pt x="3851694" y="731815"/>
                  <a:pt x="4106173" y="2884"/>
                  <a:pt x="4347713" y="8"/>
                </a:cubicBezTo>
                <a:cubicBezTo>
                  <a:pt x="4589253" y="-2868"/>
                  <a:pt x="4816415" y="716000"/>
                  <a:pt x="5055079" y="716000"/>
                </a:cubicBezTo>
                <a:cubicBezTo>
                  <a:pt x="5293743" y="716000"/>
                  <a:pt x="5539596" y="8"/>
                  <a:pt x="5779698" y="8"/>
                </a:cubicBezTo>
                <a:cubicBezTo>
                  <a:pt x="6019800" y="8"/>
                  <a:pt x="6254150" y="716000"/>
                  <a:pt x="6495690" y="716000"/>
                </a:cubicBezTo>
                <a:cubicBezTo>
                  <a:pt x="6737230" y="716000"/>
                  <a:pt x="6990272" y="-1430"/>
                  <a:pt x="7228936" y="8"/>
                </a:cubicBezTo>
                <a:cubicBezTo>
                  <a:pt x="7467600" y="1446"/>
                  <a:pt x="7687573" y="724627"/>
                  <a:pt x="7927675" y="724627"/>
                </a:cubicBezTo>
                <a:cubicBezTo>
                  <a:pt x="8167777" y="724627"/>
                  <a:pt x="8426570" y="1446"/>
                  <a:pt x="8669547" y="8"/>
                </a:cubicBezTo>
                <a:cubicBezTo>
                  <a:pt x="8912524" y="-1430"/>
                  <a:pt x="9148313" y="716000"/>
                  <a:pt x="9385539" y="716000"/>
                </a:cubicBezTo>
                <a:cubicBezTo>
                  <a:pt x="9622765" y="716000"/>
                  <a:pt x="9857835" y="358004"/>
                  <a:pt x="10092905" y="8"/>
                </a:cubicBezTo>
              </a:path>
            </a:pathLst>
          </a:custGeom>
          <a:no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116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16" presetClass="entr" presetSubtype="37"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childTnLst>
                          </p:cTn>
                        </p:par>
                        <p:par>
                          <p:cTn id="15" fill="hold">
                            <p:stCondLst>
                              <p:cond delay="1250"/>
                            </p:stCondLst>
                            <p:childTnLst>
                              <p:par>
                                <p:cTn id="16" presetID="16" presetClass="entr" presetSubtype="37"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outVertical)">
                                      <p:cBhvr>
                                        <p:cTn id="18" dur="500"/>
                                        <p:tgtEl>
                                          <p:spTgt spid="13"/>
                                        </p:tgtEl>
                                      </p:cBhvr>
                                    </p:animEffect>
                                  </p:childTnLst>
                                </p:cTn>
                              </p:par>
                            </p:childTnLst>
                          </p:cTn>
                        </p:par>
                        <p:par>
                          <p:cTn id="19" fill="hold">
                            <p:stCondLst>
                              <p:cond delay="1750"/>
                            </p:stCondLst>
                            <p:childTnLst>
                              <p:par>
                                <p:cTn id="20" presetID="10" presetClass="entr" presetSubtype="0" fill="hold" grpId="0" nodeType="after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8" grpId="0"/>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5704BC06-2C01-4B20-845B-56B2372C358A}"/>
              </a:ext>
            </a:extLst>
          </p:cNvPr>
          <p:cNvSpPr/>
          <p:nvPr/>
        </p:nvSpPr>
        <p:spPr>
          <a:xfrm rot="10800000">
            <a:off x="3384550" y="1786174"/>
            <a:ext cx="8285686" cy="3297124"/>
          </a:xfrm>
          <a:prstGeom prst="roundRect">
            <a:avLst>
              <a:gd name="adj" fmla="val 446"/>
            </a:avLst>
          </a:prstGeom>
          <a:gradFill>
            <a:gsLst>
              <a:gs pos="0">
                <a:schemeClr val="bg1"/>
              </a:gs>
              <a:gs pos="100000">
                <a:srgbClr val="0266F8">
                  <a:alpha val="51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C4B47CAB-2EA7-40D5-BAF0-B0EFF798B7B0}"/>
              </a:ext>
            </a:extLst>
          </p:cNvPr>
          <p:cNvGrpSpPr/>
          <p:nvPr/>
        </p:nvGrpSpPr>
        <p:grpSpPr>
          <a:xfrm>
            <a:off x="405802" y="1701102"/>
            <a:ext cx="5533295" cy="3455796"/>
            <a:chOff x="467110" y="1746110"/>
            <a:chExt cx="5344440" cy="3231160"/>
          </a:xfrm>
        </p:grpSpPr>
        <p:pic>
          <p:nvPicPr>
            <p:cNvPr id="4" name="图片 3">
              <a:extLst>
                <a:ext uri="{FF2B5EF4-FFF2-40B4-BE49-F238E27FC236}">
                  <a16:creationId xmlns:a16="http://schemas.microsoft.com/office/drawing/2014/main" id="{F1FCACE4-EED2-4E3F-B19E-1F2AF08FF702}"/>
                </a:ext>
              </a:extLst>
            </p:cNvPr>
            <p:cNvPicPr>
              <a:picLocks noChangeAspect="1"/>
            </p:cNvPicPr>
            <p:nvPr/>
          </p:nvPicPr>
          <p:blipFill rotWithShape="1">
            <a:blip r:embed="rId3"/>
            <a:srcRect l="5921" r="86"/>
            <a:stretch/>
          </p:blipFill>
          <p:spPr>
            <a:xfrm>
              <a:off x="467110" y="1746110"/>
              <a:ext cx="5344440" cy="3231160"/>
            </a:xfrm>
            <a:prstGeom prst="rect">
              <a:avLst/>
            </a:prstGeom>
            <a:ln>
              <a:noFill/>
            </a:ln>
            <a:effectLst>
              <a:softEdge rad="112500"/>
            </a:effectLst>
          </p:spPr>
        </p:pic>
        <p:sp>
          <p:nvSpPr>
            <p:cNvPr id="13" name="矩形 12">
              <a:extLst>
                <a:ext uri="{FF2B5EF4-FFF2-40B4-BE49-F238E27FC236}">
                  <a16:creationId xmlns:a16="http://schemas.microsoft.com/office/drawing/2014/main" id="{151B5981-99E2-4F14-9254-2C185434535F}"/>
                </a:ext>
              </a:extLst>
            </p:cNvPr>
            <p:cNvSpPr/>
            <p:nvPr/>
          </p:nvSpPr>
          <p:spPr>
            <a:xfrm>
              <a:off x="3660952" y="4149185"/>
              <a:ext cx="2080327" cy="661872"/>
            </a:xfrm>
            <a:prstGeom prst="rect">
              <a:avLst/>
            </a:prstGeom>
          </p:spPr>
          <p:txBody>
            <a:bodyPr wrap="square" anchor="ctr" anchorCtr="0">
              <a:spAutoFit/>
            </a:bodyPr>
            <a:lstStyle/>
            <a:p>
              <a:pPr algn="ctr"/>
              <a:r>
                <a:rPr lang="zh-CN" altLang="en-US" sz="2000" b="1" i="1" dirty="0">
                  <a:solidFill>
                    <a:schemeClr val="accent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长江黄金水道</a:t>
              </a:r>
            </a:p>
            <a:p>
              <a:pPr algn="ctr"/>
              <a:r>
                <a:rPr lang="zh-CN" altLang="en-US" sz="2000" b="1" i="1" dirty="0">
                  <a:solidFill>
                    <a:schemeClr val="accent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海洋强国战略</a:t>
              </a:r>
            </a:p>
          </p:txBody>
        </p:sp>
      </p:grpSp>
      <p:grpSp>
        <p:nvGrpSpPr>
          <p:cNvPr id="15" name="组合 14">
            <a:extLst>
              <a:ext uri="{FF2B5EF4-FFF2-40B4-BE49-F238E27FC236}">
                <a16:creationId xmlns:a16="http://schemas.microsoft.com/office/drawing/2014/main" id="{8FC6D90E-2671-4410-BA40-D41BD4231B25}"/>
              </a:ext>
            </a:extLst>
          </p:cNvPr>
          <p:cNvGrpSpPr/>
          <p:nvPr/>
        </p:nvGrpSpPr>
        <p:grpSpPr>
          <a:xfrm>
            <a:off x="76112" y="188886"/>
            <a:ext cx="6923811" cy="370278"/>
            <a:chOff x="15914" y="240642"/>
            <a:chExt cx="6923811" cy="370278"/>
          </a:xfrm>
        </p:grpSpPr>
        <p:pic>
          <p:nvPicPr>
            <p:cNvPr id="16" name="图片 15">
              <a:extLst>
                <a:ext uri="{FF2B5EF4-FFF2-40B4-BE49-F238E27FC236}">
                  <a16:creationId xmlns:a16="http://schemas.microsoft.com/office/drawing/2014/main" id="{56F99666-D047-4027-8150-55D20BBBCC8D}"/>
                </a:ext>
              </a:extLst>
            </p:cNvPr>
            <p:cNvPicPr>
              <a:picLocks noChangeAspect="1"/>
            </p:cNvPicPr>
            <p:nvPr/>
          </p:nvPicPr>
          <p:blipFill rotWithShape="1">
            <a:blip r:embed="rId4">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7" name="图片 16">
              <a:extLst>
                <a:ext uri="{FF2B5EF4-FFF2-40B4-BE49-F238E27FC236}">
                  <a16:creationId xmlns:a16="http://schemas.microsoft.com/office/drawing/2014/main" id="{3416BEDE-295A-4B78-8BCD-0AE9632DAA4A}"/>
                </a:ext>
              </a:extLst>
            </p:cNvPr>
            <p:cNvPicPr>
              <a:picLocks noChangeAspect="1"/>
            </p:cNvPicPr>
            <p:nvPr/>
          </p:nvPicPr>
          <p:blipFill rotWithShape="1">
            <a:blip r:embed="rId4">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8" name="图片 17" descr="图片包含 物体&#10;&#10;已生成极高可信度的说明">
              <a:extLst>
                <a:ext uri="{FF2B5EF4-FFF2-40B4-BE49-F238E27FC236}">
                  <a16:creationId xmlns:a16="http://schemas.microsoft.com/office/drawing/2014/main" id="{A0454C0D-F5E3-47C2-89DD-9AAC1F1B746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0" name="文本框 9">
            <a:extLst>
              <a:ext uri="{FF2B5EF4-FFF2-40B4-BE49-F238E27FC236}">
                <a16:creationId xmlns:a16="http://schemas.microsoft.com/office/drawing/2014/main" id="{8D7F8E19-F113-4C62-B0D8-1CC1EC01AF75}"/>
              </a:ext>
            </a:extLst>
          </p:cNvPr>
          <p:cNvSpPr txBox="1"/>
          <p:nvPr/>
        </p:nvSpPr>
        <p:spPr>
          <a:xfrm>
            <a:off x="6037205" y="1789227"/>
            <a:ext cx="5581649" cy="3297124"/>
          </a:xfrm>
          <a:prstGeom prst="rect">
            <a:avLst/>
          </a:prstGeom>
          <a:noFill/>
        </p:spPr>
        <p:txBody>
          <a:bodyPr wrap="square" rtlCol="0" anchor="t" anchorCtr="0">
            <a:noAutofit/>
          </a:bodyPr>
          <a:lstStyle/>
          <a:p>
            <a:pPr algn="just">
              <a:spcBef>
                <a:spcPts val="450"/>
              </a:spcBef>
              <a:spcAft>
                <a:spcPts val="450"/>
              </a:spcAft>
              <a:defRPr/>
            </a:pPr>
            <a:r>
              <a:rPr lang="zh-CN" altLang="en-US" sz="1600" b="1" dirty="0">
                <a:latin typeface="微软雅黑 Light" panose="020B0502040204020203" pitchFamily="34" charset="-122"/>
                <a:ea typeface="微软雅黑 Light" panose="020B0502040204020203" pitchFamily="34" charset="-122"/>
              </a:rPr>
              <a:t>（“</a:t>
            </a:r>
            <a:r>
              <a:rPr lang="en-US" altLang="zh-CN" sz="1600" b="1" dirty="0">
                <a:latin typeface="微软雅黑 Light" panose="020B0502040204020203" pitchFamily="34" charset="-122"/>
                <a:ea typeface="微软雅黑 Light" panose="020B0502040204020203" pitchFamily="34" charset="-122"/>
              </a:rPr>
              <a:t>2018.4</a:t>
            </a:r>
            <a:r>
              <a:rPr lang="zh-CN" altLang="en-US" sz="1600" b="1" dirty="0">
                <a:latin typeface="微软雅黑 Light" panose="020B0502040204020203" pitchFamily="34" charset="-122"/>
                <a:ea typeface="微软雅黑 Light" panose="020B0502040204020203" pitchFamily="34" charset="-122"/>
              </a:rPr>
              <a:t>“习近平长经济带座谈会）</a:t>
            </a:r>
            <a:r>
              <a:rPr lang="en-US" altLang="zh-CN" sz="1600" b="1" dirty="0">
                <a:latin typeface="微软雅黑 Light" panose="020B0502040204020203" pitchFamily="34" charset="-122"/>
                <a:ea typeface="微软雅黑 Light" panose="020B0502040204020203" pitchFamily="34" charset="-122"/>
              </a:rPr>
              <a:t>《</a:t>
            </a:r>
            <a:r>
              <a:rPr lang="zh-CN" altLang="en-US" sz="1600" b="1" dirty="0">
                <a:latin typeface="微软雅黑 Light" panose="020B0502040204020203" pitchFamily="34" charset="-122"/>
                <a:ea typeface="微软雅黑 Light" panose="020B0502040204020203" pitchFamily="34" charset="-122"/>
              </a:rPr>
              <a:t>习近平谈“一带一路”</a:t>
            </a:r>
            <a:r>
              <a:rPr lang="en-US" altLang="zh-CN" sz="1600" b="1" dirty="0">
                <a:latin typeface="微软雅黑 Light" panose="020B0502040204020203" pitchFamily="34" charset="-122"/>
                <a:ea typeface="微软雅黑 Light" panose="020B0502040204020203" pitchFamily="34" charset="-122"/>
              </a:rPr>
              <a:t>》</a:t>
            </a:r>
            <a:endPar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algn="just">
              <a:spcBef>
                <a:spcPts val="450"/>
              </a:spcBef>
              <a:spcAft>
                <a:spcPts val="450"/>
              </a:spcAft>
            </a:pPr>
            <a:r>
              <a:rPr lang="zh-CN" altLang="zh-CN" sz="1600" b="1" dirty="0">
                <a:latin typeface="微软雅黑 Light" panose="020B0502040204020203" pitchFamily="34" charset="-122"/>
                <a:ea typeface="微软雅黑 Light" panose="020B0502040204020203" pitchFamily="34" charset="-122"/>
              </a:rPr>
              <a:t>《智能船舶发展行动计划（</a:t>
            </a:r>
            <a:r>
              <a:rPr lang="en-US" altLang="zh-CN" sz="1600" b="1" dirty="0">
                <a:latin typeface="微软雅黑 Light" panose="020B0502040204020203" pitchFamily="34" charset="-122"/>
                <a:ea typeface="微软雅黑 Light" panose="020B0502040204020203" pitchFamily="34" charset="-122"/>
              </a:rPr>
              <a:t>2019-2021</a:t>
            </a:r>
            <a:r>
              <a:rPr lang="zh-CN" altLang="zh-CN" sz="1600" b="1" dirty="0">
                <a:latin typeface="微软雅黑 Light" panose="020B0502040204020203" pitchFamily="34" charset="-122"/>
                <a:ea typeface="微软雅黑 Light" panose="020B0502040204020203" pitchFamily="34" charset="-122"/>
              </a:rPr>
              <a:t>年）》</a:t>
            </a:r>
            <a:endParaRPr lang="en-US" altLang="zh-CN" sz="1600" dirty="0">
              <a:solidFill>
                <a:prstClr val="black"/>
              </a:solidFill>
              <a:latin typeface="微软雅黑 Light" panose="020B0502040204020203" pitchFamily="34" charset="-122"/>
              <a:ea typeface="微软雅黑 Light" panose="020B0502040204020203" pitchFamily="34" charset="-122"/>
            </a:endParaRPr>
          </a:p>
          <a:p>
            <a:pPr lvl="0" algn="just">
              <a:spcBef>
                <a:spcPts val="450"/>
              </a:spcBef>
              <a:spcAft>
                <a:spcPts val="450"/>
              </a:spcAft>
            </a:pP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智能船舶规范</a:t>
            </a: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船舶智能能效管理检验指南</a:t>
            </a:r>
            <a:r>
              <a:rPr lang="en-US" altLang="zh-CN" sz="1600" dirty="0">
                <a:solidFill>
                  <a:prstClr val="black"/>
                </a:solidFill>
                <a:latin typeface="微软雅黑 Light" panose="020B0502040204020203" pitchFamily="34" charset="-122"/>
                <a:ea typeface="微软雅黑 Light" panose="020B0502040204020203" pitchFamily="34" charset="-122"/>
              </a:rPr>
              <a:t>》</a:t>
            </a:r>
          </a:p>
          <a:p>
            <a:pPr algn="just">
              <a:spcBef>
                <a:spcPts val="450"/>
              </a:spcBef>
              <a:spcAft>
                <a:spcPts val="450"/>
              </a:spcAft>
            </a:pPr>
            <a:r>
              <a:rPr lang="en-US" altLang="zh-CN" sz="1600" dirty="0">
                <a:solidFill>
                  <a:prstClr val="black"/>
                </a:solidFill>
                <a:latin typeface="微软雅黑 Light" panose="020B0502040204020203" pitchFamily="34" charset="-122"/>
                <a:ea typeface="微软雅黑 Light" panose="020B0502040204020203" pitchFamily="34" charset="-122"/>
              </a:rPr>
              <a:t>《</a:t>
            </a:r>
            <a:r>
              <a:rPr lang="zh-CN" altLang="en-US" sz="1600" dirty="0">
                <a:solidFill>
                  <a:prstClr val="black"/>
                </a:solidFill>
                <a:latin typeface="微软雅黑 Light" panose="020B0502040204020203" pitchFamily="34" charset="-122"/>
                <a:ea typeface="微软雅黑 Light" panose="020B0502040204020203" pitchFamily="34" charset="-122"/>
              </a:rPr>
              <a:t>船舶综合安全评估应用指南</a:t>
            </a:r>
            <a:r>
              <a:rPr lang="en-US" altLang="zh-CN" sz="1600" dirty="0">
                <a:solidFill>
                  <a:prstClr val="black"/>
                </a:solidFill>
                <a:latin typeface="微软雅黑 Light" panose="020B0502040204020203" pitchFamily="34" charset="-122"/>
                <a:ea typeface="微软雅黑 Light" panose="020B0502040204020203" pitchFamily="34" charset="-122"/>
              </a:rPr>
              <a:t>2015》</a:t>
            </a:r>
          </a:p>
          <a:p>
            <a:pPr lvl="0" algn="just">
              <a:spcBef>
                <a:spcPts val="450"/>
              </a:spcBef>
              <a:spcAft>
                <a:spcPts val="450"/>
              </a:spcAft>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《长江经济带发展规划纲要》</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450"/>
              </a:spcBef>
              <a:spcAft>
                <a:spcPts val="45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《关于推进长江经济带绿色航运发展的指导意见》</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450"/>
              </a:spcBef>
              <a:spcAft>
                <a:spcPts val="45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长江经济带船舶污染防治专项行动方案（</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2018-2020</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年）</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p>
          <a:p>
            <a:pPr marL="0" marR="0" lvl="0" indent="0" algn="just" defTabSz="914400" rtl="0" eaLnBrk="1" fontAlgn="auto" latinLnBrk="0" hangingPunct="1">
              <a:lnSpc>
                <a:spcPct val="100000"/>
              </a:lnSpc>
              <a:spcBef>
                <a:spcPts val="450"/>
              </a:spcBef>
              <a:spcAft>
                <a:spcPts val="45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长江海事局巡航管理规范</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p>
          <a:p>
            <a:pPr marL="0" marR="0" lvl="0" indent="0" algn="just" defTabSz="914400" rtl="0" eaLnBrk="1" fontAlgn="auto" latinLnBrk="0" hangingPunct="1">
              <a:lnSpc>
                <a:spcPct val="100000"/>
              </a:lnSpc>
              <a:spcBef>
                <a:spcPts val="450"/>
              </a:spcBef>
              <a:spcAft>
                <a:spcPts val="45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长江经济带船舶污染防治专项治理工作方案</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p>
        </p:txBody>
      </p:sp>
      <p:sp>
        <p:nvSpPr>
          <p:cNvPr id="22" name="矩形 21">
            <a:extLst>
              <a:ext uri="{FF2B5EF4-FFF2-40B4-BE49-F238E27FC236}">
                <a16:creationId xmlns:a16="http://schemas.microsoft.com/office/drawing/2014/main" id="{14757D33-9B8B-49DD-B924-33BE0A156C34}"/>
              </a:ext>
            </a:extLst>
          </p:cNvPr>
          <p:cNvSpPr/>
          <p:nvPr/>
        </p:nvSpPr>
        <p:spPr>
          <a:xfrm>
            <a:off x="2388907" y="195040"/>
            <a:ext cx="3518912" cy="369332"/>
          </a:xfrm>
          <a:prstGeom prst="rect">
            <a:avLst/>
          </a:prstGeom>
        </p:spPr>
        <p:txBody>
          <a:bodyPr wrap="none" anchor="ctr" anchorCtr="0">
            <a:spAutoFit/>
          </a:bodyPr>
          <a:lstStyle/>
          <a:p>
            <a:pPr lvl="0" algn="ctr">
              <a:defRPr/>
            </a:pPr>
            <a:r>
              <a:rPr lang="en-US" altLang="zh-CN" b="1" dirty="0">
                <a:solidFill>
                  <a:srgbClr val="FF6600"/>
                </a:solidFill>
                <a:latin typeface="Calibri Light" panose="020F0302020204030204" pitchFamily="34" charset="0"/>
                <a:ea typeface="微软雅黑" panose="020B0503020204020204" pitchFamily="34" charset="-122"/>
                <a:cs typeface="Calibri Light" panose="020F0302020204030204" pitchFamily="34" charset="0"/>
              </a:rPr>
              <a:t>❶</a:t>
            </a:r>
            <a:r>
              <a:rPr lang="zh-CN" altLang="en-US" b="1" dirty="0">
                <a:solidFill>
                  <a:srgbClr val="E7E6E6">
                    <a:lumMod val="10000"/>
                  </a:srgbClr>
                </a:solidFill>
                <a:latin typeface="微软雅黑" panose="020B0503020204020204" pitchFamily="34" charset="-122"/>
                <a:ea typeface="微软雅黑" panose="020B0503020204020204" pitchFamily="34" charset="-122"/>
              </a:rPr>
              <a:t>行业分析</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cs typeface="Calibri Light" panose="020F0302020204030204" pitchFamily="34" charset="0"/>
              </a:rPr>
              <a:t>政策引导与行业规范</a:t>
            </a:r>
          </a:p>
        </p:txBody>
      </p:sp>
    </p:spTree>
    <p:extLst>
      <p:ext uri="{BB962C8B-B14F-4D97-AF65-F5344CB8AC3E}">
        <p14:creationId xmlns:p14="http://schemas.microsoft.com/office/powerpoint/2010/main" val="267928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72A9F2B9-BDA2-4485-BF6E-4EDA94FAF7D7}"/>
              </a:ext>
            </a:extLst>
          </p:cNvPr>
          <p:cNvGrpSpPr/>
          <p:nvPr/>
        </p:nvGrpSpPr>
        <p:grpSpPr>
          <a:xfrm>
            <a:off x="76112" y="188886"/>
            <a:ext cx="6923811" cy="370278"/>
            <a:chOff x="15914" y="240642"/>
            <a:chExt cx="6923811" cy="370278"/>
          </a:xfrm>
        </p:grpSpPr>
        <p:pic>
          <p:nvPicPr>
            <p:cNvPr id="54" name="图片 53">
              <a:extLst>
                <a:ext uri="{FF2B5EF4-FFF2-40B4-BE49-F238E27FC236}">
                  <a16:creationId xmlns:a16="http://schemas.microsoft.com/office/drawing/2014/main" id="{D1B9F726-B50C-4F39-A2C1-37A5B5B00B57}"/>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5" name="图片 54">
              <a:extLst>
                <a:ext uri="{FF2B5EF4-FFF2-40B4-BE49-F238E27FC236}">
                  <a16:creationId xmlns:a16="http://schemas.microsoft.com/office/drawing/2014/main" id="{7DCFB323-0DE6-4FAE-9965-778F3CDBAFE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6" name="图片 55" descr="图片包含 物体&#10;&#10;已生成极高可信度的说明">
              <a:extLst>
                <a:ext uri="{FF2B5EF4-FFF2-40B4-BE49-F238E27FC236}">
                  <a16:creationId xmlns:a16="http://schemas.microsoft.com/office/drawing/2014/main" id="{11D8840C-4333-4D2B-AC19-EFF86D548A1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 name="矩形 1">
            <a:extLst>
              <a:ext uri="{FF2B5EF4-FFF2-40B4-BE49-F238E27FC236}">
                <a16:creationId xmlns:a16="http://schemas.microsoft.com/office/drawing/2014/main" id="{14C6C7AB-C288-4115-8C0C-81EB8DCFE01D}"/>
              </a:ext>
            </a:extLst>
          </p:cNvPr>
          <p:cNvSpPr/>
          <p:nvPr/>
        </p:nvSpPr>
        <p:spPr>
          <a:xfrm>
            <a:off x="1214678" y="2779038"/>
            <a:ext cx="9783998" cy="338554"/>
          </a:xfrm>
          <a:prstGeom prst="rect">
            <a:avLst/>
          </a:prstGeom>
        </p:spPr>
        <p:txBody>
          <a:bodyPr wrap="square">
            <a:spAutoFit/>
          </a:bodyPr>
          <a:lstStyle/>
          <a:p>
            <a:pPr algn="just"/>
            <a:r>
              <a:rPr lang="en-US" altLang="zh-CN" sz="1600" kern="0" dirty="0">
                <a:solidFill>
                  <a:srgbClr val="0266F8"/>
                </a:solidFill>
                <a:latin typeface="微软雅黑 Light" panose="020B0502040204020203" pitchFamily="34" charset="-122"/>
                <a:ea typeface="微软雅黑 Light" panose="020B0502040204020203" pitchFamily="34" charset="-122"/>
              </a:rPr>
              <a:t>       </a:t>
            </a:r>
            <a:endParaRPr lang="zh-CN" altLang="en-US" sz="1600"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DE7F16D3-3417-4AE2-B76C-2050E045475B}"/>
              </a:ext>
            </a:extLst>
          </p:cNvPr>
          <p:cNvSpPr/>
          <p:nvPr/>
        </p:nvSpPr>
        <p:spPr>
          <a:xfrm>
            <a:off x="1044935" y="2563383"/>
            <a:ext cx="10124736" cy="1754326"/>
          </a:xfrm>
          <a:prstGeom prst="rect">
            <a:avLst/>
          </a:prstGeom>
          <a:gradFill>
            <a:gsLst>
              <a:gs pos="0">
                <a:schemeClr val="bg1"/>
              </a:gs>
              <a:gs pos="50000">
                <a:schemeClr val="accent2">
                  <a:alpha val="26000"/>
                </a:schemeClr>
              </a:gs>
              <a:gs pos="100000">
                <a:schemeClr val="bg1"/>
              </a:gs>
            </a:gsLst>
            <a:lin ang="10800000" scaled="0"/>
          </a:gradFill>
        </p:spPr>
        <p:txBody>
          <a:bodyPr wrap="square">
            <a:spAutoFit/>
          </a:bodyPr>
          <a:lstStyle/>
          <a:p>
            <a:pPr algn="just"/>
            <a:r>
              <a:rPr lang="zh-CN" altLang="en-US" dirty="0">
                <a:solidFill>
                  <a:srgbClr val="0266F8"/>
                </a:solidFill>
                <a:latin typeface="微软雅黑 Light" panose="020B0502040204020203" pitchFamily="34" charset="-122"/>
                <a:ea typeface="微软雅黑 Light" panose="020B0502040204020203" pitchFamily="34" charset="-122"/>
                <a:cs typeface="Calibri Light" panose="020F0302020204030204" pitchFamily="34" charset="0"/>
              </a:rPr>
              <a:t>为什么要发展智能船，</a:t>
            </a:r>
            <a:r>
              <a:rPr lang="zh-CN" altLang="en-US" kern="0" dirty="0">
                <a:solidFill>
                  <a:schemeClr val="tx1">
                    <a:lumMod val="95000"/>
                    <a:lumOff val="5000"/>
                  </a:schemeClr>
                </a:solidFill>
                <a:latin typeface="微软雅黑 Light" panose="020B0502040204020203" pitchFamily="34" charset="-122"/>
                <a:ea typeface="微软雅黑 Light" panose="020B0502040204020203" pitchFamily="34" charset="-122"/>
                <a:cs typeface="宋体" panose="02010600030101010101" pitchFamily="2" charset="-122"/>
              </a:rPr>
              <a:t>近年来船舶制造业和船舶航运业为代表的传统行业处于一种困境，需求低迷，如何在这种情况下走出困境，如何创造新的需求，这是船舶行业共同思考的问题。出于应对运营成本增长、船舶操作复杂化以及环保法规日趋严格的需求，近年来航运界不断增加对智能船舶的技术投入。在大数据时代背景下，船舶智能化已经成为船舶制造与航运领域发展的必然趋势。同时，智能船舶在</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中国制造</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2025》</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智能船舶发展行动计划（</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2019-2021</a:t>
            </a:r>
            <a:r>
              <a:rPr lang="zh-CN" altLang="en-US"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年）</a:t>
            </a:r>
            <a:r>
              <a:rPr lang="en-US" altLang="zh-CN" b="1" kern="0" dirty="0">
                <a:solidFill>
                  <a:schemeClr val="tx1">
                    <a:lumMod val="95000"/>
                    <a:lumOff val="5000"/>
                  </a:schemeClr>
                </a:solidFill>
                <a:latin typeface="方正兰亭超细黑简体" panose="02000000000000000000" pitchFamily="2" charset="-122"/>
                <a:ea typeface="方正兰亭超细黑简体" panose="02000000000000000000" pitchFamily="2" charset="-122"/>
                <a:cs typeface="宋体" panose="02010600030101010101" pitchFamily="2" charset="-122"/>
              </a:rPr>
              <a:t>》</a:t>
            </a:r>
            <a:r>
              <a:rPr lang="zh-CN" altLang="en-US" kern="0" dirty="0">
                <a:solidFill>
                  <a:schemeClr val="tx1">
                    <a:lumMod val="95000"/>
                    <a:lumOff val="5000"/>
                  </a:schemeClr>
                </a:solidFill>
                <a:latin typeface="微软雅黑 Light" panose="020B0502040204020203" pitchFamily="34" charset="-122"/>
                <a:ea typeface="微软雅黑 Light" panose="020B0502040204020203" pitchFamily="34" charset="-122"/>
                <a:cs typeface="宋体" panose="02010600030101010101" pitchFamily="2" charset="-122"/>
              </a:rPr>
              <a:t>中明确重点发展的领域，代表了船舶未来的方向，关乎航运业的转型升级。</a:t>
            </a:r>
            <a:endParaRPr lang="zh-CN" altLang="en-US"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sp>
        <p:nvSpPr>
          <p:cNvPr id="13" name="矩形 12">
            <a:extLst>
              <a:ext uri="{FF2B5EF4-FFF2-40B4-BE49-F238E27FC236}">
                <a16:creationId xmlns:a16="http://schemas.microsoft.com/office/drawing/2014/main" id="{87E297D9-F6A7-4299-A0A6-9920D74888FF}"/>
              </a:ext>
            </a:extLst>
          </p:cNvPr>
          <p:cNvSpPr/>
          <p:nvPr/>
        </p:nvSpPr>
        <p:spPr>
          <a:xfrm>
            <a:off x="2373913" y="188869"/>
            <a:ext cx="6157455" cy="369332"/>
          </a:xfrm>
          <a:prstGeom prst="rect">
            <a:avLst/>
          </a:prstGeom>
        </p:spPr>
        <p:txBody>
          <a:bodyPr wrap="none">
            <a:spAutoFit/>
          </a:bodyPr>
          <a:lstStyle/>
          <a:p>
            <a:pPr algn="ctr">
              <a:defRPr/>
            </a:pPr>
            <a:r>
              <a:rPr lang="zh-CN" altLang="en-US" b="1" dirty="0">
                <a:solidFill>
                  <a:srgbClr val="FF6600"/>
                </a:solidFill>
                <a:latin typeface="Calibri Light" panose="020F0302020204030204" pitchFamily="34" charset="0"/>
                <a:ea typeface="微软雅黑" panose="020B0503020204020204" pitchFamily="34" charset="-122"/>
                <a:cs typeface="Calibri Light" panose="020F0302020204030204" pitchFamily="34" charset="0"/>
              </a:rPr>
              <a:t>❷</a:t>
            </a:r>
            <a:r>
              <a:rPr lang="zh-CN" altLang="en-US" b="1" dirty="0">
                <a:solidFill>
                  <a:srgbClr val="E7E6E6">
                    <a:lumMod val="10000"/>
                  </a:srgbClr>
                </a:solidFill>
                <a:latin typeface="微软雅黑" panose="020B0503020204020204" pitchFamily="34" charset="-122"/>
                <a:ea typeface="微软雅黑" panose="020B0503020204020204" pitchFamily="34" charset="-122"/>
              </a:rPr>
              <a:t>行业分析</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dirty="0">
                <a:latin typeface="微软雅黑 Light" panose="020B0502040204020203" pitchFamily="34" charset="-122"/>
                <a:ea typeface="微软雅黑 Light" panose="020B0502040204020203" pitchFamily="34" charset="-122"/>
                <a:cs typeface="Calibri Light" panose="020F0302020204030204" pitchFamily="34" charset="0"/>
              </a:rPr>
              <a:t>发展背景</a:t>
            </a:r>
            <a:r>
              <a:rPr lang="en-US" altLang="zh-CN" dirty="0">
                <a:latin typeface="微软雅黑 Light" panose="020B0502040204020203" pitchFamily="34" charset="-122"/>
                <a:ea typeface="微软雅黑 Light" panose="020B0502040204020203" pitchFamily="34" charset="-122"/>
                <a:cs typeface="Calibri Light" panose="020F0302020204030204" pitchFamily="34" charset="0"/>
              </a:rPr>
              <a:t>-</a:t>
            </a:r>
            <a:r>
              <a:rPr lang="zh-CN" altLang="en-US" dirty="0">
                <a:latin typeface="微软雅黑 Light" panose="020B0502040204020203" pitchFamily="34" charset="-122"/>
                <a:ea typeface="微软雅黑 Light" panose="020B0502040204020203" pitchFamily="34" charset="-122"/>
                <a:cs typeface="Calibri Light" panose="020F0302020204030204" pitchFamily="34" charset="0"/>
              </a:rPr>
              <a:t>适应国家航运监管新形式与国际趋势</a:t>
            </a:r>
          </a:p>
        </p:txBody>
      </p:sp>
    </p:spTree>
    <p:extLst>
      <p:ext uri="{BB962C8B-B14F-4D97-AF65-F5344CB8AC3E}">
        <p14:creationId xmlns:p14="http://schemas.microsoft.com/office/powerpoint/2010/main" val="146068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72A9F2B9-BDA2-4485-BF6E-4EDA94FAF7D7}"/>
              </a:ext>
            </a:extLst>
          </p:cNvPr>
          <p:cNvGrpSpPr/>
          <p:nvPr/>
        </p:nvGrpSpPr>
        <p:grpSpPr>
          <a:xfrm>
            <a:off x="76112" y="188886"/>
            <a:ext cx="6923811" cy="370278"/>
            <a:chOff x="15914" y="240642"/>
            <a:chExt cx="6923811" cy="370278"/>
          </a:xfrm>
        </p:grpSpPr>
        <p:pic>
          <p:nvPicPr>
            <p:cNvPr id="54" name="图片 53">
              <a:extLst>
                <a:ext uri="{FF2B5EF4-FFF2-40B4-BE49-F238E27FC236}">
                  <a16:creationId xmlns:a16="http://schemas.microsoft.com/office/drawing/2014/main" id="{D1B9F726-B50C-4F39-A2C1-37A5B5B00B57}"/>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5" name="图片 54">
              <a:extLst>
                <a:ext uri="{FF2B5EF4-FFF2-40B4-BE49-F238E27FC236}">
                  <a16:creationId xmlns:a16="http://schemas.microsoft.com/office/drawing/2014/main" id="{7DCFB323-0DE6-4FAE-9965-778F3CDBAFE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6" name="图片 55" descr="图片包含 物体&#10;&#10;已生成极高可信度的说明">
              <a:extLst>
                <a:ext uri="{FF2B5EF4-FFF2-40B4-BE49-F238E27FC236}">
                  <a16:creationId xmlns:a16="http://schemas.microsoft.com/office/drawing/2014/main" id="{11D8840C-4333-4D2B-AC19-EFF86D548A1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7" name="矩形 16">
            <a:extLst>
              <a:ext uri="{FF2B5EF4-FFF2-40B4-BE49-F238E27FC236}">
                <a16:creationId xmlns:a16="http://schemas.microsoft.com/office/drawing/2014/main" id="{E069CFA0-59EA-4C3C-ABD7-9C91FDD7511B}"/>
              </a:ext>
            </a:extLst>
          </p:cNvPr>
          <p:cNvSpPr/>
          <p:nvPr/>
        </p:nvSpPr>
        <p:spPr>
          <a:xfrm>
            <a:off x="2393625" y="188777"/>
            <a:ext cx="3057247" cy="369332"/>
          </a:xfrm>
          <a:prstGeom prst="rect">
            <a:avLst/>
          </a:prstGeom>
        </p:spPr>
        <p:txBody>
          <a:bodyPr wrap="none" anchor="ctr" anchorCtr="0">
            <a:spAutoFit/>
          </a:bodyPr>
          <a:lstStyle/>
          <a:p>
            <a:pPr lvl="0" algn="ctr">
              <a:defRPr/>
            </a:pPr>
            <a:r>
              <a:rPr lang="zh-CN" altLang="en-US" b="1" dirty="0">
                <a:solidFill>
                  <a:srgbClr val="FF6600"/>
                </a:solidFill>
                <a:latin typeface="Calibri Light" panose="020F0302020204030204" pitchFamily="34" charset="0"/>
                <a:ea typeface="微软雅黑" panose="020B0503020204020204" pitchFamily="34" charset="-122"/>
                <a:cs typeface="Calibri Light" panose="020F0302020204030204" pitchFamily="34" charset="0"/>
              </a:rPr>
              <a:t>❸</a:t>
            </a:r>
            <a:r>
              <a:rPr lang="zh-CN" altLang="en-US" b="1" dirty="0">
                <a:solidFill>
                  <a:srgbClr val="E7E6E6">
                    <a:lumMod val="10000"/>
                  </a:srgbClr>
                </a:solidFill>
                <a:latin typeface="微软雅黑" panose="020B0503020204020204" pitchFamily="34" charset="-122"/>
                <a:ea typeface="微软雅黑" panose="020B0503020204020204" pitchFamily="34" charset="-122"/>
              </a:rPr>
              <a:t>行业分析</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cs typeface="Calibri Light" panose="020F0302020204030204" pitchFamily="34" charset="0"/>
              </a:rPr>
              <a:t>智能船发展现状</a:t>
            </a:r>
          </a:p>
        </p:txBody>
      </p:sp>
      <p:grpSp>
        <p:nvGrpSpPr>
          <p:cNvPr id="4" name="组合 3">
            <a:extLst>
              <a:ext uri="{FF2B5EF4-FFF2-40B4-BE49-F238E27FC236}">
                <a16:creationId xmlns:a16="http://schemas.microsoft.com/office/drawing/2014/main" id="{37847375-946F-4E4C-A3D8-237671104A53}"/>
              </a:ext>
            </a:extLst>
          </p:cNvPr>
          <p:cNvGrpSpPr/>
          <p:nvPr/>
        </p:nvGrpSpPr>
        <p:grpSpPr>
          <a:xfrm>
            <a:off x="1138641" y="1635981"/>
            <a:ext cx="9932153" cy="3437228"/>
            <a:chOff x="1138641" y="1635981"/>
            <a:chExt cx="9932153" cy="3437228"/>
          </a:xfrm>
        </p:grpSpPr>
        <p:grpSp>
          <p:nvGrpSpPr>
            <p:cNvPr id="3" name="组合 2">
              <a:extLst>
                <a:ext uri="{FF2B5EF4-FFF2-40B4-BE49-F238E27FC236}">
                  <a16:creationId xmlns:a16="http://schemas.microsoft.com/office/drawing/2014/main" id="{82548528-9A85-44C6-80EB-68AD56756D71}"/>
                </a:ext>
              </a:extLst>
            </p:cNvPr>
            <p:cNvGrpSpPr/>
            <p:nvPr/>
          </p:nvGrpSpPr>
          <p:grpSpPr>
            <a:xfrm>
              <a:off x="1138641" y="2473100"/>
              <a:ext cx="9932153" cy="2600109"/>
              <a:chOff x="1139244" y="3116775"/>
              <a:chExt cx="9932153" cy="2600109"/>
            </a:xfrm>
          </p:grpSpPr>
          <p:pic>
            <p:nvPicPr>
              <p:cNvPr id="7" name="图片 6">
                <a:extLst>
                  <a:ext uri="{FF2B5EF4-FFF2-40B4-BE49-F238E27FC236}">
                    <a16:creationId xmlns:a16="http://schemas.microsoft.com/office/drawing/2014/main" id="{2F1D0880-4D38-4A30-A058-C1D097151223}"/>
                  </a:ext>
                </a:extLst>
              </p:cNvPr>
              <p:cNvPicPr>
                <a:picLocks noChangeAspect="1"/>
              </p:cNvPicPr>
              <p:nvPr/>
            </p:nvPicPr>
            <p:blipFill>
              <a:blip r:embed="rId6"/>
              <a:stretch>
                <a:fillRect/>
              </a:stretch>
            </p:blipFill>
            <p:spPr>
              <a:xfrm>
                <a:off x="1182423" y="3116775"/>
                <a:ext cx="3140014" cy="1756856"/>
              </a:xfrm>
              <a:prstGeom prst="rect">
                <a:avLst/>
              </a:prstGeom>
            </p:spPr>
          </p:pic>
          <p:sp>
            <p:nvSpPr>
              <p:cNvPr id="8" name="矩形 7">
                <a:extLst>
                  <a:ext uri="{FF2B5EF4-FFF2-40B4-BE49-F238E27FC236}">
                    <a16:creationId xmlns:a16="http://schemas.microsoft.com/office/drawing/2014/main" id="{1DD1D734-D66F-42E6-AE0C-4CA61508A33D}"/>
                  </a:ext>
                </a:extLst>
              </p:cNvPr>
              <p:cNvSpPr/>
              <p:nvPr/>
            </p:nvSpPr>
            <p:spPr>
              <a:xfrm>
                <a:off x="1139244" y="4885887"/>
                <a:ext cx="3240000" cy="830997"/>
              </a:xfrm>
              <a:prstGeom prst="rect">
                <a:avLst/>
              </a:prstGeom>
            </p:spPr>
            <p:txBody>
              <a:bodyPr wrap="square">
                <a:spAutoFit/>
              </a:bodyPr>
              <a:lstStyle/>
              <a:p>
                <a:pPr algn="just"/>
                <a:r>
                  <a:rPr lang="zh-CN" altLang="en-US" sz="1600" dirty="0">
                    <a:solidFill>
                      <a:srgbClr val="0266F8"/>
                    </a:solidFill>
                    <a:latin typeface="arial" panose="020B0604020202020204" pitchFamily="34" charset="0"/>
                  </a:rPr>
                  <a:t>全球首艘通过船级社认证的智能船舶</a:t>
                </a:r>
                <a:r>
                  <a:rPr lang="en-US" altLang="zh-CN" sz="1600" dirty="0">
                    <a:solidFill>
                      <a:srgbClr val="0266F8"/>
                    </a:solidFill>
                    <a:latin typeface="arial" panose="020B0604020202020204" pitchFamily="34" charset="0"/>
                  </a:rPr>
                  <a:t>-iDolphin38800</a:t>
                </a:r>
                <a:r>
                  <a:rPr lang="zh-CN" altLang="en-US" sz="1600" dirty="0">
                    <a:solidFill>
                      <a:srgbClr val="0266F8"/>
                    </a:solidFill>
                    <a:latin typeface="arial" panose="020B0604020202020204" pitchFamily="34" charset="0"/>
                  </a:rPr>
                  <a:t>吨智能散货船‘大智”轮在上海海事会上正式发布。</a:t>
                </a:r>
              </a:p>
            </p:txBody>
          </p:sp>
          <p:pic>
            <p:nvPicPr>
              <p:cNvPr id="1028" name="Picture 4" descr="https://ss1.baidu.com/6ONXsjip0QIZ8tyhnq/it/u=1711480564,919934604&amp;fm=173&amp;app=49&amp;f=JPEG?w=600&amp;h=337&amp;s=16B0158DB01923C628BCBD83030070A1">
                <a:extLst>
                  <a:ext uri="{FF2B5EF4-FFF2-40B4-BE49-F238E27FC236}">
                    <a16:creationId xmlns:a16="http://schemas.microsoft.com/office/drawing/2014/main" id="{810E4DCC-57D0-4FC8-A388-A8F6658D3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6308" y="3116775"/>
                <a:ext cx="3131240" cy="175871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2118A53-2F6A-4B51-B75C-D5B62038FF48}"/>
                  </a:ext>
                </a:extLst>
              </p:cNvPr>
              <p:cNvSpPr/>
              <p:nvPr/>
            </p:nvSpPr>
            <p:spPr>
              <a:xfrm>
                <a:off x="4484354" y="4858236"/>
                <a:ext cx="3240000" cy="830997"/>
              </a:xfrm>
              <a:prstGeom prst="rect">
                <a:avLst/>
              </a:prstGeom>
            </p:spPr>
            <p:txBody>
              <a:bodyPr wrap="square">
                <a:spAutoFit/>
              </a:bodyPr>
              <a:lstStyle/>
              <a:p>
                <a:pPr algn="just"/>
                <a:r>
                  <a:rPr lang="zh-CN" altLang="en-US" sz="1600" dirty="0">
                    <a:solidFill>
                      <a:srgbClr val="0266F8"/>
                    </a:solidFill>
                    <a:latin typeface="arial" panose="020B0604020202020204" pitchFamily="34" charset="0"/>
                  </a:rPr>
                  <a:t>全球首艘</a:t>
                </a:r>
                <a:r>
                  <a:rPr lang="en-US" altLang="zh-CN" sz="1600" dirty="0">
                    <a:solidFill>
                      <a:srgbClr val="0266F8"/>
                    </a:solidFill>
                    <a:latin typeface="arial" panose="020B0604020202020204" pitchFamily="34" charset="0"/>
                  </a:rPr>
                  <a:t>40</a:t>
                </a:r>
                <a:r>
                  <a:rPr lang="zh-CN" altLang="en-US" sz="1600" dirty="0">
                    <a:solidFill>
                      <a:srgbClr val="0266F8"/>
                    </a:solidFill>
                    <a:latin typeface="arial" panose="020B0604020202020204" pitchFamily="34" charset="0"/>
                  </a:rPr>
                  <a:t>万吨智能超大型矿砂船 “明远”号在上海命名交付，中国智能船舶全面迈入</a:t>
                </a:r>
                <a:r>
                  <a:rPr lang="en-US" altLang="zh-CN" sz="1600" dirty="0">
                    <a:solidFill>
                      <a:srgbClr val="0266F8"/>
                    </a:solidFill>
                    <a:latin typeface="arial" panose="020B0604020202020204" pitchFamily="34" charset="0"/>
                  </a:rPr>
                  <a:t>1.0</a:t>
                </a:r>
                <a:r>
                  <a:rPr lang="zh-CN" altLang="en-US" sz="1600" dirty="0">
                    <a:solidFill>
                      <a:srgbClr val="0266F8"/>
                    </a:solidFill>
                    <a:latin typeface="arial" panose="020B0604020202020204" pitchFamily="34" charset="0"/>
                  </a:rPr>
                  <a:t>新时代。</a:t>
                </a:r>
                <a:endParaRPr lang="zh-CN" altLang="en-US" sz="1600" dirty="0">
                  <a:solidFill>
                    <a:srgbClr val="0266F8"/>
                  </a:solidFill>
                </a:endParaRPr>
              </a:p>
            </p:txBody>
          </p:sp>
          <p:sp>
            <p:nvSpPr>
              <p:cNvPr id="15" name="矩形 14">
                <a:extLst>
                  <a:ext uri="{FF2B5EF4-FFF2-40B4-BE49-F238E27FC236}">
                    <a16:creationId xmlns:a16="http://schemas.microsoft.com/office/drawing/2014/main" id="{613B815F-C73B-4484-89AD-3E6C2989F5F7}"/>
                  </a:ext>
                </a:extLst>
              </p:cNvPr>
              <p:cNvSpPr/>
              <p:nvPr/>
            </p:nvSpPr>
            <p:spPr>
              <a:xfrm>
                <a:off x="7831397" y="4875487"/>
                <a:ext cx="3240000" cy="830997"/>
              </a:xfrm>
              <a:prstGeom prst="rect">
                <a:avLst/>
              </a:prstGeom>
            </p:spPr>
            <p:txBody>
              <a:bodyPr wrap="square">
                <a:spAutoFit/>
              </a:bodyPr>
              <a:lstStyle/>
              <a:p>
                <a:pPr algn="just"/>
                <a:r>
                  <a:rPr lang="zh-CN" altLang="en-US" sz="1600" dirty="0">
                    <a:solidFill>
                      <a:srgbClr val="0266F8"/>
                    </a:solidFill>
                    <a:latin typeface="arial" panose="020B0604020202020204" pitchFamily="34" charset="0"/>
                  </a:rPr>
                  <a:t>芬兰计划于</a:t>
                </a:r>
                <a:r>
                  <a:rPr lang="en-US" altLang="zh-CN" sz="1600" dirty="0">
                    <a:solidFill>
                      <a:srgbClr val="0266F8"/>
                    </a:solidFill>
                    <a:latin typeface="arial" panose="020B0604020202020204" pitchFamily="34" charset="0"/>
                  </a:rPr>
                  <a:t>2025</a:t>
                </a:r>
                <a:r>
                  <a:rPr lang="zh-CN" altLang="en-US" sz="1600" dirty="0">
                    <a:solidFill>
                      <a:srgbClr val="0266F8"/>
                    </a:solidFill>
                    <a:latin typeface="arial" panose="020B0604020202020204" pitchFamily="34" charset="0"/>
                  </a:rPr>
                  <a:t>年实现船舶自主航运，</a:t>
                </a:r>
                <a:r>
                  <a:rPr lang="zh-CN" altLang="zh-CN" sz="1600" dirty="0">
                    <a:solidFill>
                      <a:srgbClr val="0266F8"/>
                    </a:solidFill>
                    <a:latin typeface="arial" panose="020B0604020202020204" pitchFamily="34" charset="0"/>
                  </a:rPr>
                  <a:t>用于运输各类矿产</a:t>
                </a:r>
                <a:r>
                  <a:rPr lang="zh-CN" altLang="en-US" sz="1600" dirty="0">
                    <a:solidFill>
                      <a:srgbClr val="0266F8"/>
                    </a:solidFill>
                    <a:latin typeface="arial" panose="020B0604020202020204" pitchFamily="34" charset="0"/>
                  </a:rPr>
                  <a:t>，并提供全球首批无人船海事产品 </a:t>
                </a:r>
                <a:r>
                  <a:rPr lang="zh-CN" altLang="zh-CN" sz="1600" dirty="0">
                    <a:solidFill>
                      <a:srgbClr val="0266F8"/>
                    </a:solidFill>
                    <a:latin typeface="arial" panose="020B0604020202020204" pitchFamily="34" charset="0"/>
                  </a:rPr>
                  <a:t>。</a:t>
                </a:r>
                <a:endParaRPr lang="zh-CN" altLang="en-US" sz="1600" dirty="0">
                  <a:solidFill>
                    <a:srgbClr val="0266F8"/>
                  </a:solidFill>
                  <a:latin typeface="arial" panose="020B0604020202020204" pitchFamily="34" charset="0"/>
                </a:endParaRPr>
              </a:p>
            </p:txBody>
          </p:sp>
          <p:pic>
            <p:nvPicPr>
              <p:cNvPr id="16" name="Picture 4" descr="http://www.ship.sh/attachment/images/201707/201707171111253053.jpg">
                <a:extLst>
                  <a:ext uri="{FF2B5EF4-FFF2-40B4-BE49-F238E27FC236}">
                    <a16:creationId xmlns:a16="http://schemas.microsoft.com/office/drawing/2014/main" id="{7F15DD89-4341-4527-AD20-81B008F6E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044" y="3117662"/>
                <a:ext cx="3131239" cy="175693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a:extLst>
                <a:ext uri="{FF2B5EF4-FFF2-40B4-BE49-F238E27FC236}">
                  <a16:creationId xmlns:a16="http://schemas.microsoft.com/office/drawing/2014/main" id="{8D316728-9777-423A-BF5C-5810E6E94822}"/>
                </a:ext>
              </a:extLst>
            </p:cNvPr>
            <p:cNvSpPr/>
            <p:nvPr/>
          </p:nvSpPr>
          <p:spPr>
            <a:xfrm>
              <a:off x="1242159" y="1635981"/>
              <a:ext cx="9720000" cy="830997"/>
            </a:xfrm>
            <a:prstGeom prst="rect">
              <a:avLst/>
            </a:prstGeom>
          </p:spPr>
          <p:txBody>
            <a:bodyPr wrap="square">
              <a:spAutoFit/>
            </a:bodyPr>
            <a:lstStyle/>
            <a:p>
              <a:pPr algn="just"/>
              <a:r>
                <a:rPr lang="en-US" altLang="zh-CN" sz="1400" dirty="0">
                  <a:solidFill>
                    <a:schemeClr val="bg2">
                      <a:lumMod val="10000"/>
                    </a:schemeClr>
                  </a:solidFill>
                  <a:latin typeface="+mn-ea"/>
                </a:rPr>
                <a:t>        </a:t>
              </a:r>
              <a:r>
                <a:rPr lang="zh-CN" altLang="zh-CN" sz="1600" dirty="0">
                  <a:solidFill>
                    <a:schemeClr val="bg2">
                      <a:lumMod val="10000"/>
                    </a:schemeClr>
                  </a:solidFill>
                  <a:latin typeface="微软雅黑 Light" panose="020B0502040204020203" pitchFamily="34" charset="-122"/>
                  <a:ea typeface="微软雅黑 Light" panose="020B0502040204020203" pitchFamily="34" charset="-122"/>
                </a:rPr>
                <a:t>全球智能船舶仍处于探索和发展的初级阶段，智能船舶的定义、分级分类尚未统一，智能感知等核心技术尚未突破，智能船舶标准体系、测试与验证体系亟待建立，智能技术工程化应用十分有限，相关国际海事公约法规研究刚刚起步。</a:t>
              </a:r>
              <a:endParaRPr lang="en-US" altLang="zh-CN" sz="1600"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2" name="矩形 1">
              <a:extLst>
                <a:ext uri="{FF2B5EF4-FFF2-40B4-BE49-F238E27FC236}">
                  <a16:creationId xmlns:a16="http://schemas.microsoft.com/office/drawing/2014/main" id="{4AFA2F40-1FB2-46A3-9DBE-294349B2E5F0}"/>
                </a:ext>
              </a:extLst>
            </p:cNvPr>
            <p:cNvSpPr/>
            <p:nvPr/>
          </p:nvSpPr>
          <p:spPr>
            <a:xfrm>
              <a:off x="1201421" y="4221330"/>
              <a:ext cx="3104997" cy="830997"/>
            </a:xfrm>
            <a:custGeom>
              <a:avLst/>
              <a:gdLst>
                <a:gd name="connsiteX0" fmla="*/ 0 w 3121877"/>
                <a:gd name="connsiteY0" fmla="*/ 0 h 1238222"/>
                <a:gd name="connsiteX1" fmla="*/ 3121877 w 3121877"/>
                <a:gd name="connsiteY1" fmla="*/ 0 h 1238222"/>
                <a:gd name="connsiteX2" fmla="*/ 3121877 w 3121877"/>
                <a:gd name="connsiteY2" fmla="*/ 1238222 h 1238222"/>
                <a:gd name="connsiteX3" fmla="*/ 0 w 3121877"/>
                <a:gd name="connsiteY3" fmla="*/ 1238222 h 1238222"/>
                <a:gd name="connsiteX4" fmla="*/ 0 w 3121877"/>
                <a:gd name="connsiteY4" fmla="*/ 0 h 1238222"/>
                <a:gd name="connsiteX0" fmla="*/ 3121877 w 3213317"/>
                <a:gd name="connsiteY0" fmla="*/ 0 h 1238222"/>
                <a:gd name="connsiteX1" fmla="*/ 3121877 w 3213317"/>
                <a:gd name="connsiteY1" fmla="*/ 1238222 h 1238222"/>
                <a:gd name="connsiteX2" fmla="*/ 0 w 3213317"/>
                <a:gd name="connsiteY2" fmla="*/ 1238222 h 1238222"/>
                <a:gd name="connsiteX3" fmla="*/ 0 w 3213317"/>
                <a:gd name="connsiteY3" fmla="*/ 0 h 1238222"/>
                <a:gd name="connsiteX4" fmla="*/ 3213317 w 3213317"/>
                <a:gd name="connsiteY4" fmla="*/ 91440 h 1238222"/>
                <a:gd name="connsiteX0" fmla="*/ 3121877 w 3121877"/>
                <a:gd name="connsiteY0" fmla="*/ 0 h 1238222"/>
                <a:gd name="connsiteX1" fmla="*/ 3121877 w 3121877"/>
                <a:gd name="connsiteY1" fmla="*/ 1238222 h 1238222"/>
                <a:gd name="connsiteX2" fmla="*/ 0 w 3121877"/>
                <a:gd name="connsiteY2" fmla="*/ 1238222 h 1238222"/>
                <a:gd name="connsiteX3" fmla="*/ 0 w 3121877"/>
                <a:gd name="connsiteY3" fmla="*/ 0 h 1238222"/>
              </a:gdLst>
              <a:ahLst/>
              <a:cxnLst>
                <a:cxn ang="0">
                  <a:pos x="connsiteX0" y="connsiteY0"/>
                </a:cxn>
                <a:cxn ang="0">
                  <a:pos x="connsiteX1" y="connsiteY1"/>
                </a:cxn>
                <a:cxn ang="0">
                  <a:pos x="connsiteX2" y="connsiteY2"/>
                </a:cxn>
                <a:cxn ang="0">
                  <a:pos x="connsiteX3" y="connsiteY3"/>
                </a:cxn>
              </a:cxnLst>
              <a:rect l="l" t="t" r="r" b="b"/>
              <a:pathLst>
                <a:path w="3121877" h="1238222">
                  <a:moveTo>
                    <a:pt x="3121877" y="0"/>
                  </a:moveTo>
                  <a:lnTo>
                    <a:pt x="3121877" y="1238222"/>
                  </a:lnTo>
                  <a:lnTo>
                    <a:pt x="0" y="1238222"/>
                  </a:lnTo>
                  <a:lnTo>
                    <a:pt x="0"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19050">
                  <a:solidFill>
                    <a:schemeClr val="tx1">
                      <a:lumMod val="50000"/>
                      <a:lumOff val="50000"/>
                    </a:schemeClr>
                  </a:solidFill>
                </a:ln>
              </a:endParaRPr>
            </a:p>
          </p:txBody>
        </p:sp>
        <p:sp>
          <p:nvSpPr>
            <p:cNvPr id="18" name="矩形 1">
              <a:extLst>
                <a:ext uri="{FF2B5EF4-FFF2-40B4-BE49-F238E27FC236}">
                  <a16:creationId xmlns:a16="http://schemas.microsoft.com/office/drawing/2014/main" id="{200BB669-5623-4C0E-848D-44F351C2AB01}"/>
                </a:ext>
              </a:extLst>
            </p:cNvPr>
            <p:cNvSpPr/>
            <p:nvPr/>
          </p:nvSpPr>
          <p:spPr>
            <a:xfrm>
              <a:off x="4536649" y="4223235"/>
              <a:ext cx="3121877" cy="830997"/>
            </a:xfrm>
            <a:custGeom>
              <a:avLst/>
              <a:gdLst>
                <a:gd name="connsiteX0" fmla="*/ 0 w 3121877"/>
                <a:gd name="connsiteY0" fmla="*/ 0 h 1238222"/>
                <a:gd name="connsiteX1" fmla="*/ 3121877 w 3121877"/>
                <a:gd name="connsiteY1" fmla="*/ 0 h 1238222"/>
                <a:gd name="connsiteX2" fmla="*/ 3121877 w 3121877"/>
                <a:gd name="connsiteY2" fmla="*/ 1238222 h 1238222"/>
                <a:gd name="connsiteX3" fmla="*/ 0 w 3121877"/>
                <a:gd name="connsiteY3" fmla="*/ 1238222 h 1238222"/>
                <a:gd name="connsiteX4" fmla="*/ 0 w 3121877"/>
                <a:gd name="connsiteY4" fmla="*/ 0 h 1238222"/>
                <a:gd name="connsiteX0" fmla="*/ 3121877 w 3213317"/>
                <a:gd name="connsiteY0" fmla="*/ 0 h 1238222"/>
                <a:gd name="connsiteX1" fmla="*/ 3121877 w 3213317"/>
                <a:gd name="connsiteY1" fmla="*/ 1238222 h 1238222"/>
                <a:gd name="connsiteX2" fmla="*/ 0 w 3213317"/>
                <a:gd name="connsiteY2" fmla="*/ 1238222 h 1238222"/>
                <a:gd name="connsiteX3" fmla="*/ 0 w 3213317"/>
                <a:gd name="connsiteY3" fmla="*/ 0 h 1238222"/>
                <a:gd name="connsiteX4" fmla="*/ 3213317 w 3213317"/>
                <a:gd name="connsiteY4" fmla="*/ 91440 h 1238222"/>
                <a:gd name="connsiteX0" fmla="*/ 3121877 w 3121877"/>
                <a:gd name="connsiteY0" fmla="*/ 0 h 1238222"/>
                <a:gd name="connsiteX1" fmla="*/ 3121877 w 3121877"/>
                <a:gd name="connsiteY1" fmla="*/ 1238222 h 1238222"/>
                <a:gd name="connsiteX2" fmla="*/ 0 w 3121877"/>
                <a:gd name="connsiteY2" fmla="*/ 1238222 h 1238222"/>
                <a:gd name="connsiteX3" fmla="*/ 0 w 3121877"/>
                <a:gd name="connsiteY3" fmla="*/ 0 h 1238222"/>
              </a:gdLst>
              <a:ahLst/>
              <a:cxnLst>
                <a:cxn ang="0">
                  <a:pos x="connsiteX0" y="connsiteY0"/>
                </a:cxn>
                <a:cxn ang="0">
                  <a:pos x="connsiteX1" y="connsiteY1"/>
                </a:cxn>
                <a:cxn ang="0">
                  <a:pos x="connsiteX2" y="connsiteY2"/>
                </a:cxn>
                <a:cxn ang="0">
                  <a:pos x="connsiteX3" y="connsiteY3"/>
                </a:cxn>
              </a:cxnLst>
              <a:rect l="l" t="t" r="r" b="b"/>
              <a:pathLst>
                <a:path w="3121877" h="1238222">
                  <a:moveTo>
                    <a:pt x="3121877" y="0"/>
                  </a:moveTo>
                  <a:lnTo>
                    <a:pt x="3121877" y="1238222"/>
                  </a:lnTo>
                  <a:lnTo>
                    <a:pt x="0" y="1238222"/>
                  </a:lnTo>
                  <a:lnTo>
                    <a:pt x="0"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19050">
                  <a:solidFill>
                    <a:schemeClr val="tx1">
                      <a:lumMod val="50000"/>
                      <a:lumOff val="50000"/>
                    </a:schemeClr>
                  </a:solidFill>
                </a:ln>
              </a:endParaRPr>
            </a:p>
          </p:txBody>
        </p:sp>
        <p:sp>
          <p:nvSpPr>
            <p:cNvPr id="19" name="矩形 1">
              <a:extLst>
                <a:ext uri="{FF2B5EF4-FFF2-40B4-BE49-F238E27FC236}">
                  <a16:creationId xmlns:a16="http://schemas.microsoft.com/office/drawing/2014/main" id="{61F2F95D-D89A-4E9F-81DC-34861053B9A5}"/>
                </a:ext>
              </a:extLst>
            </p:cNvPr>
            <p:cNvSpPr/>
            <p:nvPr/>
          </p:nvSpPr>
          <p:spPr>
            <a:xfrm>
              <a:off x="7889856" y="4223187"/>
              <a:ext cx="3112192" cy="830997"/>
            </a:xfrm>
            <a:custGeom>
              <a:avLst/>
              <a:gdLst>
                <a:gd name="connsiteX0" fmla="*/ 0 w 3121877"/>
                <a:gd name="connsiteY0" fmla="*/ 0 h 1238222"/>
                <a:gd name="connsiteX1" fmla="*/ 3121877 w 3121877"/>
                <a:gd name="connsiteY1" fmla="*/ 0 h 1238222"/>
                <a:gd name="connsiteX2" fmla="*/ 3121877 w 3121877"/>
                <a:gd name="connsiteY2" fmla="*/ 1238222 h 1238222"/>
                <a:gd name="connsiteX3" fmla="*/ 0 w 3121877"/>
                <a:gd name="connsiteY3" fmla="*/ 1238222 h 1238222"/>
                <a:gd name="connsiteX4" fmla="*/ 0 w 3121877"/>
                <a:gd name="connsiteY4" fmla="*/ 0 h 1238222"/>
                <a:gd name="connsiteX0" fmla="*/ 3121877 w 3213317"/>
                <a:gd name="connsiteY0" fmla="*/ 0 h 1238222"/>
                <a:gd name="connsiteX1" fmla="*/ 3121877 w 3213317"/>
                <a:gd name="connsiteY1" fmla="*/ 1238222 h 1238222"/>
                <a:gd name="connsiteX2" fmla="*/ 0 w 3213317"/>
                <a:gd name="connsiteY2" fmla="*/ 1238222 h 1238222"/>
                <a:gd name="connsiteX3" fmla="*/ 0 w 3213317"/>
                <a:gd name="connsiteY3" fmla="*/ 0 h 1238222"/>
                <a:gd name="connsiteX4" fmla="*/ 3213317 w 3213317"/>
                <a:gd name="connsiteY4" fmla="*/ 91440 h 1238222"/>
                <a:gd name="connsiteX0" fmla="*/ 3121877 w 3121877"/>
                <a:gd name="connsiteY0" fmla="*/ 0 h 1238222"/>
                <a:gd name="connsiteX1" fmla="*/ 3121877 w 3121877"/>
                <a:gd name="connsiteY1" fmla="*/ 1238222 h 1238222"/>
                <a:gd name="connsiteX2" fmla="*/ 0 w 3121877"/>
                <a:gd name="connsiteY2" fmla="*/ 1238222 h 1238222"/>
                <a:gd name="connsiteX3" fmla="*/ 0 w 3121877"/>
                <a:gd name="connsiteY3" fmla="*/ 0 h 1238222"/>
              </a:gdLst>
              <a:ahLst/>
              <a:cxnLst>
                <a:cxn ang="0">
                  <a:pos x="connsiteX0" y="connsiteY0"/>
                </a:cxn>
                <a:cxn ang="0">
                  <a:pos x="connsiteX1" y="connsiteY1"/>
                </a:cxn>
                <a:cxn ang="0">
                  <a:pos x="connsiteX2" y="connsiteY2"/>
                </a:cxn>
                <a:cxn ang="0">
                  <a:pos x="connsiteX3" y="connsiteY3"/>
                </a:cxn>
              </a:cxnLst>
              <a:rect l="l" t="t" r="r" b="b"/>
              <a:pathLst>
                <a:path w="3121877" h="1238222">
                  <a:moveTo>
                    <a:pt x="3121877" y="0"/>
                  </a:moveTo>
                  <a:lnTo>
                    <a:pt x="3121877" y="1238222"/>
                  </a:lnTo>
                  <a:lnTo>
                    <a:pt x="0" y="1238222"/>
                  </a:lnTo>
                  <a:lnTo>
                    <a:pt x="0"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19050">
                  <a:solidFill>
                    <a:schemeClr val="tx1">
                      <a:lumMod val="50000"/>
                      <a:lumOff val="50000"/>
                    </a:schemeClr>
                  </a:solidFill>
                </a:ln>
              </a:endParaRPr>
            </a:p>
          </p:txBody>
        </p:sp>
        <p:sp>
          <p:nvSpPr>
            <p:cNvPr id="20" name="矩形 1">
              <a:extLst>
                <a:ext uri="{FF2B5EF4-FFF2-40B4-BE49-F238E27FC236}">
                  <a16:creationId xmlns:a16="http://schemas.microsoft.com/office/drawing/2014/main" id="{FC5B4585-97EA-45E1-899E-1E77DA777876}"/>
                </a:ext>
              </a:extLst>
            </p:cNvPr>
            <p:cNvSpPr/>
            <p:nvPr/>
          </p:nvSpPr>
          <p:spPr>
            <a:xfrm rot="10800000">
              <a:off x="1210047" y="1647666"/>
              <a:ext cx="9792000" cy="830996"/>
            </a:xfrm>
            <a:custGeom>
              <a:avLst/>
              <a:gdLst>
                <a:gd name="connsiteX0" fmla="*/ 0 w 3121877"/>
                <a:gd name="connsiteY0" fmla="*/ 0 h 1238222"/>
                <a:gd name="connsiteX1" fmla="*/ 3121877 w 3121877"/>
                <a:gd name="connsiteY1" fmla="*/ 0 h 1238222"/>
                <a:gd name="connsiteX2" fmla="*/ 3121877 w 3121877"/>
                <a:gd name="connsiteY2" fmla="*/ 1238222 h 1238222"/>
                <a:gd name="connsiteX3" fmla="*/ 0 w 3121877"/>
                <a:gd name="connsiteY3" fmla="*/ 1238222 h 1238222"/>
                <a:gd name="connsiteX4" fmla="*/ 0 w 3121877"/>
                <a:gd name="connsiteY4" fmla="*/ 0 h 1238222"/>
                <a:gd name="connsiteX0" fmla="*/ 3121877 w 3213317"/>
                <a:gd name="connsiteY0" fmla="*/ 0 h 1238222"/>
                <a:gd name="connsiteX1" fmla="*/ 3121877 w 3213317"/>
                <a:gd name="connsiteY1" fmla="*/ 1238222 h 1238222"/>
                <a:gd name="connsiteX2" fmla="*/ 0 w 3213317"/>
                <a:gd name="connsiteY2" fmla="*/ 1238222 h 1238222"/>
                <a:gd name="connsiteX3" fmla="*/ 0 w 3213317"/>
                <a:gd name="connsiteY3" fmla="*/ 0 h 1238222"/>
                <a:gd name="connsiteX4" fmla="*/ 3213317 w 3213317"/>
                <a:gd name="connsiteY4" fmla="*/ 91440 h 1238222"/>
                <a:gd name="connsiteX0" fmla="*/ 3121877 w 3121877"/>
                <a:gd name="connsiteY0" fmla="*/ 0 h 1238222"/>
                <a:gd name="connsiteX1" fmla="*/ 3121877 w 3121877"/>
                <a:gd name="connsiteY1" fmla="*/ 1238222 h 1238222"/>
                <a:gd name="connsiteX2" fmla="*/ 0 w 3121877"/>
                <a:gd name="connsiteY2" fmla="*/ 1238222 h 1238222"/>
                <a:gd name="connsiteX3" fmla="*/ 0 w 3121877"/>
                <a:gd name="connsiteY3" fmla="*/ 0 h 1238222"/>
              </a:gdLst>
              <a:ahLst/>
              <a:cxnLst>
                <a:cxn ang="0">
                  <a:pos x="connsiteX0" y="connsiteY0"/>
                </a:cxn>
                <a:cxn ang="0">
                  <a:pos x="connsiteX1" y="connsiteY1"/>
                </a:cxn>
                <a:cxn ang="0">
                  <a:pos x="connsiteX2" y="connsiteY2"/>
                </a:cxn>
                <a:cxn ang="0">
                  <a:pos x="connsiteX3" y="connsiteY3"/>
                </a:cxn>
              </a:cxnLst>
              <a:rect l="l" t="t" r="r" b="b"/>
              <a:pathLst>
                <a:path w="3121877" h="1238222">
                  <a:moveTo>
                    <a:pt x="3121877" y="0"/>
                  </a:moveTo>
                  <a:lnTo>
                    <a:pt x="3121877" y="1238222"/>
                  </a:lnTo>
                  <a:lnTo>
                    <a:pt x="0" y="1238222"/>
                  </a:lnTo>
                  <a:lnTo>
                    <a:pt x="0"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19050">
                  <a:solidFill>
                    <a:schemeClr val="tx1">
                      <a:lumMod val="50000"/>
                      <a:lumOff val="50000"/>
                    </a:schemeClr>
                  </a:solidFill>
                </a:ln>
              </a:endParaRPr>
            </a:p>
          </p:txBody>
        </p:sp>
      </p:grpSp>
    </p:spTree>
    <p:extLst>
      <p:ext uri="{BB962C8B-B14F-4D97-AF65-F5344CB8AC3E}">
        <p14:creationId xmlns:p14="http://schemas.microsoft.com/office/powerpoint/2010/main" val="4173941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64913DA9-0AF5-4BBF-952B-032BECD442B4}"/>
              </a:ext>
            </a:extLst>
          </p:cNvPr>
          <p:cNvGrpSpPr/>
          <p:nvPr/>
        </p:nvGrpSpPr>
        <p:grpSpPr>
          <a:xfrm>
            <a:off x="1809024" y="3212975"/>
            <a:ext cx="8424000" cy="519975"/>
            <a:chOff x="1809024" y="3574925"/>
            <a:chExt cx="8424000" cy="519975"/>
          </a:xfrm>
        </p:grpSpPr>
        <p:sp>
          <p:nvSpPr>
            <p:cNvPr id="99" name="矩形 98">
              <a:extLst>
                <a:ext uri="{FF2B5EF4-FFF2-40B4-BE49-F238E27FC236}">
                  <a16:creationId xmlns:a16="http://schemas.microsoft.com/office/drawing/2014/main" id="{211FF1E4-05E8-4A3B-8F02-536ED25A4832}"/>
                </a:ext>
              </a:extLst>
            </p:cNvPr>
            <p:cNvSpPr/>
            <p:nvPr/>
          </p:nvSpPr>
          <p:spPr>
            <a:xfrm>
              <a:off x="1809024" y="4058900"/>
              <a:ext cx="8424000"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3" name="矩形 52">
              <a:extLst>
                <a:ext uri="{FF2B5EF4-FFF2-40B4-BE49-F238E27FC236}">
                  <a16:creationId xmlns:a16="http://schemas.microsoft.com/office/drawing/2014/main" id="{89BC6BEA-324E-4D74-A189-EA6C53C54E87}"/>
                </a:ext>
              </a:extLst>
            </p:cNvPr>
            <p:cNvSpPr/>
            <p:nvPr/>
          </p:nvSpPr>
          <p:spPr>
            <a:xfrm>
              <a:off x="1809025" y="3973175"/>
              <a:ext cx="7523999"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1" name="矩形 50">
              <a:extLst>
                <a:ext uri="{FF2B5EF4-FFF2-40B4-BE49-F238E27FC236}">
                  <a16:creationId xmlns:a16="http://schemas.microsoft.com/office/drawing/2014/main" id="{54A03753-9F7F-4ED4-BAB2-5FEF68B4541D}"/>
                </a:ext>
              </a:extLst>
            </p:cNvPr>
            <p:cNvSpPr/>
            <p:nvPr/>
          </p:nvSpPr>
          <p:spPr>
            <a:xfrm>
              <a:off x="1809025" y="3875093"/>
              <a:ext cx="6621119"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0" name="矩形 49">
              <a:extLst>
                <a:ext uri="{FF2B5EF4-FFF2-40B4-BE49-F238E27FC236}">
                  <a16:creationId xmlns:a16="http://schemas.microsoft.com/office/drawing/2014/main" id="{CCC3DF2F-D000-463E-9C37-408F9CB0B8C4}"/>
                </a:ext>
              </a:extLst>
            </p:cNvPr>
            <p:cNvSpPr/>
            <p:nvPr/>
          </p:nvSpPr>
          <p:spPr>
            <a:xfrm>
              <a:off x="1809025" y="3778014"/>
              <a:ext cx="6019199"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a:extLst>
                <a:ext uri="{FF2B5EF4-FFF2-40B4-BE49-F238E27FC236}">
                  <a16:creationId xmlns:a16="http://schemas.microsoft.com/office/drawing/2014/main" id="{D7FB3EDA-6E79-4497-BCCF-BBCE7DEB8433}"/>
                </a:ext>
              </a:extLst>
            </p:cNvPr>
            <p:cNvSpPr/>
            <p:nvPr/>
          </p:nvSpPr>
          <p:spPr>
            <a:xfrm>
              <a:off x="1809025" y="3673350"/>
              <a:ext cx="4514399"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16D0E987-4CAF-48EF-A056-175B7AB69294}"/>
                </a:ext>
              </a:extLst>
            </p:cNvPr>
            <p:cNvSpPr/>
            <p:nvPr/>
          </p:nvSpPr>
          <p:spPr>
            <a:xfrm>
              <a:off x="1809024" y="3574925"/>
              <a:ext cx="3009600" cy="36000"/>
            </a:xfrm>
            <a:prstGeom prst="rect">
              <a:avLst/>
            </a:prstGeom>
            <a:gradFill>
              <a:gsLst>
                <a:gs pos="5000">
                  <a:schemeClr val="accent1">
                    <a:lumMod val="5000"/>
                    <a:lumOff val="95000"/>
                  </a:schemeClr>
                </a:gs>
                <a:gs pos="100000">
                  <a:srgbClr val="0266F8"/>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7" name="图片 6">
            <a:extLst>
              <a:ext uri="{FF2B5EF4-FFF2-40B4-BE49-F238E27FC236}">
                <a16:creationId xmlns:a16="http://schemas.microsoft.com/office/drawing/2014/main" id="{12E9593A-C364-48F1-84B1-0CEFB0A62B92}"/>
              </a:ext>
            </a:extLst>
          </p:cNvPr>
          <p:cNvPicPr>
            <a:picLocks noChangeAspect="1"/>
          </p:cNvPicPr>
          <p:nvPr/>
        </p:nvPicPr>
        <p:blipFill rotWithShape="1">
          <a:blip r:embed="rId3"/>
          <a:srcRect l="72575" b="17013"/>
          <a:stretch/>
        </p:blipFill>
        <p:spPr>
          <a:xfrm>
            <a:off x="8872919" y="3212975"/>
            <a:ext cx="2301486" cy="543988"/>
          </a:xfrm>
          <a:prstGeom prst="rect">
            <a:avLst/>
          </a:prstGeom>
          <a:ln>
            <a:noFill/>
          </a:ln>
        </p:spPr>
      </p:pic>
      <p:pic>
        <p:nvPicPr>
          <p:cNvPr id="116" name="图片 115">
            <a:extLst>
              <a:ext uri="{FF2B5EF4-FFF2-40B4-BE49-F238E27FC236}">
                <a16:creationId xmlns:a16="http://schemas.microsoft.com/office/drawing/2014/main" id="{3E21EFCE-116F-42E7-B8EB-1E2BEF460835}"/>
              </a:ext>
            </a:extLst>
          </p:cNvPr>
          <p:cNvPicPr>
            <a:picLocks noChangeAspect="1"/>
          </p:cNvPicPr>
          <p:nvPr/>
        </p:nvPicPr>
        <p:blipFill>
          <a:blip r:embed="rId4">
            <a:biLevel thresh="50000"/>
          </a:blip>
          <a:stretch>
            <a:fillRect/>
          </a:stretch>
        </p:blipFill>
        <p:spPr>
          <a:xfrm>
            <a:off x="8825138" y="2528531"/>
            <a:ext cx="1085182" cy="1821208"/>
          </a:xfrm>
          <a:prstGeom prst="rect">
            <a:avLst/>
          </a:prstGeom>
        </p:spPr>
      </p:pic>
      <p:pic>
        <p:nvPicPr>
          <p:cNvPr id="115" name="图片 114">
            <a:extLst>
              <a:ext uri="{FF2B5EF4-FFF2-40B4-BE49-F238E27FC236}">
                <a16:creationId xmlns:a16="http://schemas.microsoft.com/office/drawing/2014/main" id="{25676EB5-F250-41DA-809A-D5EA2E7577B5}"/>
              </a:ext>
            </a:extLst>
          </p:cNvPr>
          <p:cNvPicPr>
            <a:picLocks noChangeAspect="1"/>
          </p:cNvPicPr>
          <p:nvPr/>
        </p:nvPicPr>
        <p:blipFill>
          <a:blip r:embed="rId4">
            <a:biLevel thresh="50000"/>
          </a:blip>
          <a:stretch>
            <a:fillRect/>
          </a:stretch>
        </p:blipFill>
        <p:spPr>
          <a:xfrm>
            <a:off x="7394501" y="2520739"/>
            <a:ext cx="1085182" cy="1821208"/>
          </a:xfrm>
          <a:prstGeom prst="rect">
            <a:avLst/>
          </a:prstGeom>
        </p:spPr>
      </p:pic>
      <p:pic>
        <p:nvPicPr>
          <p:cNvPr id="114" name="图片 113">
            <a:extLst>
              <a:ext uri="{FF2B5EF4-FFF2-40B4-BE49-F238E27FC236}">
                <a16:creationId xmlns:a16="http://schemas.microsoft.com/office/drawing/2014/main" id="{07F9FBC9-76FE-4A2C-A11D-9144F5A873AD}"/>
              </a:ext>
            </a:extLst>
          </p:cNvPr>
          <p:cNvPicPr>
            <a:picLocks noChangeAspect="1"/>
          </p:cNvPicPr>
          <p:nvPr/>
        </p:nvPicPr>
        <p:blipFill>
          <a:blip r:embed="rId4">
            <a:biLevel thresh="50000"/>
          </a:blip>
          <a:stretch>
            <a:fillRect/>
          </a:stretch>
        </p:blipFill>
        <p:spPr>
          <a:xfrm>
            <a:off x="5946356" y="2520739"/>
            <a:ext cx="1085182" cy="1821208"/>
          </a:xfrm>
          <a:prstGeom prst="rect">
            <a:avLst/>
          </a:prstGeom>
        </p:spPr>
      </p:pic>
      <p:pic>
        <p:nvPicPr>
          <p:cNvPr id="113" name="图片 112">
            <a:extLst>
              <a:ext uri="{FF2B5EF4-FFF2-40B4-BE49-F238E27FC236}">
                <a16:creationId xmlns:a16="http://schemas.microsoft.com/office/drawing/2014/main" id="{1C179480-168B-4600-B69C-7653DB8A5CA2}"/>
              </a:ext>
            </a:extLst>
          </p:cNvPr>
          <p:cNvPicPr>
            <a:picLocks noChangeAspect="1"/>
          </p:cNvPicPr>
          <p:nvPr/>
        </p:nvPicPr>
        <p:blipFill>
          <a:blip r:embed="rId4">
            <a:biLevel thresh="50000"/>
          </a:blip>
          <a:stretch>
            <a:fillRect/>
          </a:stretch>
        </p:blipFill>
        <p:spPr>
          <a:xfrm>
            <a:off x="4517179" y="2520580"/>
            <a:ext cx="1085182" cy="1821208"/>
          </a:xfrm>
          <a:prstGeom prst="rect">
            <a:avLst/>
          </a:prstGeom>
        </p:spPr>
      </p:pic>
      <p:pic>
        <p:nvPicPr>
          <p:cNvPr id="110" name="图片 109">
            <a:extLst>
              <a:ext uri="{FF2B5EF4-FFF2-40B4-BE49-F238E27FC236}">
                <a16:creationId xmlns:a16="http://schemas.microsoft.com/office/drawing/2014/main" id="{51991656-DAA1-4170-B6C2-8098C1A6373F}"/>
              </a:ext>
            </a:extLst>
          </p:cNvPr>
          <p:cNvPicPr>
            <a:picLocks noChangeAspect="1"/>
          </p:cNvPicPr>
          <p:nvPr/>
        </p:nvPicPr>
        <p:blipFill>
          <a:blip r:embed="rId4">
            <a:biLevel thresh="50000"/>
          </a:blip>
          <a:stretch>
            <a:fillRect/>
          </a:stretch>
        </p:blipFill>
        <p:spPr>
          <a:xfrm>
            <a:off x="3060821" y="2520580"/>
            <a:ext cx="1085182" cy="1821208"/>
          </a:xfrm>
          <a:prstGeom prst="rect">
            <a:avLst/>
          </a:prstGeom>
        </p:spPr>
      </p:pic>
      <p:pic>
        <p:nvPicPr>
          <p:cNvPr id="108" name="图片 107">
            <a:extLst>
              <a:ext uri="{FF2B5EF4-FFF2-40B4-BE49-F238E27FC236}">
                <a16:creationId xmlns:a16="http://schemas.microsoft.com/office/drawing/2014/main" id="{7D30B638-781F-4FF9-BF8A-657F67BD6610}"/>
              </a:ext>
            </a:extLst>
          </p:cNvPr>
          <p:cNvPicPr>
            <a:picLocks noChangeAspect="1"/>
          </p:cNvPicPr>
          <p:nvPr/>
        </p:nvPicPr>
        <p:blipFill>
          <a:blip r:embed="rId4">
            <a:biLevel thresh="50000"/>
          </a:blip>
          <a:stretch>
            <a:fillRect/>
          </a:stretch>
        </p:blipFill>
        <p:spPr>
          <a:xfrm>
            <a:off x="1621141" y="2522129"/>
            <a:ext cx="1085182" cy="1821208"/>
          </a:xfrm>
          <a:prstGeom prst="rect">
            <a:avLst/>
          </a:prstGeom>
        </p:spPr>
      </p:pic>
      <p:grpSp>
        <p:nvGrpSpPr>
          <p:cNvPr id="15" name="组合 14">
            <a:extLst>
              <a:ext uri="{FF2B5EF4-FFF2-40B4-BE49-F238E27FC236}">
                <a16:creationId xmlns:a16="http://schemas.microsoft.com/office/drawing/2014/main" id="{8FC6D90E-2671-4410-BA40-D41BD4231B25}"/>
              </a:ext>
            </a:extLst>
          </p:cNvPr>
          <p:cNvGrpSpPr/>
          <p:nvPr/>
        </p:nvGrpSpPr>
        <p:grpSpPr>
          <a:xfrm>
            <a:off x="76112" y="188886"/>
            <a:ext cx="6923811" cy="370278"/>
            <a:chOff x="15914" y="240642"/>
            <a:chExt cx="6923811" cy="370278"/>
          </a:xfrm>
        </p:grpSpPr>
        <p:pic>
          <p:nvPicPr>
            <p:cNvPr id="16" name="图片 15">
              <a:extLst>
                <a:ext uri="{FF2B5EF4-FFF2-40B4-BE49-F238E27FC236}">
                  <a16:creationId xmlns:a16="http://schemas.microsoft.com/office/drawing/2014/main" id="{56F99666-D047-4027-8150-55D20BBBCC8D}"/>
                </a:ext>
              </a:extLst>
            </p:cNvPr>
            <p:cNvPicPr>
              <a:picLocks noChangeAspect="1"/>
            </p:cNvPicPr>
            <p:nvPr/>
          </p:nvPicPr>
          <p:blipFill rotWithShape="1">
            <a:blip r:embed="rId5">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7" name="图片 16">
              <a:extLst>
                <a:ext uri="{FF2B5EF4-FFF2-40B4-BE49-F238E27FC236}">
                  <a16:creationId xmlns:a16="http://schemas.microsoft.com/office/drawing/2014/main" id="{3416BEDE-295A-4B78-8BCD-0AE9632DAA4A}"/>
                </a:ext>
              </a:extLst>
            </p:cNvPr>
            <p:cNvPicPr>
              <a:picLocks noChangeAspect="1"/>
            </p:cNvPicPr>
            <p:nvPr/>
          </p:nvPicPr>
          <p:blipFill rotWithShape="1">
            <a:blip r:embed="rId5">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8" name="图片 17" descr="图片包含 物体&#10;&#10;已生成极高可信度的说明">
              <a:extLst>
                <a:ext uri="{FF2B5EF4-FFF2-40B4-BE49-F238E27FC236}">
                  <a16:creationId xmlns:a16="http://schemas.microsoft.com/office/drawing/2014/main" id="{A0454C0D-F5E3-47C2-89DD-9AAC1F1B746E}"/>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2" name="矩形 21">
            <a:extLst>
              <a:ext uri="{FF2B5EF4-FFF2-40B4-BE49-F238E27FC236}">
                <a16:creationId xmlns:a16="http://schemas.microsoft.com/office/drawing/2014/main" id="{14757D33-9B8B-49DD-B924-33BE0A156C34}"/>
              </a:ext>
            </a:extLst>
          </p:cNvPr>
          <p:cNvSpPr/>
          <p:nvPr/>
        </p:nvSpPr>
        <p:spPr>
          <a:xfrm>
            <a:off x="2374951" y="195040"/>
            <a:ext cx="4211409" cy="369332"/>
          </a:xfrm>
          <a:prstGeom prst="rect">
            <a:avLst/>
          </a:prstGeom>
        </p:spPr>
        <p:txBody>
          <a:bodyPr wrap="none">
            <a:spAutoFit/>
          </a:bodyPr>
          <a:lstStyle/>
          <a:p>
            <a:pPr lvl="0" algn="ctr">
              <a:defRPr/>
            </a:pPr>
            <a:r>
              <a:rPr lang="zh-CN" altLang="en-US" b="1" dirty="0">
                <a:solidFill>
                  <a:srgbClr val="FF6600"/>
                </a:solidFill>
                <a:latin typeface="Candara" panose="020E0502030303020204" pitchFamily="34" charset="0"/>
                <a:ea typeface="微软雅黑" panose="020B0503020204020204" pitchFamily="34" charset="-122"/>
                <a:cs typeface="Calibri Light" panose="020F0302020204030204" pitchFamily="34" charset="0"/>
              </a:rPr>
              <a:t>❻</a:t>
            </a:r>
            <a:r>
              <a:rPr kumimoji="0" lang="zh-CN" altLang="en-US" sz="18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行业分析</a:t>
            </a:r>
            <a:r>
              <a:rPr kumimoji="0" lang="en-US" altLang="zh-CN" sz="18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Calibri Light" panose="020F0302020204030204" pitchFamily="34" charset="0"/>
              </a:rPr>
              <a:t>船联网规模发展的</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壁垒分析</a:t>
            </a:r>
          </a:p>
        </p:txBody>
      </p:sp>
      <p:grpSp>
        <p:nvGrpSpPr>
          <p:cNvPr id="6" name="组合 5">
            <a:extLst>
              <a:ext uri="{FF2B5EF4-FFF2-40B4-BE49-F238E27FC236}">
                <a16:creationId xmlns:a16="http://schemas.microsoft.com/office/drawing/2014/main" id="{E3D346CD-FC18-4449-9BFD-1A06D65263ED}"/>
              </a:ext>
            </a:extLst>
          </p:cNvPr>
          <p:cNvGrpSpPr/>
          <p:nvPr/>
        </p:nvGrpSpPr>
        <p:grpSpPr>
          <a:xfrm>
            <a:off x="2275187" y="3354105"/>
            <a:ext cx="7660508" cy="1065686"/>
            <a:chOff x="2387327" y="2120350"/>
            <a:chExt cx="7660508" cy="1065686"/>
          </a:xfrm>
        </p:grpSpPr>
        <p:grpSp>
          <p:nvGrpSpPr>
            <p:cNvPr id="9" name="组合 8">
              <a:extLst>
                <a:ext uri="{FF2B5EF4-FFF2-40B4-BE49-F238E27FC236}">
                  <a16:creationId xmlns:a16="http://schemas.microsoft.com/office/drawing/2014/main" id="{EE072EC5-68CB-43E8-94FF-95BBF633D0C5}"/>
                </a:ext>
              </a:extLst>
            </p:cNvPr>
            <p:cNvGrpSpPr/>
            <p:nvPr/>
          </p:nvGrpSpPr>
          <p:grpSpPr>
            <a:xfrm>
              <a:off x="2387327" y="2120434"/>
              <a:ext cx="461665" cy="1065602"/>
              <a:chOff x="2266305" y="2139122"/>
              <a:chExt cx="461665" cy="1065602"/>
            </a:xfrm>
          </p:grpSpPr>
          <p:sp>
            <p:nvSpPr>
              <p:cNvPr id="5" name="文本框 4">
                <a:extLst>
                  <a:ext uri="{FF2B5EF4-FFF2-40B4-BE49-F238E27FC236}">
                    <a16:creationId xmlns:a16="http://schemas.microsoft.com/office/drawing/2014/main" id="{16339B87-5615-4273-9974-A4337175118F}"/>
                  </a:ext>
                </a:extLst>
              </p:cNvPr>
              <p:cNvSpPr txBox="1"/>
              <p:nvPr/>
            </p:nvSpPr>
            <p:spPr>
              <a:xfrm>
                <a:off x="2266305" y="213912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8" name="矩形 7">
                <a:extLst>
                  <a:ext uri="{FF2B5EF4-FFF2-40B4-BE49-F238E27FC236}">
                    <a16:creationId xmlns:a16="http://schemas.microsoft.com/office/drawing/2014/main" id="{F3024224-572E-4D5A-AA96-168985CD0754}"/>
                  </a:ext>
                </a:extLst>
              </p:cNvPr>
              <p:cNvSpPr/>
              <p:nvPr/>
            </p:nvSpPr>
            <p:spPr>
              <a:xfrm>
                <a:off x="2298290" y="2743059"/>
                <a:ext cx="383439"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1</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nvGrpSpPr>
            <p:cNvPr id="19" name="组合 18">
              <a:extLst>
                <a:ext uri="{FF2B5EF4-FFF2-40B4-BE49-F238E27FC236}">
                  <a16:creationId xmlns:a16="http://schemas.microsoft.com/office/drawing/2014/main" id="{9F1ECAB1-5433-485E-B5DA-C34717718F44}"/>
                </a:ext>
              </a:extLst>
            </p:cNvPr>
            <p:cNvGrpSpPr/>
            <p:nvPr/>
          </p:nvGrpSpPr>
          <p:grpSpPr>
            <a:xfrm>
              <a:off x="3819957" y="2120350"/>
              <a:ext cx="461665" cy="1063326"/>
              <a:chOff x="2256780" y="2132772"/>
              <a:chExt cx="461665" cy="1063326"/>
            </a:xfrm>
          </p:grpSpPr>
          <p:sp>
            <p:nvSpPr>
              <p:cNvPr id="20" name="文本框 19">
                <a:extLst>
                  <a:ext uri="{FF2B5EF4-FFF2-40B4-BE49-F238E27FC236}">
                    <a16:creationId xmlns:a16="http://schemas.microsoft.com/office/drawing/2014/main" id="{161EF015-F71D-43DD-BA40-AC746850F8C4}"/>
                  </a:ext>
                </a:extLst>
              </p:cNvPr>
              <p:cNvSpPr txBox="1"/>
              <p:nvPr/>
            </p:nvSpPr>
            <p:spPr>
              <a:xfrm>
                <a:off x="2256780" y="213277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21" name="矩形 20">
                <a:extLst>
                  <a:ext uri="{FF2B5EF4-FFF2-40B4-BE49-F238E27FC236}">
                    <a16:creationId xmlns:a16="http://schemas.microsoft.com/office/drawing/2014/main" id="{1FFA0730-F330-4BB6-9DC0-48E5797D1859}"/>
                  </a:ext>
                </a:extLst>
              </p:cNvPr>
              <p:cNvSpPr/>
              <p:nvPr/>
            </p:nvSpPr>
            <p:spPr>
              <a:xfrm>
                <a:off x="2301771" y="2734433"/>
                <a:ext cx="383438"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2</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7C7C311D-0069-4539-978D-B9450169F72A}"/>
                </a:ext>
              </a:extLst>
            </p:cNvPr>
            <p:cNvGrpSpPr/>
            <p:nvPr/>
          </p:nvGrpSpPr>
          <p:grpSpPr>
            <a:xfrm>
              <a:off x="5272276" y="2124032"/>
              <a:ext cx="461665" cy="1056976"/>
              <a:chOff x="2266305" y="2139122"/>
              <a:chExt cx="461665" cy="1056976"/>
            </a:xfrm>
          </p:grpSpPr>
          <p:sp>
            <p:nvSpPr>
              <p:cNvPr id="24" name="文本框 23">
                <a:extLst>
                  <a:ext uri="{FF2B5EF4-FFF2-40B4-BE49-F238E27FC236}">
                    <a16:creationId xmlns:a16="http://schemas.microsoft.com/office/drawing/2014/main" id="{17A8755D-5620-4F08-837F-E8A62CB93975}"/>
                  </a:ext>
                </a:extLst>
              </p:cNvPr>
              <p:cNvSpPr txBox="1"/>
              <p:nvPr/>
            </p:nvSpPr>
            <p:spPr>
              <a:xfrm>
                <a:off x="2266305" y="213912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25" name="矩形 24">
                <a:extLst>
                  <a:ext uri="{FF2B5EF4-FFF2-40B4-BE49-F238E27FC236}">
                    <a16:creationId xmlns:a16="http://schemas.microsoft.com/office/drawing/2014/main" id="{A07E8F4C-BB56-4FBB-8E0F-98D137269B58}"/>
                  </a:ext>
                </a:extLst>
              </p:cNvPr>
              <p:cNvSpPr/>
              <p:nvPr/>
            </p:nvSpPr>
            <p:spPr>
              <a:xfrm>
                <a:off x="2301770" y="2734433"/>
                <a:ext cx="383438"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3</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nvGrpSpPr>
            <p:cNvPr id="26" name="组合 25">
              <a:extLst>
                <a:ext uri="{FF2B5EF4-FFF2-40B4-BE49-F238E27FC236}">
                  <a16:creationId xmlns:a16="http://schemas.microsoft.com/office/drawing/2014/main" id="{B540752C-B80A-4C3E-B774-24779EBDA420}"/>
                </a:ext>
              </a:extLst>
            </p:cNvPr>
            <p:cNvGrpSpPr/>
            <p:nvPr/>
          </p:nvGrpSpPr>
          <p:grpSpPr>
            <a:xfrm>
              <a:off x="6705805" y="2125803"/>
              <a:ext cx="461665" cy="1056976"/>
              <a:chOff x="2266305" y="2139122"/>
              <a:chExt cx="461665" cy="1056976"/>
            </a:xfrm>
          </p:grpSpPr>
          <p:sp>
            <p:nvSpPr>
              <p:cNvPr id="27" name="文本框 26">
                <a:extLst>
                  <a:ext uri="{FF2B5EF4-FFF2-40B4-BE49-F238E27FC236}">
                    <a16:creationId xmlns:a16="http://schemas.microsoft.com/office/drawing/2014/main" id="{6AC190FA-B8AB-4134-A82A-429B3FEAB5EE}"/>
                  </a:ext>
                </a:extLst>
              </p:cNvPr>
              <p:cNvSpPr txBox="1"/>
              <p:nvPr/>
            </p:nvSpPr>
            <p:spPr>
              <a:xfrm>
                <a:off x="2266305" y="213912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28" name="矩形 27">
                <a:extLst>
                  <a:ext uri="{FF2B5EF4-FFF2-40B4-BE49-F238E27FC236}">
                    <a16:creationId xmlns:a16="http://schemas.microsoft.com/office/drawing/2014/main" id="{B50DEA68-8DCD-4A5A-82AB-9C5B3710CAC4}"/>
                  </a:ext>
                </a:extLst>
              </p:cNvPr>
              <p:cNvSpPr/>
              <p:nvPr/>
            </p:nvSpPr>
            <p:spPr>
              <a:xfrm>
                <a:off x="2301770" y="2734433"/>
                <a:ext cx="383438"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4</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id="{AD82C8F9-CD89-43AF-B3AA-62745AFB89E2}"/>
                </a:ext>
              </a:extLst>
            </p:cNvPr>
            <p:cNvGrpSpPr/>
            <p:nvPr/>
          </p:nvGrpSpPr>
          <p:grpSpPr>
            <a:xfrm>
              <a:off x="8148599" y="2120516"/>
              <a:ext cx="461665" cy="1056976"/>
              <a:chOff x="2266305" y="2139122"/>
              <a:chExt cx="461665" cy="1056976"/>
            </a:xfrm>
          </p:grpSpPr>
          <p:sp>
            <p:nvSpPr>
              <p:cNvPr id="30" name="文本框 29">
                <a:extLst>
                  <a:ext uri="{FF2B5EF4-FFF2-40B4-BE49-F238E27FC236}">
                    <a16:creationId xmlns:a16="http://schemas.microsoft.com/office/drawing/2014/main" id="{932B899B-4B60-4AA5-B0C1-37BF35CA81CE}"/>
                  </a:ext>
                </a:extLst>
              </p:cNvPr>
              <p:cNvSpPr txBox="1"/>
              <p:nvPr/>
            </p:nvSpPr>
            <p:spPr>
              <a:xfrm>
                <a:off x="2266305" y="213912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31" name="矩形 30">
                <a:extLst>
                  <a:ext uri="{FF2B5EF4-FFF2-40B4-BE49-F238E27FC236}">
                    <a16:creationId xmlns:a16="http://schemas.microsoft.com/office/drawing/2014/main" id="{67AD0172-867C-4D2E-8627-539D534D9E91}"/>
                  </a:ext>
                </a:extLst>
              </p:cNvPr>
              <p:cNvSpPr/>
              <p:nvPr/>
            </p:nvSpPr>
            <p:spPr>
              <a:xfrm>
                <a:off x="2301770" y="2734433"/>
                <a:ext cx="383438"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5</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nvGrpSpPr>
            <p:cNvPr id="33" name="组合 32">
              <a:extLst>
                <a:ext uri="{FF2B5EF4-FFF2-40B4-BE49-F238E27FC236}">
                  <a16:creationId xmlns:a16="http://schemas.microsoft.com/office/drawing/2014/main" id="{A14BBFED-1BBD-4563-82BB-4D841885E93C}"/>
                </a:ext>
              </a:extLst>
            </p:cNvPr>
            <p:cNvGrpSpPr/>
            <p:nvPr/>
          </p:nvGrpSpPr>
          <p:grpSpPr>
            <a:xfrm>
              <a:off x="9586170" y="2125803"/>
              <a:ext cx="461665" cy="1056976"/>
              <a:chOff x="2266305" y="2139122"/>
              <a:chExt cx="461665" cy="1056976"/>
            </a:xfrm>
          </p:grpSpPr>
          <p:sp>
            <p:nvSpPr>
              <p:cNvPr id="34" name="文本框 33">
                <a:extLst>
                  <a:ext uri="{FF2B5EF4-FFF2-40B4-BE49-F238E27FC236}">
                    <a16:creationId xmlns:a16="http://schemas.microsoft.com/office/drawing/2014/main" id="{84B4CB86-7BF5-49E7-9D34-09041FB74DB7}"/>
                  </a:ext>
                </a:extLst>
              </p:cNvPr>
              <p:cNvSpPr txBox="1"/>
              <p:nvPr/>
            </p:nvSpPr>
            <p:spPr>
              <a:xfrm>
                <a:off x="2266305" y="2139122"/>
                <a:ext cx="461665" cy="952500"/>
              </a:xfrm>
              <a:prstGeom prst="rect">
                <a:avLst/>
              </a:prstGeom>
              <a:noFill/>
            </p:spPr>
            <p:txBody>
              <a:bodyPr vert="eaVert" wrap="square"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壁垒</a:t>
                </a:r>
              </a:p>
            </p:txBody>
          </p:sp>
          <p:sp>
            <p:nvSpPr>
              <p:cNvPr id="35" name="矩形 34">
                <a:extLst>
                  <a:ext uri="{FF2B5EF4-FFF2-40B4-BE49-F238E27FC236}">
                    <a16:creationId xmlns:a16="http://schemas.microsoft.com/office/drawing/2014/main" id="{2D6E28EF-551F-4D5B-9450-7FCBB44F0941}"/>
                  </a:ext>
                </a:extLst>
              </p:cNvPr>
              <p:cNvSpPr/>
              <p:nvPr/>
            </p:nvSpPr>
            <p:spPr>
              <a:xfrm>
                <a:off x="2301770" y="2734433"/>
                <a:ext cx="383438" cy="461665"/>
              </a:xfrm>
              <a:prstGeom prst="rect">
                <a:avLst/>
              </a:prstGeom>
            </p:spPr>
            <p:txBody>
              <a:bodyPr wrap="none">
                <a:spAutoFit/>
              </a:bodyPr>
              <a:lstStyle/>
              <a:p>
                <a:pPr lvl="0" algn="ctr">
                  <a:defRPr/>
                </a:pPr>
                <a:r>
                  <a:rPr lang="en-US" altLang="zh-CN" sz="2400" i="1" dirty="0">
                    <a:solidFill>
                      <a:srgbClr val="0266F8"/>
                    </a:solidFill>
                    <a:latin typeface="Broadway" panose="04040905080B02020502" pitchFamily="82" charset="0"/>
                    <a:cs typeface="Segoe UI" pitchFamily="34" charset="0"/>
                  </a:rPr>
                  <a:t>6</a:t>
                </a:r>
                <a:endParaRPr lang="zh-CN" altLang="en-US" sz="2400" i="1" dirty="0">
                  <a:solidFill>
                    <a:srgbClr val="0266F8"/>
                  </a:solidFill>
                  <a:latin typeface="微软雅黑 Light" panose="020B0502040204020203" pitchFamily="34" charset="-122"/>
                  <a:ea typeface="微软雅黑 Light" panose="020B0502040204020203" pitchFamily="34" charset="-122"/>
                </a:endParaRPr>
              </a:p>
            </p:txBody>
          </p:sp>
        </p:grpSp>
      </p:grpSp>
      <p:sp>
        <p:nvSpPr>
          <p:cNvPr id="2" name="矩形 1">
            <a:extLst>
              <a:ext uri="{FF2B5EF4-FFF2-40B4-BE49-F238E27FC236}">
                <a16:creationId xmlns:a16="http://schemas.microsoft.com/office/drawing/2014/main" id="{8C160502-1A98-49AB-929E-4869E0B772FF}"/>
              </a:ext>
            </a:extLst>
          </p:cNvPr>
          <p:cNvSpPr/>
          <p:nvPr/>
        </p:nvSpPr>
        <p:spPr>
          <a:xfrm>
            <a:off x="1956217" y="4472170"/>
            <a:ext cx="1082349" cy="523220"/>
          </a:xfrm>
          <a:prstGeom prst="rect">
            <a:avLst/>
          </a:prstGeom>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工厂认可</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lvl="0" algn="ctr">
              <a:defRPr/>
            </a:pPr>
            <a:r>
              <a:rPr lang="zh-CN" altLang="en-US" sz="1400" dirty="0">
                <a:solidFill>
                  <a:prstClr val="black"/>
                </a:solidFill>
              </a:rPr>
              <a:t>及产品检验</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5B443308-4C0B-41BE-9668-2E5831F61A01}"/>
              </a:ext>
            </a:extLst>
          </p:cNvPr>
          <p:cNvSpPr txBox="1"/>
          <p:nvPr/>
        </p:nvSpPr>
        <p:spPr>
          <a:xfrm>
            <a:off x="2265023" y="2557190"/>
            <a:ext cx="461665" cy="1039000"/>
          </a:xfrm>
          <a:prstGeom prst="rect">
            <a:avLst/>
          </a:prstGeom>
          <a:noFill/>
        </p:spPr>
        <p:txBody>
          <a:bodyPr vert="eaVert" wrap="square" rtlCol="0" anchor="ctr" anchorCtr="1">
            <a:spAutoFit/>
          </a:bodyPr>
          <a:lstStyle/>
          <a:p>
            <a:pPr algn="ctr"/>
            <a:r>
              <a:rPr lang="zh-CN" altLang="en-US" dirty="0"/>
              <a:t>行业准入</a:t>
            </a:r>
          </a:p>
        </p:txBody>
      </p:sp>
      <p:sp>
        <p:nvSpPr>
          <p:cNvPr id="57" name="矩形 56">
            <a:extLst>
              <a:ext uri="{FF2B5EF4-FFF2-40B4-BE49-F238E27FC236}">
                <a16:creationId xmlns:a16="http://schemas.microsoft.com/office/drawing/2014/main" id="{CA97E4BC-98D0-4FD9-8B34-23DC86ED136B}"/>
              </a:ext>
            </a:extLst>
          </p:cNvPr>
          <p:cNvSpPr/>
          <p:nvPr/>
        </p:nvSpPr>
        <p:spPr>
          <a:xfrm>
            <a:off x="3398791" y="4465864"/>
            <a:ext cx="1080000" cy="523220"/>
          </a:xfrm>
          <a:prstGeom prst="rect">
            <a:avLst/>
          </a:prstGeom>
        </p:spPr>
        <p:txBody>
          <a:bodyPr wrap="square" anchor="ctr" anchorCtr="1">
            <a:spAutoFit/>
          </a:bodyPr>
          <a:lstStyle/>
          <a:p>
            <a:pPr lvl="0" algn="ctr">
              <a:defRPr/>
            </a:pPr>
            <a:r>
              <a:rPr lang="zh-CN" altLang="en-US" sz="1400" dirty="0">
                <a:solidFill>
                  <a:prstClr val="black"/>
                </a:solidFill>
              </a:rPr>
              <a:t>概念被混淆</a:t>
            </a:r>
          </a:p>
          <a:p>
            <a:pPr lvl="0" algn="ctr">
              <a:defRPr/>
            </a:pPr>
            <a:r>
              <a:rPr lang="zh-CN" altLang="en-US" sz="1400" dirty="0">
                <a:solidFill>
                  <a:prstClr val="black"/>
                </a:solidFill>
              </a:rPr>
              <a:t>推广周期长</a:t>
            </a:r>
          </a:p>
        </p:txBody>
      </p:sp>
      <p:sp>
        <p:nvSpPr>
          <p:cNvPr id="58" name="文本框 57">
            <a:extLst>
              <a:ext uri="{FF2B5EF4-FFF2-40B4-BE49-F238E27FC236}">
                <a16:creationId xmlns:a16="http://schemas.microsoft.com/office/drawing/2014/main" id="{57B7B94E-7651-4E46-B6ED-25F0708C20A7}"/>
              </a:ext>
            </a:extLst>
          </p:cNvPr>
          <p:cNvSpPr txBox="1"/>
          <p:nvPr/>
        </p:nvSpPr>
        <p:spPr>
          <a:xfrm>
            <a:off x="3703515" y="2549774"/>
            <a:ext cx="461665" cy="1057455"/>
          </a:xfrm>
          <a:prstGeom prst="rect">
            <a:avLst/>
          </a:prstGeom>
          <a:noFill/>
        </p:spPr>
        <p:txBody>
          <a:bodyPr vert="eaVert" wrap="square" rtlCol="0" anchor="ctr" anchorCtr="1">
            <a:spAutoFit/>
          </a:bodyPr>
          <a:lstStyle/>
          <a:p>
            <a:pPr algn="ctr"/>
            <a:r>
              <a:rPr lang="zh-CN" altLang="en-US" dirty="0"/>
              <a:t>价值显性</a:t>
            </a:r>
          </a:p>
        </p:txBody>
      </p:sp>
      <p:sp>
        <p:nvSpPr>
          <p:cNvPr id="59" name="文本框 58">
            <a:extLst>
              <a:ext uri="{FF2B5EF4-FFF2-40B4-BE49-F238E27FC236}">
                <a16:creationId xmlns:a16="http://schemas.microsoft.com/office/drawing/2014/main" id="{B45710B1-0C38-4E70-BB61-D0C445FFC0C7}"/>
              </a:ext>
            </a:extLst>
          </p:cNvPr>
          <p:cNvSpPr txBox="1"/>
          <p:nvPr/>
        </p:nvSpPr>
        <p:spPr>
          <a:xfrm>
            <a:off x="5151973" y="2548563"/>
            <a:ext cx="461665" cy="1049673"/>
          </a:xfrm>
          <a:prstGeom prst="rect">
            <a:avLst/>
          </a:prstGeom>
          <a:noFill/>
        </p:spPr>
        <p:txBody>
          <a:bodyPr vert="eaVert" wrap="square" rtlCol="0" anchor="ctr" anchorCtr="1">
            <a:spAutoFit/>
          </a:bodyPr>
          <a:lstStyle/>
          <a:p>
            <a:pPr algn="ctr"/>
            <a:r>
              <a:rPr lang="zh-CN" altLang="en-US" dirty="0"/>
              <a:t>船岸联网</a:t>
            </a:r>
          </a:p>
        </p:txBody>
      </p:sp>
      <p:sp>
        <p:nvSpPr>
          <p:cNvPr id="69" name="任意多边形 483">
            <a:extLst>
              <a:ext uri="{FF2B5EF4-FFF2-40B4-BE49-F238E27FC236}">
                <a16:creationId xmlns:a16="http://schemas.microsoft.com/office/drawing/2014/main" id="{FFB35F5C-492B-4317-B2FD-77A6BB4CC555}"/>
              </a:ext>
            </a:extLst>
          </p:cNvPr>
          <p:cNvSpPr/>
          <p:nvPr/>
        </p:nvSpPr>
        <p:spPr>
          <a:xfrm>
            <a:off x="2011568" y="4378804"/>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0" name="任意多边形 483">
            <a:extLst>
              <a:ext uri="{FF2B5EF4-FFF2-40B4-BE49-F238E27FC236}">
                <a16:creationId xmlns:a16="http://schemas.microsoft.com/office/drawing/2014/main" id="{6F14115E-5A51-4A2C-8EE0-760523D719F1}"/>
              </a:ext>
            </a:extLst>
          </p:cNvPr>
          <p:cNvSpPr/>
          <p:nvPr/>
        </p:nvSpPr>
        <p:spPr>
          <a:xfrm>
            <a:off x="3449180" y="4378804"/>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1" name="任意多边形 483">
            <a:extLst>
              <a:ext uri="{FF2B5EF4-FFF2-40B4-BE49-F238E27FC236}">
                <a16:creationId xmlns:a16="http://schemas.microsoft.com/office/drawing/2014/main" id="{FF379C98-2FB2-4587-8A7D-661BA8380823}"/>
              </a:ext>
            </a:extLst>
          </p:cNvPr>
          <p:cNvSpPr/>
          <p:nvPr/>
        </p:nvSpPr>
        <p:spPr>
          <a:xfrm>
            <a:off x="4888530" y="4375637"/>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2" name="文本框 71">
            <a:extLst>
              <a:ext uri="{FF2B5EF4-FFF2-40B4-BE49-F238E27FC236}">
                <a16:creationId xmlns:a16="http://schemas.microsoft.com/office/drawing/2014/main" id="{3697E130-2FE1-4D63-AC2E-CA61C8240D0F}"/>
              </a:ext>
            </a:extLst>
          </p:cNvPr>
          <p:cNvSpPr txBox="1"/>
          <p:nvPr/>
        </p:nvSpPr>
        <p:spPr>
          <a:xfrm>
            <a:off x="6593405" y="2548563"/>
            <a:ext cx="461665" cy="1049673"/>
          </a:xfrm>
          <a:prstGeom prst="rect">
            <a:avLst/>
          </a:prstGeom>
          <a:noFill/>
        </p:spPr>
        <p:txBody>
          <a:bodyPr vert="eaVert" wrap="square" rtlCol="0" anchor="ctr" anchorCtr="1">
            <a:spAutoFit/>
          </a:bodyPr>
          <a:lstStyle/>
          <a:p>
            <a:pPr algn="ctr"/>
            <a:r>
              <a:rPr lang="zh-CN" altLang="en-US" dirty="0"/>
              <a:t>感知构建</a:t>
            </a:r>
          </a:p>
        </p:txBody>
      </p:sp>
      <p:sp>
        <p:nvSpPr>
          <p:cNvPr id="74" name="矩形 73">
            <a:extLst>
              <a:ext uri="{FF2B5EF4-FFF2-40B4-BE49-F238E27FC236}">
                <a16:creationId xmlns:a16="http://schemas.microsoft.com/office/drawing/2014/main" id="{BC20ABDA-67B8-45A9-B38F-777773F897D0}"/>
              </a:ext>
            </a:extLst>
          </p:cNvPr>
          <p:cNvSpPr/>
          <p:nvPr/>
        </p:nvSpPr>
        <p:spPr>
          <a:xfrm>
            <a:off x="6284019" y="4471551"/>
            <a:ext cx="1082348" cy="523220"/>
          </a:xfrm>
          <a:prstGeom prst="rect">
            <a:avLst/>
          </a:prstGeom>
        </p:spPr>
        <p:txBody>
          <a:bodyPr wrap="none" anchor="ctr" anchorCtr="0">
            <a:spAutoFit/>
          </a:bodyPr>
          <a:lstStyle/>
          <a:p>
            <a:pPr marR="0" lvl="0" indent="0" algn="ctr" fontAlgn="auto">
              <a:lnSpc>
                <a:spcPct val="100000"/>
              </a:lnSpc>
              <a:spcBef>
                <a:spcPts val="0"/>
              </a:spcBef>
              <a:spcAft>
                <a:spcPts val="0"/>
              </a:spcAft>
              <a:buClrTx/>
              <a:buSzTx/>
              <a:buFontTx/>
              <a:buNone/>
              <a:tabLst/>
              <a:defRPr/>
            </a:pPr>
            <a:r>
              <a:rPr lang="en-US" altLang="zh-CN" sz="1400" dirty="0">
                <a:solidFill>
                  <a:prstClr val="black"/>
                </a:solidFill>
              </a:rPr>
              <a:t>90%</a:t>
            </a:r>
            <a:r>
              <a:rPr lang="zh-CN" altLang="en-US" sz="1400" dirty="0">
                <a:solidFill>
                  <a:prstClr val="black"/>
                </a:solidFill>
              </a:rPr>
              <a:t>在航船</a:t>
            </a:r>
            <a:endParaRPr lang="en-US" altLang="zh-CN" sz="1400" dirty="0">
              <a:solidFill>
                <a:prstClr val="black"/>
              </a:solidFill>
            </a:endParaRPr>
          </a:p>
          <a:p>
            <a:pPr marR="0" lvl="0" indent="0" algn="ctr" fontAlgn="auto">
              <a:lnSpc>
                <a:spcPct val="100000"/>
              </a:lnSpc>
              <a:spcBef>
                <a:spcPts val="0"/>
              </a:spcBef>
              <a:spcAft>
                <a:spcPts val="0"/>
              </a:spcAft>
              <a:buClrTx/>
              <a:buSzTx/>
              <a:buFontTx/>
              <a:buNone/>
              <a:tabLst/>
              <a:defRPr/>
            </a:pPr>
            <a:r>
              <a:rPr lang="zh-CN" altLang="en-US" sz="1400" dirty="0">
                <a:solidFill>
                  <a:prstClr val="black"/>
                </a:solidFill>
              </a:rPr>
              <a:t>需梳理改造</a:t>
            </a:r>
            <a:endParaRPr lang="en-US" altLang="zh-CN" sz="1400" dirty="0">
              <a:solidFill>
                <a:prstClr val="black"/>
              </a:solidFill>
            </a:endParaRPr>
          </a:p>
        </p:txBody>
      </p:sp>
      <p:sp>
        <p:nvSpPr>
          <p:cNvPr id="75" name="任意多边形 483">
            <a:extLst>
              <a:ext uri="{FF2B5EF4-FFF2-40B4-BE49-F238E27FC236}">
                <a16:creationId xmlns:a16="http://schemas.microsoft.com/office/drawing/2014/main" id="{13FF3A50-77CA-4F33-A7BA-65EEE63CDAB4}"/>
              </a:ext>
            </a:extLst>
          </p:cNvPr>
          <p:cNvSpPr/>
          <p:nvPr/>
        </p:nvSpPr>
        <p:spPr>
          <a:xfrm>
            <a:off x="6336203" y="4382934"/>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6" name="矩形 75">
            <a:extLst>
              <a:ext uri="{FF2B5EF4-FFF2-40B4-BE49-F238E27FC236}">
                <a16:creationId xmlns:a16="http://schemas.microsoft.com/office/drawing/2014/main" id="{79252750-6A69-4E82-9B3A-95931D68BA0C}"/>
              </a:ext>
            </a:extLst>
          </p:cNvPr>
          <p:cNvSpPr/>
          <p:nvPr/>
        </p:nvSpPr>
        <p:spPr>
          <a:xfrm>
            <a:off x="7727807" y="4471550"/>
            <a:ext cx="1082349" cy="523220"/>
          </a:xfrm>
          <a:prstGeom prst="rect">
            <a:avLst/>
          </a:prstGeom>
        </p:spPr>
        <p:txBody>
          <a:bodyPr wrap="none" anchor="ctr" anchorCtr="0">
            <a:spAutoFit/>
          </a:bodyPr>
          <a:lstStyle/>
          <a:p>
            <a:pPr algn="ctr">
              <a:defRPr/>
            </a:pPr>
            <a:r>
              <a:rPr lang="en-US" altLang="zh-CN" sz="1400" dirty="0">
                <a:solidFill>
                  <a:prstClr val="black"/>
                </a:solidFill>
              </a:rPr>
              <a:t>60%</a:t>
            </a:r>
            <a:r>
              <a:rPr lang="zh-CN" altLang="en-US" sz="1400" dirty="0">
                <a:solidFill>
                  <a:prstClr val="black"/>
                </a:solidFill>
              </a:rPr>
              <a:t>在航船</a:t>
            </a:r>
            <a:endParaRPr lang="en-US" altLang="zh-CN" sz="1400" dirty="0">
              <a:solidFill>
                <a:prstClr val="black"/>
              </a:solidFill>
            </a:endParaRPr>
          </a:p>
          <a:p>
            <a:pPr algn="ctr">
              <a:defRPr/>
            </a:pPr>
            <a:r>
              <a:rPr lang="zh-CN" altLang="en-US" sz="1400" dirty="0">
                <a:solidFill>
                  <a:prstClr val="black"/>
                </a:solidFill>
              </a:rPr>
              <a:t>需重建改造</a:t>
            </a:r>
            <a:endParaRPr lang="en-US" altLang="zh-CN" sz="1400" dirty="0">
              <a:solidFill>
                <a:prstClr val="black"/>
              </a:solidFill>
            </a:endParaRPr>
          </a:p>
        </p:txBody>
      </p:sp>
      <p:sp>
        <p:nvSpPr>
          <p:cNvPr id="77" name="任意多边形 483">
            <a:extLst>
              <a:ext uri="{FF2B5EF4-FFF2-40B4-BE49-F238E27FC236}">
                <a16:creationId xmlns:a16="http://schemas.microsoft.com/office/drawing/2014/main" id="{BCA184FF-6137-48F6-8B7A-812D370F800F}"/>
              </a:ext>
            </a:extLst>
          </p:cNvPr>
          <p:cNvSpPr/>
          <p:nvPr/>
        </p:nvSpPr>
        <p:spPr>
          <a:xfrm>
            <a:off x="7780872" y="4382934"/>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8" name="文本框 77">
            <a:extLst>
              <a:ext uri="{FF2B5EF4-FFF2-40B4-BE49-F238E27FC236}">
                <a16:creationId xmlns:a16="http://schemas.microsoft.com/office/drawing/2014/main" id="{700C9B3B-9591-48AD-B5C0-44C7602D4366}"/>
              </a:ext>
            </a:extLst>
          </p:cNvPr>
          <p:cNvSpPr txBox="1"/>
          <p:nvPr/>
        </p:nvSpPr>
        <p:spPr>
          <a:xfrm>
            <a:off x="8033717" y="2549516"/>
            <a:ext cx="461665" cy="1049673"/>
          </a:xfrm>
          <a:prstGeom prst="rect">
            <a:avLst/>
          </a:prstGeom>
          <a:noFill/>
        </p:spPr>
        <p:txBody>
          <a:bodyPr vert="eaVert" wrap="square" rtlCol="0" anchor="ctr" anchorCtr="1">
            <a:spAutoFit/>
          </a:bodyPr>
          <a:lstStyle/>
          <a:p>
            <a:pPr algn="ctr"/>
            <a:r>
              <a:rPr lang="zh-CN" altLang="en-US" dirty="0"/>
              <a:t>网络布置</a:t>
            </a:r>
          </a:p>
        </p:txBody>
      </p:sp>
      <p:sp>
        <p:nvSpPr>
          <p:cNvPr id="79" name="矩形 78">
            <a:extLst>
              <a:ext uri="{FF2B5EF4-FFF2-40B4-BE49-F238E27FC236}">
                <a16:creationId xmlns:a16="http://schemas.microsoft.com/office/drawing/2014/main" id="{2FD1C11D-940B-46A5-B174-28CBA6B0A155}"/>
              </a:ext>
            </a:extLst>
          </p:cNvPr>
          <p:cNvSpPr/>
          <p:nvPr/>
        </p:nvSpPr>
        <p:spPr>
          <a:xfrm>
            <a:off x="9155966" y="4468344"/>
            <a:ext cx="1082348" cy="523220"/>
          </a:xfrm>
          <a:prstGeom prst="rect">
            <a:avLst/>
          </a:prstGeom>
        </p:spPr>
        <p:txBody>
          <a:bodyPr wrap="none" anchor="ctr" anchorCtr="0">
            <a:spAutoFit/>
          </a:bodyPr>
          <a:lstStyle/>
          <a:p>
            <a:pPr algn="ctr">
              <a:defRPr/>
            </a:pPr>
            <a:r>
              <a:rPr lang="zh-CN" altLang="en-US" sz="1400" dirty="0">
                <a:solidFill>
                  <a:prstClr val="black"/>
                </a:solidFill>
                <a:latin typeface="Calibri" panose="020F0502020204030204"/>
                <a:ea typeface="等线" panose="02010600030101010101" pitchFamily="2" charset="-122"/>
              </a:rPr>
              <a:t>全栈式技</a:t>
            </a:r>
            <a:endParaRPr lang="en-US" altLang="zh-CN" sz="1400" dirty="0">
              <a:solidFill>
                <a:prstClr val="black"/>
              </a:solidFill>
              <a:latin typeface="Calibri" panose="020F0502020204030204"/>
              <a:ea typeface="等线" panose="02010600030101010101" pitchFamily="2" charset="-122"/>
            </a:endParaRPr>
          </a:p>
          <a:p>
            <a:pPr algn="ctr">
              <a:defRPr/>
            </a:pPr>
            <a:r>
              <a:rPr lang="zh-CN" altLang="en-US" sz="1400" dirty="0">
                <a:solidFill>
                  <a:prstClr val="black"/>
                </a:solidFill>
                <a:latin typeface="Calibri" panose="020F0502020204030204"/>
                <a:ea typeface="等线" panose="02010600030101010101" pitchFamily="2" charset="-122"/>
              </a:rPr>
              <a:t>术团队支撑</a:t>
            </a:r>
            <a:endParaRPr lang="en-US" altLang="zh-CN" sz="1400" dirty="0">
              <a:solidFill>
                <a:prstClr val="black"/>
              </a:solidFill>
              <a:latin typeface="Calibri" panose="020F0502020204030204"/>
              <a:ea typeface="等线" panose="02010600030101010101" pitchFamily="2" charset="-122"/>
            </a:endParaRPr>
          </a:p>
        </p:txBody>
      </p:sp>
      <p:sp>
        <p:nvSpPr>
          <p:cNvPr id="80" name="任意多边形 483">
            <a:extLst>
              <a:ext uri="{FF2B5EF4-FFF2-40B4-BE49-F238E27FC236}">
                <a16:creationId xmlns:a16="http://schemas.microsoft.com/office/drawing/2014/main" id="{712639FF-3B4F-42BA-8591-C8AF3FCED3F0}"/>
              </a:ext>
            </a:extLst>
          </p:cNvPr>
          <p:cNvSpPr/>
          <p:nvPr/>
        </p:nvSpPr>
        <p:spPr>
          <a:xfrm>
            <a:off x="9216762" y="4379727"/>
            <a:ext cx="972000" cy="63078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grpSp>
        <p:nvGrpSpPr>
          <p:cNvPr id="120" name="组合 119">
            <a:extLst>
              <a:ext uri="{FF2B5EF4-FFF2-40B4-BE49-F238E27FC236}">
                <a16:creationId xmlns:a16="http://schemas.microsoft.com/office/drawing/2014/main" id="{F12ECF0A-9F86-4849-9E20-F3510D24742B}"/>
              </a:ext>
            </a:extLst>
          </p:cNvPr>
          <p:cNvGrpSpPr/>
          <p:nvPr/>
        </p:nvGrpSpPr>
        <p:grpSpPr>
          <a:xfrm>
            <a:off x="9945959" y="2817604"/>
            <a:ext cx="1678723" cy="1240044"/>
            <a:chOff x="10032285" y="2893121"/>
            <a:chExt cx="1678723" cy="1240044"/>
          </a:xfrm>
        </p:grpSpPr>
        <p:pic>
          <p:nvPicPr>
            <p:cNvPr id="118" name="图片 117">
              <a:extLst>
                <a:ext uri="{FF2B5EF4-FFF2-40B4-BE49-F238E27FC236}">
                  <a16:creationId xmlns:a16="http://schemas.microsoft.com/office/drawing/2014/main" id="{46B7F336-7371-4555-A551-BD9C64C8C6D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032285" y="2893121"/>
              <a:ext cx="1678723" cy="1240044"/>
            </a:xfrm>
            <a:prstGeom prst="rect">
              <a:avLst/>
            </a:prstGeom>
          </p:spPr>
        </p:pic>
        <p:pic>
          <p:nvPicPr>
            <p:cNvPr id="104" name="图片 103">
              <a:extLst>
                <a:ext uri="{FF2B5EF4-FFF2-40B4-BE49-F238E27FC236}">
                  <a16:creationId xmlns:a16="http://schemas.microsoft.com/office/drawing/2014/main" id="{98E926E3-5301-461E-BBCD-C53789B25F47}"/>
                </a:ext>
              </a:extLst>
            </p:cNvPr>
            <p:cNvPicPr>
              <a:picLocks noChangeAspect="1"/>
            </p:cNvPicPr>
            <p:nvPr/>
          </p:nvPicPr>
          <p:blipFill>
            <a:blip r:embed="rId10"/>
            <a:stretch>
              <a:fillRect/>
            </a:stretch>
          </p:blipFill>
          <p:spPr>
            <a:xfrm rot="20824658">
              <a:off x="10563812" y="3518838"/>
              <a:ext cx="572006" cy="105927"/>
            </a:xfrm>
            <a:prstGeom prst="rect">
              <a:avLst/>
            </a:prstGeom>
          </p:spPr>
        </p:pic>
      </p:grpSp>
      <p:sp>
        <p:nvSpPr>
          <p:cNvPr id="87" name="文本框 86">
            <a:extLst>
              <a:ext uri="{FF2B5EF4-FFF2-40B4-BE49-F238E27FC236}">
                <a16:creationId xmlns:a16="http://schemas.microsoft.com/office/drawing/2014/main" id="{32B749A1-3646-4747-90A3-0F45EE24C414}"/>
              </a:ext>
            </a:extLst>
          </p:cNvPr>
          <p:cNvSpPr txBox="1"/>
          <p:nvPr/>
        </p:nvSpPr>
        <p:spPr>
          <a:xfrm>
            <a:off x="9474030" y="2548906"/>
            <a:ext cx="461665" cy="1049673"/>
          </a:xfrm>
          <a:prstGeom prst="rect">
            <a:avLst/>
          </a:prstGeom>
          <a:noFill/>
        </p:spPr>
        <p:txBody>
          <a:bodyPr vert="eaVert" wrap="square" rtlCol="0" anchor="ctr" anchorCtr="1">
            <a:spAutoFit/>
          </a:bodyPr>
          <a:lstStyle/>
          <a:p>
            <a:pPr algn="ctr"/>
            <a:r>
              <a:rPr lang="zh-CN" altLang="en-US" dirty="0"/>
              <a:t>应用定制</a:t>
            </a:r>
          </a:p>
        </p:txBody>
      </p:sp>
      <p:sp>
        <p:nvSpPr>
          <p:cNvPr id="90" name="矩形 89">
            <a:extLst>
              <a:ext uri="{FF2B5EF4-FFF2-40B4-BE49-F238E27FC236}">
                <a16:creationId xmlns:a16="http://schemas.microsoft.com/office/drawing/2014/main" id="{56FDACAE-9152-4C62-BB43-195496AE7EF1}"/>
              </a:ext>
            </a:extLst>
          </p:cNvPr>
          <p:cNvSpPr/>
          <p:nvPr/>
        </p:nvSpPr>
        <p:spPr>
          <a:xfrm>
            <a:off x="4824380" y="4472343"/>
            <a:ext cx="1104724" cy="523220"/>
          </a:xfrm>
          <a:prstGeom prst="rect">
            <a:avLst/>
          </a:prstGeom>
        </p:spPr>
        <p:txBody>
          <a:bodyPr wrap="square" anchor="ctr" anchorCtr="0">
            <a:spAutoFit/>
          </a:bodyPr>
          <a:lstStyle/>
          <a:p>
            <a:pPr lvl="0" algn="ctr">
              <a:defRPr/>
            </a:pPr>
            <a:r>
              <a:rPr lang="zh-CN" altLang="en-US" sz="1400" dirty="0">
                <a:solidFill>
                  <a:prstClr val="black"/>
                </a:solidFill>
              </a:rPr>
              <a:t>通信方案</a:t>
            </a:r>
            <a:endParaRPr lang="en-US" altLang="zh-CN" sz="1400" dirty="0">
              <a:solidFill>
                <a:prstClr val="black"/>
              </a:solidFill>
            </a:endParaRPr>
          </a:p>
          <a:p>
            <a:pPr lvl="0" algn="ctr">
              <a:defRPr/>
            </a:pPr>
            <a:r>
              <a:rPr lang="zh-CN" altLang="en-US" sz="1400" dirty="0">
                <a:solidFill>
                  <a:prstClr val="black"/>
                </a:solidFill>
              </a:rPr>
              <a:t>成本不可控</a:t>
            </a:r>
            <a:endParaRPr lang="en-US" altLang="zh-CN" sz="1400" dirty="0">
              <a:solidFill>
                <a:prstClr val="black"/>
              </a:solidFill>
            </a:endParaRPr>
          </a:p>
        </p:txBody>
      </p:sp>
      <p:grpSp>
        <p:nvGrpSpPr>
          <p:cNvPr id="11" name="组合 10">
            <a:extLst>
              <a:ext uri="{FF2B5EF4-FFF2-40B4-BE49-F238E27FC236}">
                <a16:creationId xmlns:a16="http://schemas.microsoft.com/office/drawing/2014/main" id="{9E08192A-DB59-4625-BBA5-C125B81A2504}"/>
              </a:ext>
            </a:extLst>
          </p:cNvPr>
          <p:cNvGrpSpPr/>
          <p:nvPr/>
        </p:nvGrpSpPr>
        <p:grpSpPr>
          <a:xfrm>
            <a:off x="736844" y="2878620"/>
            <a:ext cx="1085182" cy="1121029"/>
            <a:chOff x="978370" y="2888165"/>
            <a:chExt cx="1085182" cy="1121029"/>
          </a:xfrm>
        </p:grpSpPr>
        <p:pic>
          <p:nvPicPr>
            <p:cNvPr id="63" name="图片 62">
              <a:extLst>
                <a:ext uri="{FF2B5EF4-FFF2-40B4-BE49-F238E27FC236}">
                  <a16:creationId xmlns:a16="http://schemas.microsoft.com/office/drawing/2014/main" id="{CC165215-34DE-4CFC-884F-118FF47C9614}"/>
                </a:ext>
              </a:extLst>
            </p:cNvPr>
            <p:cNvPicPr>
              <a:picLocks noChangeAspect="1"/>
            </p:cNvPicPr>
            <p:nvPr/>
          </p:nvPicPr>
          <p:blipFill rotWithShape="1">
            <a:blip r:embed="rId3"/>
            <a:srcRect l="72575" b="17013"/>
            <a:stretch/>
          </p:blipFill>
          <p:spPr>
            <a:xfrm>
              <a:off x="1508487" y="3199949"/>
              <a:ext cx="432198" cy="561168"/>
            </a:xfrm>
            <a:prstGeom prst="rect">
              <a:avLst/>
            </a:prstGeom>
          </p:spPr>
        </p:pic>
        <p:pic>
          <p:nvPicPr>
            <p:cNvPr id="4" name="图片 3">
              <a:extLst>
                <a:ext uri="{FF2B5EF4-FFF2-40B4-BE49-F238E27FC236}">
                  <a16:creationId xmlns:a16="http://schemas.microsoft.com/office/drawing/2014/main" id="{772F1119-2956-443D-9F40-4CE682CE1D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8370" y="2888165"/>
              <a:ext cx="1085182" cy="1121029"/>
            </a:xfrm>
            <a:prstGeom prst="rect">
              <a:avLst/>
            </a:prstGeom>
          </p:spPr>
        </p:pic>
        <p:pic>
          <p:nvPicPr>
            <p:cNvPr id="64" name="图片 63">
              <a:extLst>
                <a:ext uri="{FF2B5EF4-FFF2-40B4-BE49-F238E27FC236}">
                  <a16:creationId xmlns:a16="http://schemas.microsoft.com/office/drawing/2014/main" id="{30410AA7-6224-41DF-AC13-563CEF40C5A1}"/>
                </a:ext>
              </a:extLst>
            </p:cNvPr>
            <p:cNvPicPr>
              <a:picLocks noChangeAspect="1"/>
            </p:cNvPicPr>
            <p:nvPr/>
          </p:nvPicPr>
          <p:blipFill>
            <a:blip r:embed="rId10"/>
            <a:stretch>
              <a:fillRect/>
            </a:stretch>
          </p:blipFill>
          <p:spPr>
            <a:xfrm rot="20824658">
              <a:off x="1443076" y="3467465"/>
              <a:ext cx="572006" cy="105927"/>
            </a:xfrm>
            <a:prstGeom prst="rect">
              <a:avLst/>
            </a:prstGeom>
          </p:spPr>
        </p:pic>
      </p:grpSp>
      <p:sp>
        <p:nvSpPr>
          <p:cNvPr id="66" name="矩形 65">
            <a:extLst>
              <a:ext uri="{FF2B5EF4-FFF2-40B4-BE49-F238E27FC236}">
                <a16:creationId xmlns:a16="http://schemas.microsoft.com/office/drawing/2014/main" id="{DC222E08-968A-48A4-AD34-864F06B3D362}"/>
              </a:ext>
            </a:extLst>
          </p:cNvPr>
          <p:cNvSpPr/>
          <p:nvPr/>
        </p:nvSpPr>
        <p:spPr>
          <a:xfrm>
            <a:off x="2020511" y="198107"/>
            <a:ext cx="468000" cy="369223"/>
          </a:xfrm>
          <a:prstGeom prst="rect">
            <a:avLst/>
          </a:prstGeom>
          <a:gradFill>
            <a:gsLst>
              <a:gs pos="0">
                <a:schemeClr val="bg1"/>
              </a:gs>
              <a:gs pos="17000">
                <a:schemeClr val="bg1">
                  <a:lumMod val="95000"/>
                  <a:alpha val="0"/>
                </a:schemeClr>
              </a:gs>
              <a:gs pos="100000">
                <a:schemeClr val="bg1"/>
              </a:gs>
              <a:gs pos="83000">
                <a:schemeClr val="bg1">
                  <a:lumMod val="95000"/>
                  <a:alpha val="0"/>
                </a:schemeClr>
              </a:gs>
              <a:gs pos="50000">
                <a:srgbClr val="0266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6192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250"/>
                                  </p:stCondLst>
                                  <p:childTnLst>
                                    <p:set>
                                      <p:cBhvr>
                                        <p:cTn id="6" dur="1" fill="hold">
                                          <p:stCondLst>
                                            <p:cond delay="249"/>
                                          </p:stCondLst>
                                        </p:cTn>
                                        <p:tgtEl>
                                          <p:spTgt spid="66"/>
                                        </p:tgtEl>
                                        <p:attrNameLst>
                                          <p:attrName>style.visibility</p:attrName>
                                        </p:attrNameLst>
                                      </p:cBhvr>
                                      <p:to>
                                        <p:strVal val="visible"/>
                                      </p:to>
                                    </p:set>
                                  </p:childTnLst>
                                </p:cTn>
                              </p:par>
                              <p:par>
                                <p:cTn id="7" presetID="63" presetClass="path" presetSubtype="0" accel="50000" decel="50000" fill="hold" grpId="0" nodeType="withEffect">
                                  <p:stCondLst>
                                    <p:cond delay="250"/>
                                  </p:stCondLst>
                                  <p:childTnLst>
                                    <p:animMotion origin="layout" path="M 2.30409E-6 2.96296E-6 L 0.52746 2.96296E-6 " pathEditMode="relative" rAng="0" ptsTypes="AA">
                                      <p:cBhvr>
                                        <p:cTn id="8" dur="1750" fill="hold"/>
                                        <p:tgtEl>
                                          <p:spTgt spid="66"/>
                                        </p:tgtEl>
                                        <p:attrNameLst>
                                          <p:attrName>ppt_x</p:attrName>
                                          <p:attrName>ppt_y</p:attrName>
                                        </p:attrNameLst>
                                      </p:cBhvr>
                                      <p:rCtr x="26373" y="0"/>
                                    </p:animMotion>
                                  </p:childTnLst>
                                </p:cTn>
                              </p:par>
                            </p:childTnLst>
                          </p:cTn>
                        </p:par>
                        <p:par>
                          <p:cTn id="9" fill="hold">
                            <p:stCondLst>
                              <p:cond delay="2000"/>
                            </p:stCondLst>
                            <p:childTnLst>
                              <p:par>
                                <p:cTn id="10" presetID="1" presetClass="exit" presetSubtype="0" fill="hold" grpId="1" nodeType="afterEffect">
                                  <p:stCondLst>
                                    <p:cond delay="250"/>
                                  </p:stCondLst>
                                  <p:childTnLst>
                                    <p:set>
                                      <p:cBhvr>
                                        <p:cTn id="11" dur="1" fill="hold">
                                          <p:stCondLst>
                                            <p:cond delay="24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1444389-E67E-4195-AE4B-22933CEB881D}"/>
              </a:ext>
            </a:extLst>
          </p:cNvPr>
          <p:cNvGrpSpPr/>
          <p:nvPr/>
        </p:nvGrpSpPr>
        <p:grpSpPr>
          <a:xfrm>
            <a:off x="894682" y="3526027"/>
            <a:ext cx="4926772" cy="658521"/>
            <a:chOff x="894682" y="3526027"/>
            <a:chExt cx="4926772" cy="658521"/>
          </a:xfrm>
        </p:grpSpPr>
        <p:sp>
          <p:nvSpPr>
            <p:cNvPr id="37" name="矩形 36">
              <a:extLst>
                <a:ext uri="{FF2B5EF4-FFF2-40B4-BE49-F238E27FC236}">
                  <a16:creationId xmlns:a16="http://schemas.microsoft.com/office/drawing/2014/main" id="{C9412CFC-5548-47E0-9382-F712C5D4B9EC}"/>
                </a:ext>
              </a:extLst>
            </p:cNvPr>
            <p:cNvSpPr/>
            <p:nvPr/>
          </p:nvSpPr>
          <p:spPr>
            <a:xfrm rot="530965">
              <a:off x="894682" y="3526027"/>
              <a:ext cx="4926772" cy="576000"/>
            </a:xfrm>
            <a:prstGeom prst="rect">
              <a:avLst/>
            </a:prstGeom>
            <a:gradFill>
              <a:gsLst>
                <a:gs pos="68000">
                  <a:schemeClr val="tx1">
                    <a:lumMod val="65000"/>
                    <a:lumOff val="35000"/>
                    <a:alpha val="66000"/>
                  </a:schemeClr>
                </a:gs>
                <a:gs pos="0">
                  <a:schemeClr val="tx1">
                    <a:lumMod val="65000"/>
                    <a:lumOff val="35000"/>
                    <a:alpha val="0"/>
                  </a:schemeClr>
                </a:gs>
                <a:gs pos="100000">
                  <a:schemeClr val="tx1">
                    <a:lumMod val="65000"/>
                    <a:lumOff val="3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810EE6EC-54C0-4E0E-8215-006037F670FD}"/>
                </a:ext>
              </a:extLst>
            </p:cNvPr>
            <p:cNvSpPr/>
            <p:nvPr/>
          </p:nvSpPr>
          <p:spPr>
            <a:xfrm rot="523748">
              <a:off x="3043369" y="3784438"/>
              <a:ext cx="2749471" cy="400110"/>
            </a:xfrm>
            <a:prstGeom prst="rect">
              <a:avLst/>
            </a:prstGeom>
          </p:spPr>
          <p:txBody>
            <a:bodyPr wrap="none">
              <a:spAutoFit/>
            </a:bodyPr>
            <a:lstStyle/>
            <a:p>
              <a:r>
                <a:rPr lang="zh-CN" altLang="en-US" sz="2000" b="1" dirty="0">
                  <a:solidFill>
                    <a:srgbClr val="087CFF"/>
                  </a:solidFill>
                  <a:latin typeface="微软雅黑 Light" panose="020B0502040204020203" pitchFamily="34" charset="-122"/>
                  <a:ea typeface="微软雅黑 Light" panose="020B0502040204020203" pitchFamily="34" charset="-122"/>
                </a:rPr>
                <a:t>迈向智能船舶的第一步</a:t>
              </a:r>
            </a:p>
          </p:txBody>
        </p:sp>
      </p:grpSp>
      <p:grpSp>
        <p:nvGrpSpPr>
          <p:cNvPr id="4" name="组合 3">
            <a:extLst>
              <a:ext uri="{FF2B5EF4-FFF2-40B4-BE49-F238E27FC236}">
                <a16:creationId xmlns:a16="http://schemas.microsoft.com/office/drawing/2014/main" id="{28597AB0-02FB-4C20-B9D8-F6D5343CBFB4}"/>
              </a:ext>
            </a:extLst>
          </p:cNvPr>
          <p:cNvGrpSpPr/>
          <p:nvPr/>
        </p:nvGrpSpPr>
        <p:grpSpPr>
          <a:xfrm>
            <a:off x="4609008" y="910116"/>
            <a:ext cx="5048626" cy="5044630"/>
            <a:chOff x="4609008" y="910116"/>
            <a:chExt cx="5048626" cy="5044630"/>
          </a:xfrm>
        </p:grpSpPr>
        <p:sp>
          <p:nvSpPr>
            <p:cNvPr id="35" name="空心弧 34">
              <a:extLst>
                <a:ext uri="{FF2B5EF4-FFF2-40B4-BE49-F238E27FC236}">
                  <a16:creationId xmlns:a16="http://schemas.microsoft.com/office/drawing/2014/main" id="{12E44C17-2D93-4E34-A633-94F9569F9FDC}"/>
                </a:ext>
              </a:extLst>
            </p:cNvPr>
            <p:cNvSpPr/>
            <p:nvPr/>
          </p:nvSpPr>
          <p:spPr>
            <a:xfrm rot="16200000">
              <a:off x="4617634" y="910116"/>
              <a:ext cx="5040000" cy="5040000"/>
            </a:xfrm>
            <a:prstGeom prst="blockArc">
              <a:avLst>
                <a:gd name="adj1" fmla="val 19345093"/>
                <a:gd name="adj2" fmla="val 20131090"/>
                <a:gd name="adj3" fmla="val 24126"/>
              </a:avLst>
            </a:prstGeom>
            <a:noFill/>
            <a:ln>
              <a:solidFill>
                <a:srgbClr val="FF66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空心弧 48">
              <a:extLst>
                <a:ext uri="{FF2B5EF4-FFF2-40B4-BE49-F238E27FC236}">
                  <a16:creationId xmlns:a16="http://schemas.microsoft.com/office/drawing/2014/main" id="{AE0018F5-F11E-4E7B-BD85-481135C22055}"/>
                </a:ext>
              </a:extLst>
            </p:cNvPr>
            <p:cNvSpPr/>
            <p:nvPr/>
          </p:nvSpPr>
          <p:spPr>
            <a:xfrm rot="16200000">
              <a:off x="4609008" y="914746"/>
              <a:ext cx="5040000" cy="5040000"/>
            </a:xfrm>
            <a:prstGeom prst="blockArc">
              <a:avLst>
                <a:gd name="adj1" fmla="val 11065358"/>
                <a:gd name="adj2" fmla="val 13053079"/>
                <a:gd name="adj3" fmla="val 24045"/>
              </a:avLst>
            </a:prstGeom>
            <a:noFill/>
            <a:ln>
              <a:solidFill>
                <a:srgbClr val="FF66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空心弧 47">
              <a:extLst>
                <a:ext uri="{FF2B5EF4-FFF2-40B4-BE49-F238E27FC236}">
                  <a16:creationId xmlns:a16="http://schemas.microsoft.com/office/drawing/2014/main" id="{31354772-04CD-4FAB-ACBC-6953BF3F3CD6}"/>
                </a:ext>
              </a:extLst>
            </p:cNvPr>
            <p:cNvSpPr/>
            <p:nvPr/>
          </p:nvSpPr>
          <p:spPr>
            <a:xfrm rot="16200000">
              <a:off x="4609876" y="912224"/>
              <a:ext cx="5040000" cy="5040000"/>
            </a:xfrm>
            <a:prstGeom prst="blockArc">
              <a:avLst>
                <a:gd name="adj1" fmla="val 17596812"/>
                <a:gd name="adj2" fmla="val 18922605"/>
                <a:gd name="adj3" fmla="val 24044"/>
              </a:avLst>
            </a:prstGeom>
            <a:noFill/>
            <a:ln>
              <a:solidFill>
                <a:srgbClr val="FF66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Freeform 408">
              <a:extLst>
                <a:ext uri="{FF2B5EF4-FFF2-40B4-BE49-F238E27FC236}">
                  <a16:creationId xmlns:a16="http://schemas.microsoft.com/office/drawing/2014/main" id="{185F6185-0FBE-488A-9D47-0DAAB5D816C1}"/>
                </a:ext>
              </a:extLst>
            </p:cNvPr>
            <p:cNvSpPr>
              <a:spLocks noEditPoints="1"/>
            </p:cNvSpPr>
            <p:nvPr/>
          </p:nvSpPr>
          <p:spPr bwMode="auto">
            <a:xfrm rot="18279235">
              <a:off x="5291177" y="2105927"/>
              <a:ext cx="432000" cy="4320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zh-CN" altLang="en-US" dirty="0">
                <a:solidFill>
                  <a:srgbClr val="FFC000"/>
                </a:solidFill>
              </a:endParaRPr>
            </a:p>
          </p:txBody>
        </p:sp>
        <p:sp>
          <p:nvSpPr>
            <p:cNvPr id="51" name="Freeform 408">
              <a:extLst>
                <a:ext uri="{FF2B5EF4-FFF2-40B4-BE49-F238E27FC236}">
                  <a16:creationId xmlns:a16="http://schemas.microsoft.com/office/drawing/2014/main" id="{ECFF34AD-EAA3-44A0-A78E-B727D5093494}"/>
                </a:ext>
              </a:extLst>
            </p:cNvPr>
            <p:cNvSpPr>
              <a:spLocks noEditPoints="1"/>
            </p:cNvSpPr>
            <p:nvPr/>
          </p:nvSpPr>
          <p:spPr bwMode="auto">
            <a:xfrm rot="19816879">
              <a:off x="5917345" y="1514769"/>
              <a:ext cx="316723" cy="329464"/>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zh-CN" altLang="en-US" dirty="0">
                <a:solidFill>
                  <a:srgbClr val="FFC000"/>
                </a:solidFill>
              </a:endParaRPr>
            </a:p>
          </p:txBody>
        </p:sp>
        <p:sp>
          <p:nvSpPr>
            <p:cNvPr id="52" name="Freeform 408">
              <a:extLst>
                <a:ext uri="{FF2B5EF4-FFF2-40B4-BE49-F238E27FC236}">
                  <a16:creationId xmlns:a16="http://schemas.microsoft.com/office/drawing/2014/main" id="{A615ADA8-EB8C-4F2F-875D-DA95FF2F56C9}"/>
                </a:ext>
              </a:extLst>
            </p:cNvPr>
            <p:cNvSpPr>
              <a:spLocks noEditPoints="1"/>
            </p:cNvSpPr>
            <p:nvPr/>
          </p:nvSpPr>
          <p:spPr bwMode="auto">
            <a:xfrm rot="12016177">
              <a:off x="6120739" y="4915225"/>
              <a:ext cx="648000" cy="6480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zh-CN" altLang="en-US" dirty="0">
                <a:solidFill>
                  <a:srgbClr val="FFC000"/>
                </a:solidFill>
              </a:endParaRPr>
            </a:p>
          </p:txBody>
        </p:sp>
      </p:grpSp>
      <p:grpSp>
        <p:nvGrpSpPr>
          <p:cNvPr id="2" name="组合 1">
            <a:extLst>
              <a:ext uri="{FF2B5EF4-FFF2-40B4-BE49-F238E27FC236}">
                <a16:creationId xmlns:a16="http://schemas.microsoft.com/office/drawing/2014/main" id="{CE856FA4-1ADE-4647-8DC6-8D6C2683BBC1}"/>
              </a:ext>
            </a:extLst>
          </p:cNvPr>
          <p:cNvGrpSpPr/>
          <p:nvPr/>
        </p:nvGrpSpPr>
        <p:grpSpPr>
          <a:xfrm>
            <a:off x="6579469" y="685355"/>
            <a:ext cx="3350336" cy="5489028"/>
            <a:chOff x="6579469" y="685355"/>
            <a:chExt cx="3350336" cy="5489028"/>
          </a:xfrm>
        </p:grpSpPr>
        <p:sp>
          <p:nvSpPr>
            <p:cNvPr id="39" name="Ellipse 15">
              <a:extLst>
                <a:ext uri="{FF2B5EF4-FFF2-40B4-BE49-F238E27FC236}">
                  <a16:creationId xmlns:a16="http://schemas.microsoft.com/office/drawing/2014/main" id="{8080355C-A885-4D94-8A01-E607EE5DCA5F}"/>
                </a:ext>
              </a:extLst>
            </p:cNvPr>
            <p:cNvSpPr/>
            <p:nvPr/>
          </p:nvSpPr>
          <p:spPr bwMode="auto">
            <a:xfrm rot="755414">
              <a:off x="7060152" y="703445"/>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航行环境</a:t>
              </a:r>
            </a:p>
          </p:txBody>
        </p:sp>
        <p:sp>
          <p:nvSpPr>
            <p:cNvPr id="40" name="Ellipse 15">
              <a:extLst>
                <a:ext uri="{FF2B5EF4-FFF2-40B4-BE49-F238E27FC236}">
                  <a16:creationId xmlns:a16="http://schemas.microsoft.com/office/drawing/2014/main" id="{43345BB1-D8C5-485F-A318-1AA4509D5CF3}"/>
                </a:ext>
              </a:extLst>
            </p:cNvPr>
            <p:cNvSpPr/>
            <p:nvPr/>
          </p:nvSpPr>
          <p:spPr bwMode="auto">
            <a:xfrm rot="2022303">
              <a:off x="7490838" y="879121"/>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船舶状态</a:t>
              </a:r>
            </a:p>
          </p:txBody>
        </p:sp>
        <p:sp>
          <p:nvSpPr>
            <p:cNvPr id="41" name="Ellipse 15">
              <a:extLst>
                <a:ext uri="{FF2B5EF4-FFF2-40B4-BE49-F238E27FC236}">
                  <a16:creationId xmlns:a16="http://schemas.microsoft.com/office/drawing/2014/main" id="{39CF0FB7-25A0-4FC5-8CF3-38C6FF610DC4}"/>
                </a:ext>
              </a:extLst>
            </p:cNvPr>
            <p:cNvSpPr/>
            <p:nvPr/>
          </p:nvSpPr>
          <p:spPr bwMode="auto">
            <a:xfrm rot="3335269">
              <a:off x="7845236" y="1208480"/>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设备状态</a:t>
              </a:r>
            </a:p>
          </p:txBody>
        </p:sp>
        <p:sp>
          <p:nvSpPr>
            <p:cNvPr id="42" name="Ellipse 15">
              <a:extLst>
                <a:ext uri="{FF2B5EF4-FFF2-40B4-BE49-F238E27FC236}">
                  <a16:creationId xmlns:a16="http://schemas.microsoft.com/office/drawing/2014/main" id="{3950D802-D56D-4479-A29B-D434B306AE6B}"/>
                </a:ext>
              </a:extLst>
            </p:cNvPr>
            <p:cNvSpPr/>
            <p:nvPr/>
          </p:nvSpPr>
          <p:spPr bwMode="auto">
            <a:xfrm rot="4641143">
              <a:off x="8030542" y="1665441"/>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货物状态</a:t>
              </a:r>
            </a:p>
          </p:txBody>
        </p:sp>
        <p:sp>
          <p:nvSpPr>
            <p:cNvPr id="43" name="Ellipse 15">
              <a:extLst>
                <a:ext uri="{FF2B5EF4-FFF2-40B4-BE49-F238E27FC236}">
                  <a16:creationId xmlns:a16="http://schemas.microsoft.com/office/drawing/2014/main" id="{91F74754-66F1-47CE-83EE-5D0C2536C379}"/>
                </a:ext>
              </a:extLst>
            </p:cNvPr>
            <p:cNvSpPr/>
            <p:nvPr/>
          </p:nvSpPr>
          <p:spPr bwMode="auto">
            <a:xfrm rot="6207688">
              <a:off x="8039805" y="2129885"/>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能耗监管</a:t>
              </a:r>
            </a:p>
          </p:txBody>
        </p:sp>
        <p:sp>
          <p:nvSpPr>
            <p:cNvPr id="44" name="Ellipse 15">
              <a:extLst>
                <a:ext uri="{FF2B5EF4-FFF2-40B4-BE49-F238E27FC236}">
                  <a16:creationId xmlns:a16="http://schemas.microsoft.com/office/drawing/2014/main" id="{37F0BF8F-7722-4CA7-B8A5-46FCC6D2C93C}"/>
                </a:ext>
              </a:extLst>
            </p:cNvPr>
            <p:cNvSpPr/>
            <p:nvPr/>
          </p:nvSpPr>
          <p:spPr bwMode="auto">
            <a:xfrm rot="7510049">
              <a:off x="7852165" y="2589530"/>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证据追溯</a:t>
              </a:r>
            </a:p>
          </p:txBody>
        </p:sp>
        <p:sp>
          <p:nvSpPr>
            <p:cNvPr id="45" name="Ellipse 15">
              <a:extLst>
                <a:ext uri="{FF2B5EF4-FFF2-40B4-BE49-F238E27FC236}">
                  <a16:creationId xmlns:a16="http://schemas.microsoft.com/office/drawing/2014/main" id="{B140A35F-5A6E-434F-8DD5-A30F6C371575}"/>
                </a:ext>
              </a:extLst>
            </p:cNvPr>
            <p:cNvSpPr/>
            <p:nvPr/>
          </p:nvSpPr>
          <p:spPr bwMode="auto">
            <a:xfrm rot="8824147">
              <a:off x="7492336" y="2936247"/>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信息透明</a:t>
              </a:r>
            </a:p>
          </p:txBody>
        </p:sp>
        <p:sp>
          <p:nvSpPr>
            <p:cNvPr id="46" name="Ellipse 15">
              <a:extLst>
                <a:ext uri="{FF2B5EF4-FFF2-40B4-BE49-F238E27FC236}">
                  <a16:creationId xmlns:a16="http://schemas.microsoft.com/office/drawing/2014/main" id="{7D56CAC1-325E-4FAD-A444-DE766E83D86D}"/>
                </a:ext>
              </a:extLst>
            </p:cNvPr>
            <p:cNvSpPr/>
            <p:nvPr/>
          </p:nvSpPr>
          <p:spPr bwMode="auto">
            <a:xfrm rot="10237568">
              <a:off x="7037360" y="3114383"/>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安全预见</a:t>
              </a:r>
            </a:p>
          </p:txBody>
        </p:sp>
        <p:sp>
          <p:nvSpPr>
            <p:cNvPr id="54" name="Ellipse 15">
              <a:extLst>
                <a:ext uri="{FF2B5EF4-FFF2-40B4-BE49-F238E27FC236}">
                  <a16:creationId xmlns:a16="http://schemas.microsoft.com/office/drawing/2014/main" id="{4D7A6811-2240-4AEB-B80C-EA65917E8AC1}"/>
                </a:ext>
              </a:extLst>
            </p:cNvPr>
            <p:cNvSpPr/>
            <p:nvPr/>
          </p:nvSpPr>
          <p:spPr bwMode="auto">
            <a:xfrm rot="21125113">
              <a:off x="6579469" y="685355"/>
              <a:ext cx="720000" cy="306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no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r>
                <a:rPr lang="zh-CN" altLang="en-US" sz="2400" dirty="0">
                  <a:solidFill>
                    <a:schemeClr val="bg1">
                      <a:lumMod val="50000"/>
                    </a:schemeClr>
                  </a:solidFill>
                  <a:latin typeface="微软雅黑" pitchFamily="34" charset="-122"/>
                  <a:ea typeface="微软雅黑" pitchFamily="34" charset="-122"/>
                </a:rPr>
                <a:t>船岸联网</a:t>
              </a:r>
            </a:p>
          </p:txBody>
        </p:sp>
      </p:grpSp>
      <p:grpSp>
        <p:nvGrpSpPr>
          <p:cNvPr id="28" name="组合 27">
            <a:extLst>
              <a:ext uri="{FF2B5EF4-FFF2-40B4-BE49-F238E27FC236}">
                <a16:creationId xmlns:a16="http://schemas.microsoft.com/office/drawing/2014/main" id="{D8D50C35-0D97-44F9-9897-8EAA685EAA32}"/>
              </a:ext>
            </a:extLst>
          </p:cNvPr>
          <p:cNvGrpSpPr/>
          <p:nvPr/>
        </p:nvGrpSpPr>
        <p:grpSpPr>
          <a:xfrm>
            <a:off x="76112" y="188886"/>
            <a:ext cx="6923811" cy="370278"/>
            <a:chOff x="15914" y="240642"/>
            <a:chExt cx="6923811" cy="370278"/>
          </a:xfrm>
        </p:grpSpPr>
        <p:pic>
          <p:nvPicPr>
            <p:cNvPr id="29" name="图片 28">
              <a:extLst>
                <a:ext uri="{FF2B5EF4-FFF2-40B4-BE49-F238E27FC236}">
                  <a16:creationId xmlns:a16="http://schemas.microsoft.com/office/drawing/2014/main" id="{2B289561-B03F-47C2-B512-CA0393E5601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30" name="图片 29">
              <a:extLst>
                <a:ext uri="{FF2B5EF4-FFF2-40B4-BE49-F238E27FC236}">
                  <a16:creationId xmlns:a16="http://schemas.microsoft.com/office/drawing/2014/main" id="{61AC3C66-4E3B-4992-AC3F-4357744846A7}"/>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31" name="图片 30" descr="图片包含 物体&#10;&#10;已生成极高可信度的说明">
              <a:extLst>
                <a:ext uri="{FF2B5EF4-FFF2-40B4-BE49-F238E27FC236}">
                  <a16:creationId xmlns:a16="http://schemas.microsoft.com/office/drawing/2014/main" id="{4B8C9244-2EAF-40CC-BD83-16BA3342074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32" name="矩形 31">
            <a:extLst>
              <a:ext uri="{FF2B5EF4-FFF2-40B4-BE49-F238E27FC236}">
                <a16:creationId xmlns:a16="http://schemas.microsoft.com/office/drawing/2014/main" id="{38DA79C9-E79D-4D47-A905-A915BC7503B9}"/>
              </a:ext>
            </a:extLst>
          </p:cNvPr>
          <p:cNvSpPr/>
          <p:nvPr/>
        </p:nvSpPr>
        <p:spPr>
          <a:xfrm>
            <a:off x="2394568" y="186848"/>
            <a:ext cx="2438488" cy="369332"/>
          </a:xfrm>
          <a:prstGeom prst="rect">
            <a:avLst/>
          </a:prstGeom>
        </p:spPr>
        <p:txBody>
          <a:bodyPr wrap="none">
            <a:spAutoFit/>
          </a:bodyPr>
          <a:lstStyle/>
          <a:p>
            <a:pPr algn="ctr">
              <a:defRPr/>
            </a:pPr>
            <a:r>
              <a:rPr lang="zh-CN" altLang="en-US" b="1" dirty="0">
                <a:solidFill>
                  <a:srgbClr val="FF6600"/>
                </a:solidFill>
                <a:latin typeface="Candara" panose="020E0502030303020204" pitchFamily="34" charset="0"/>
                <a:ea typeface="微软雅黑" panose="020B0503020204020204" pitchFamily="34" charset="-122"/>
                <a:cs typeface="Calibri Light" panose="020F0302020204030204" pitchFamily="34" charset="0"/>
              </a:rPr>
              <a:t>❻</a:t>
            </a:r>
            <a:r>
              <a:rPr lang="zh-CN" altLang="en-US" b="1" dirty="0">
                <a:solidFill>
                  <a:srgbClr val="E7E6E6">
                    <a:lumMod val="10000"/>
                  </a:srgbClr>
                </a:solidFill>
                <a:latin typeface="微软雅黑" panose="020B0503020204020204" pitchFamily="34" charset="-122"/>
                <a:ea typeface="微软雅黑" panose="020B0503020204020204" pitchFamily="34" charset="-122"/>
              </a:rPr>
              <a:t>行业分析</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微软雅黑 Light" panose="020B0502040204020203" pitchFamily="34" charset="-122"/>
                <a:ea typeface="微软雅黑 Light" panose="020B0502040204020203" pitchFamily="34" charset="-122"/>
              </a:rPr>
              <a:t>用户需求</a:t>
            </a:r>
          </a:p>
        </p:txBody>
      </p:sp>
      <p:sp>
        <p:nvSpPr>
          <p:cNvPr id="36" name="矩形 35">
            <a:extLst>
              <a:ext uri="{FF2B5EF4-FFF2-40B4-BE49-F238E27FC236}">
                <a16:creationId xmlns:a16="http://schemas.microsoft.com/office/drawing/2014/main" id="{45BC9B83-5C44-4BEC-A963-D720352C910F}"/>
              </a:ext>
            </a:extLst>
          </p:cNvPr>
          <p:cNvSpPr/>
          <p:nvPr/>
        </p:nvSpPr>
        <p:spPr>
          <a:xfrm>
            <a:off x="881071" y="3142777"/>
            <a:ext cx="4968000" cy="576000"/>
          </a:xfrm>
          <a:prstGeom prst="rect">
            <a:avLst/>
          </a:prstGeom>
          <a:solidFill>
            <a:srgbClr val="0261EE">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a:extLst>
              <a:ext uri="{FF2B5EF4-FFF2-40B4-BE49-F238E27FC236}">
                <a16:creationId xmlns:a16="http://schemas.microsoft.com/office/drawing/2014/main" id="{CABD2702-7D3F-4EB7-9F16-E4F40F266CDA}"/>
              </a:ext>
            </a:extLst>
          </p:cNvPr>
          <p:cNvSpPr/>
          <p:nvPr/>
        </p:nvSpPr>
        <p:spPr>
          <a:xfrm>
            <a:off x="971519" y="3247214"/>
            <a:ext cx="4801314" cy="369332"/>
          </a:xfrm>
          <a:prstGeom prst="rect">
            <a:avLst/>
          </a:prstGeom>
        </p:spPr>
        <p:txBody>
          <a:bodyPr wrap="square">
            <a:spAutoFit/>
          </a:bodyPr>
          <a:lstStyle/>
          <a:p>
            <a:r>
              <a:rPr lang="zh-CN" altLang="en-US" b="1" dirty="0">
                <a:solidFill>
                  <a:schemeClr val="bg1"/>
                </a:solidFill>
                <a:latin typeface="微软雅黑 Light" panose="020B0502040204020203" pitchFamily="34" charset="-122"/>
                <a:ea typeface="微软雅黑 Light" panose="020B0502040204020203" pitchFamily="34" charset="-122"/>
              </a:rPr>
              <a:t>一站式数据采集、存储、处理、分享解决方案</a:t>
            </a:r>
          </a:p>
        </p:txBody>
      </p:sp>
      <p:pic>
        <p:nvPicPr>
          <p:cNvPr id="3" name="图片 2">
            <a:extLst>
              <a:ext uri="{FF2B5EF4-FFF2-40B4-BE49-F238E27FC236}">
                <a16:creationId xmlns:a16="http://schemas.microsoft.com/office/drawing/2014/main" id="{59CDD799-34E7-459B-9CB8-3DD8520207AC}"/>
              </a:ext>
            </a:extLst>
          </p:cNvPr>
          <p:cNvPicPr>
            <a:picLocks noChangeAspect="1"/>
          </p:cNvPicPr>
          <p:nvPr/>
        </p:nvPicPr>
        <p:blipFill rotWithShape="1">
          <a:blip r:embed="rId6"/>
          <a:srcRect b="35122"/>
          <a:stretch/>
        </p:blipFill>
        <p:spPr>
          <a:xfrm>
            <a:off x="6040256" y="2507370"/>
            <a:ext cx="2249619" cy="1855040"/>
          </a:xfrm>
          <a:prstGeom prst="rect">
            <a:avLst/>
          </a:prstGeom>
        </p:spPr>
      </p:pic>
    </p:spTree>
    <p:extLst>
      <p:ext uri="{BB962C8B-B14F-4D97-AF65-F5344CB8AC3E}">
        <p14:creationId xmlns:p14="http://schemas.microsoft.com/office/powerpoint/2010/main" val="186487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250"/>
                                        <p:tgtEl>
                                          <p:spTgt spid="36"/>
                                        </p:tgtEl>
                                      </p:cBhvr>
                                    </p:animEffect>
                                  </p:childTnLst>
                                </p:cTn>
                              </p:par>
                            </p:childTnLst>
                          </p:cTn>
                        </p:par>
                        <p:par>
                          <p:cTn id="8" fill="hold">
                            <p:stCondLst>
                              <p:cond delay="500"/>
                            </p:stCondLst>
                            <p:childTnLst>
                              <p:par>
                                <p:cTn id="9" presetID="16" presetClass="entr" presetSubtype="37" fill="hold" grpId="0" nodeType="afterEffect">
                                  <p:stCondLst>
                                    <p:cond delay="250"/>
                                  </p:stCondLst>
                                  <p:childTnLst>
                                    <p:set>
                                      <p:cBhvr>
                                        <p:cTn id="10" dur="1" fill="hold">
                                          <p:stCondLst>
                                            <p:cond delay="0"/>
                                          </p:stCondLst>
                                        </p:cTn>
                                        <p:tgtEl>
                                          <p:spTgt spid="53"/>
                                        </p:tgtEl>
                                        <p:attrNameLst>
                                          <p:attrName>style.visibility</p:attrName>
                                        </p:attrNameLst>
                                      </p:cBhvr>
                                      <p:to>
                                        <p:strVal val="visible"/>
                                      </p:to>
                                    </p:set>
                                    <p:animEffect transition="in" filter="barn(outVertical)">
                                      <p:cBhvr>
                                        <p:cTn id="11" dur="500"/>
                                        <p:tgtEl>
                                          <p:spTgt spid="53"/>
                                        </p:tgtEl>
                                      </p:cBhvr>
                                    </p:animEffect>
                                  </p:childTnLst>
                                </p:cTn>
                              </p:par>
                            </p:childTnLst>
                          </p:cTn>
                        </p:par>
                        <p:par>
                          <p:cTn id="12" fill="hold">
                            <p:stCondLst>
                              <p:cond delay="1250"/>
                            </p:stCondLst>
                            <p:childTnLst>
                              <p:par>
                                <p:cTn id="13" presetID="22" presetClass="entr" presetSubtype="8"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childTnLst>
                          </p:cTn>
                        </p:par>
                        <p:par>
                          <p:cTn id="16" fill="hold">
                            <p:stCondLst>
                              <p:cond delay="1750"/>
                            </p:stCondLst>
                            <p:childTnLst>
                              <p:par>
                                <p:cTn id="17" presetID="21" presetClass="entr" presetSubtype="2" fill="hold" nodeType="afterEffect">
                                  <p:stCondLst>
                                    <p:cond delay="250"/>
                                  </p:stCondLst>
                                  <p:childTnLst>
                                    <p:set>
                                      <p:cBhvr>
                                        <p:cTn id="18" dur="1" fill="hold">
                                          <p:stCondLst>
                                            <p:cond delay="0"/>
                                          </p:stCondLst>
                                        </p:cTn>
                                        <p:tgtEl>
                                          <p:spTgt spid="2"/>
                                        </p:tgtEl>
                                        <p:attrNameLst>
                                          <p:attrName>style.visibility</p:attrName>
                                        </p:attrNameLst>
                                      </p:cBhvr>
                                      <p:to>
                                        <p:strVal val="visible"/>
                                      </p:to>
                                    </p:set>
                                    <p:animEffect transition="in" filter="wheel(2)">
                                      <p:cBhvr>
                                        <p:cTn id="19" dur="500"/>
                                        <p:tgtEl>
                                          <p:spTgt spid="2"/>
                                        </p:tgtEl>
                                      </p:cBhvr>
                                    </p:animEffect>
                                  </p:childTnLst>
                                </p:cTn>
                              </p:par>
                            </p:childTnLst>
                          </p:cTn>
                        </p:par>
                        <p:par>
                          <p:cTn id="20" fill="hold">
                            <p:stCondLst>
                              <p:cond delay="2500"/>
                            </p:stCondLst>
                            <p:childTnLst>
                              <p:par>
                                <p:cTn id="21" presetID="5" presetClass="entr" presetSubtype="1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childTnLst>
                          </p:cTn>
                        </p:par>
                        <p:par>
                          <p:cTn id="24" fill="hold">
                            <p:stCondLst>
                              <p:cond delay="3250"/>
                            </p:stCondLst>
                            <p:childTnLst>
                              <p:par>
                                <p:cTn id="25" presetID="1" presetClass="entr" presetSubtype="0" fill="hold" nodeType="afterEffect">
                                  <p:stCondLst>
                                    <p:cond delay="250"/>
                                  </p:stCondLst>
                                  <p:childTnLst>
                                    <p:set>
                                      <p:cBhvr>
                                        <p:cTn id="26" dur="1" fill="hold">
                                          <p:stCondLst>
                                            <p:cond delay="249"/>
                                          </p:stCondLst>
                                        </p:cTn>
                                        <p:tgtEl>
                                          <p:spTgt spid="4"/>
                                        </p:tgtEl>
                                        <p:attrNameLst>
                                          <p:attrName>style.visibility</p:attrName>
                                        </p:attrNameLst>
                                      </p:cBhvr>
                                      <p:to>
                                        <p:strVal val="visible"/>
                                      </p:to>
                                    </p:set>
                                  </p:childTnLst>
                                </p:cTn>
                              </p:par>
                            </p:childTnLst>
                          </p:cTn>
                        </p:par>
                        <p:par>
                          <p:cTn id="27" fill="hold">
                            <p:stCondLst>
                              <p:cond delay="3750"/>
                            </p:stCondLst>
                            <p:childTnLst>
                              <p:par>
                                <p:cTn id="28" presetID="1" presetClass="exit" presetSubtype="0" fill="hold" nodeType="afterEffect">
                                  <p:stCondLst>
                                    <p:cond delay="250"/>
                                  </p:stCondLst>
                                  <p:childTnLst>
                                    <p:set>
                                      <p:cBhvr>
                                        <p:cTn id="29" dur="1" fill="hold">
                                          <p:stCondLst>
                                            <p:cond delay="249"/>
                                          </p:stCondLst>
                                        </p:cTn>
                                        <p:tgtEl>
                                          <p:spTgt spid="4"/>
                                        </p:tgtEl>
                                        <p:attrNameLst>
                                          <p:attrName>style.visibility</p:attrName>
                                        </p:attrNameLst>
                                      </p:cBhvr>
                                      <p:to>
                                        <p:strVal val="hidden"/>
                                      </p:to>
                                    </p:set>
                                  </p:childTnLst>
                                </p:cTn>
                              </p:par>
                            </p:childTnLst>
                          </p:cTn>
                        </p:par>
                        <p:par>
                          <p:cTn id="30" fill="hold">
                            <p:stCondLst>
                              <p:cond delay="4250"/>
                            </p:stCondLst>
                            <p:childTnLst>
                              <p:par>
                                <p:cTn id="31" presetID="1" presetClass="entr" presetSubtype="0" fill="hold" nodeType="afterEffect">
                                  <p:stCondLst>
                                    <p:cond delay="0"/>
                                  </p:stCondLst>
                                  <p:childTnLst>
                                    <p:set>
                                      <p:cBhvr>
                                        <p:cTn id="32" dur="1" fill="hold">
                                          <p:stCondLst>
                                            <p:cond delay="2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grpSp>
        <p:nvGrpSpPr>
          <p:cNvPr id="25" name="组合 24">
            <a:extLst>
              <a:ext uri="{FF2B5EF4-FFF2-40B4-BE49-F238E27FC236}">
                <a16:creationId xmlns:a16="http://schemas.microsoft.com/office/drawing/2014/main" id="{515C3B13-80D0-46E6-B2F7-AF4D06A720A9}"/>
              </a:ext>
            </a:extLst>
          </p:cNvPr>
          <p:cNvGrpSpPr/>
          <p:nvPr/>
        </p:nvGrpSpPr>
        <p:grpSpPr>
          <a:xfrm>
            <a:off x="5021562" y="2366454"/>
            <a:ext cx="2160000" cy="2144739"/>
            <a:chOff x="5021562" y="2366454"/>
            <a:chExt cx="2160000" cy="2144739"/>
          </a:xfrm>
        </p:grpSpPr>
        <p:grpSp>
          <p:nvGrpSpPr>
            <p:cNvPr id="26" name="组合 25">
              <a:extLst>
                <a:ext uri="{FF2B5EF4-FFF2-40B4-BE49-F238E27FC236}">
                  <a16:creationId xmlns:a16="http://schemas.microsoft.com/office/drawing/2014/main" id="{D5B36717-EC40-458D-B042-325ED07CED03}"/>
                </a:ext>
              </a:extLst>
            </p:cNvPr>
            <p:cNvGrpSpPr/>
            <p:nvPr/>
          </p:nvGrpSpPr>
          <p:grpSpPr>
            <a:xfrm>
              <a:off x="5730591" y="2414641"/>
              <a:ext cx="745228" cy="668487"/>
              <a:chOff x="2985408" y="355479"/>
              <a:chExt cx="1009650" cy="1139826"/>
            </a:xfrm>
            <a:solidFill>
              <a:schemeClr val="bg1"/>
            </a:solidFill>
          </p:grpSpPr>
          <p:sp>
            <p:nvSpPr>
              <p:cNvPr id="30" name="Freeform 6">
                <a:extLst>
                  <a:ext uri="{FF2B5EF4-FFF2-40B4-BE49-F238E27FC236}">
                    <a16:creationId xmlns:a16="http://schemas.microsoft.com/office/drawing/2014/main" id="{9E238131-9F88-4845-B5E0-AE021A42102A}"/>
                  </a:ext>
                </a:extLst>
              </p:cNvPr>
              <p:cNvSpPr>
                <a:spLocks noEditPoints="1"/>
              </p:cNvSpPr>
              <p:nvPr/>
            </p:nvSpPr>
            <p:spPr bwMode="auto">
              <a:xfrm>
                <a:off x="3260045" y="355479"/>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noFill/>
              <a:ln w="9525">
                <a:solidFill>
                  <a:schemeClr val="bg2">
                    <a:lumMod val="1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8">
                <a:extLst>
                  <a:ext uri="{FF2B5EF4-FFF2-40B4-BE49-F238E27FC236}">
                    <a16:creationId xmlns:a16="http://schemas.microsoft.com/office/drawing/2014/main" id="{BC50EE2A-34EB-4E1A-89E7-6E14BFDB7A2A}"/>
                  </a:ext>
                </a:extLst>
              </p:cNvPr>
              <p:cNvSpPr>
                <a:spLocks noEditPoints="1"/>
              </p:cNvSpPr>
              <p:nvPr/>
            </p:nvSpPr>
            <p:spPr bwMode="auto">
              <a:xfrm>
                <a:off x="2985408" y="912692"/>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noFill/>
              <a:ln w="9525">
                <a:solidFill>
                  <a:schemeClr val="bg2">
                    <a:lumMod val="1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2" name="Freeform 9">
                <a:extLst>
                  <a:ext uri="{FF2B5EF4-FFF2-40B4-BE49-F238E27FC236}">
                    <a16:creationId xmlns:a16="http://schemas.microsoft.com/office/drawing/2014/main" id="{9D1BFDB4-FEE2-4707-A2FC-4C5B8DAACA8C}"/>
                  </a:ext>
                </a:extLst>
              </p:cNvPr>
              <p:cNvSpPr>
                <a:spLocks/>
              </p:cNvSpPr>
              <p:nvPr/>
            </p:nvSpPr>
            <p:spPr bwMode="auto">
              <a:xfrm>
                <a:off x="3433083" y="994093"/>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w="9525">
                <a:solidFill>
                  <a:schemeClr val="tx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27" name="矩形 26">
              <a:extLst>
                <a:ext uri="{FF2B5EF4-FFF2-40B4-BE49-F238E27FC236}">
                  <a16:creationId xmlns:a16="http://schemas.microsoft.com/office/drawing/2014/main" id="{5074780E-D843-4A1D-BBBB-6FE00ECBB4C6}"/>
                </a:ext>
              </a:extLst>
            </p:cNvPr>
            <p:cNvSpPr/>
            <p:nvPr/>
          </p:nvSpPr>
          <p:spPr>
            <a:xfrm>
              <a:off x="5113544" y="3194796"/>
              <a:ext cx="1980000" cy="830997"/>
            </a:xfrm>
            <a:prstGeom prst="rect">
              <a:avLst/>
            </a:prstGeom>
            <a:ln>
              <a:noFill/>
            </a:ln>
          </p:spPr>
          <p:txBody>
            <a:bodyPr wrap="square">
              <a:spAutoFit/>
            </a:bodyPr>
            <a:lstStyle/>
            <a:p>
              <a:pPr lvl="0" algn="just" defTabSz="1219170">
                <a:defRPr/>
              </a:pPr>
              <a:r>
                <a:rPr lang="zh-CN" altLang="en-US"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订制安全管理、设备管理、航行管理、能耗管理、货物管理、文件管理、统计分析等应用服务 </a:t>
              </a:r>
              <a:r>
                <a:rPr lang="en-US" altLang="zh-CN"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a:t>
              </a:r>
              <a:endParaRPr kumimoji="0" lang="en-US" altLang="zh-CN" sz="1200" b="0" i="0" u="none" strike="noStrike" kern="120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8" name="矩形 27">
              <a:extLst>
                <a:ext uri="{FF2B5EF4-FFF2-40B4-BE49-F238E27FC236}">
                  <a16:creationId xmlns:a16="http://schemas.microsoft.com/office/drawing/2014/main" id="{D079CF10-77F3-4F67-9174-6FC0B19A0DCE}"/>
                </a:ext>
              </a:extLst>
            </p:cNvPr>
            <p:cNvSpPr/>
            <p:nvPr/>
          </p:nvSpPr>
          <p:spPr>
            <a:xfrm>
              <a:off x="5603061" y="4100593"/>
              <a:ext cx="1005403" cy="338554"/>
            </a:xfrm>
            <a:prstGeom prst="rect">
              <a:avLst/>
            </a:prstGeom>
          </p:spPr>
          <p:txBody>
            <a:bodyPr wrap="none">
              <a:spAutoFit/>
            </a:bodyPr>
            <a:lstStyle/>
            <a:p>
              <a:pPr marL="0" marR="0" lvl="0" indent="0" algn="just" defTabSz="1219170" rtl="0" eaLnBrk="1" fontAlgn="auto" latinLnBrk="0" hangingPunct="1">
                <a:lnSpc>
                  <a:spcPct val="100000"/>
                </a:lnSpc>
                <a:spcBef>
                  <a:spcPts val="0"/>
                </a:spcBef>
                <a:spcAft>
                  <a:spcPts val="0"/>
                </a:spcAft>
                <a:buClrTx/>
                <a:buSzTx/>
                <a:buFontTx/>
                <a:buNone/>
                <a:tabLst/>
                <a:defRPr/>
              </a:pPr>
              <a:r>
                <a:rPr lang="zh-CN" altLang="en-US" sz="1600" dirty="0">
                  <a:solidFill>
                    <a:srgbClr val="0261EE"/>
                  </a:solidFill>
                  <a:latin typeface="等线" panose="020F0502020204030204"/>
                  <a:ea typeface="微软雅黑" panose="020B0503020204020204" pitchFamily="34" charset="-122"/>
                  <a:sym typeface="Arial" panose="020B0604020202020204" pitchFamily="34" charset="0"/>
                </a:rPr>
                <a:t>运营决策</a:t>
              </a:r>
              <a:endParaRPr lang="en-US" altLang="zh-CN" sz="1600" dirty="0">
                <a:solidFill>
                  <a:srgbClr val="0261EE"/>
                </a:solidFill>
                <a:latin typeface="等线" panose="020F0502020204030204"/>
                <a:ea typeface="微软雅黑" panose="020B0503020204020204" pitchFamily="34" charset="-122"/>
                <a:sym typeface="Arial" panose="020B0604020202020204" pitchFamily="34" charset="0"/>
              </a:endParaRPr>
            </a:p>
          </p:txBody>
        </p:sp>
        <p:sp>
          <p:nvSpPr>
            <p:cNvPr id="29" name="矩形: 圆角 28">
              <a:extLst>
                <a:ext uri="{FF2B5EF4-FFF2-40B4-BE49-F238E27FC236}">
                  <a16:creationId xmlns:a16="http://schemas.microsoft.com/office/drawing/2014/main" id="{8515821A-842D-4393-9314-0CF1E934E5E0}"/>
                </a:ext>
              </a:extLst>
            </p:cNvPr>
            <p:cNvSpPr/>
            <p:nvPr/>
          </p:nvSpPr>
          <p:spPr>
            <a:xfrm>
              <a:off x="5021562" y="2366454"/>
              <a:ext cx="2160000" cy="2144739"/>
            </a:xfrm>
            <a:prstGeom prst="roundRect">
              <a:avLst>
                <a:gd name="adj" fmla="val 50000"/>
              </a:avLst>
            </a:prstGeom>
            <a:noFill/>
            <a:ln>
              <a:solidFill>
                <a:srgbClr val="7B6B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3" name="组合 32">
            <a:extLst>
              <a:ext uri="{FF2B5EF4-FFF2-40B4-BE49-F238E27FC236}">
                <a16:creationId xmlns:a16="http://schemas.microsoft.com/office/drawing/2014/main" id="{483AF1CF-DBE0-4E1F-88FD-D2356C09FF07}"/>
              </a:ext>
            </a:extLst>
          </p:cNvPr>
          <p:cNvGrpSpPr/>
          <p:nvPr/>
        </p:nvGrpSpPr>
        <p:grpSpPr>
          <a:xfrm>
            <a:off x="1775903" y="2356128"/>
            <a:ext cx="2160000" cy="2150394"/>
            <a:chOff x="1775903" y="2356128"/>
            <a:chExt cx="2160000" cy="2150394"/>
          </a:xfrm>
        </p:grpSpPr>
        <p:pic>
          <p:nvPicPr>
            <p:cNvPr id="34" name="图片 33">
              <a:extLst>
                <a:ext uri="{FF2B5EF4-FFF2-40B4-BE49-F238E27FC236}">
                  <a16:creationId xmlns:a16="http://schemas.microsoft.com/office/drawing/2014/main" id="{689D0B1E-4C28-435A-82BC-318596E03D8E}"/>
                </a:ext>
              </a:extLst>
            </p:cNvPr>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l="13592"/>
            <a:stretch/>
          </p:blipFill>
          <p:spPr>
            <a:xfrm>
              <a:off x="2512950" y="2356128"/>
              <a:ext cx="699468" cy="780991"/>
            </a:xfrm>
            <a:prstGeom prst="rect">
              <a:avLst/>
            </a:prstGeom>
          </p:spPr>
        </p:pic>
        <p:sp>
          <p:nvSpPr>
            <p:cNvPr id="35" name="矩形 34">
              <a:extLst>
                <a:ext uri="{FF2B5EF4-FFF2-40B4-BE49-F238E27FC236}">
                  <a16:creationId xmlns:a16="http://schemas.microsoft.com/office/drawing/2014/main" id="{FA65B03A-880D-41E8-B0A2-165BC07395E5}"/>
                </a:ext>
              </a:extLst>
            </p:cNvPr>
            <p:cNvSpPr/>
            <p:nvPr/>
          </p:nvSpPr>
          <p:spPr>
            <a:xfrm>
              <a:off x="1868947" y="3184183"/>
              <a:ext cx="1980000" cy="830997"/>
            </a:xfrm>
            <a:prstGeom prst="rect">
              <a:avLst/>
            </a:prstGeom>
          </p:spPr>
          <p:txBody>
            <a:bodyPr wrap="square">
              <a:spAutoFit/>
            </a:bodyPr>
            <a:lstStyle/>
            <a:p>
              <a:pPr algn="just" defTabSz="1219170">
                <a:defRPr/>
              </a:pPr>
              <a:r>
                <a:rPr lang="zh-CN" altLang="en-US"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提供多终端信息展现方案，评估多元信息，发布安全等级报告、辅助决策者优化航行策略</a:t>
              </a:r>
              <a:r>
                <a:rPr lang="en-US" altLang="zh-CN"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a:t>
              </a:r>
              <a:endParaRPr kumimoji="0" lang="en-US" altLang="zh-CN" sz="1200" b="0" i="0" u="none" strike="noStrike" kern="120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6" name="矩形 35">
              <a:extLst>
                <a:ext uri="{FF2B5EF4-FFF2-40B4-BE49-F238E27FC236}">
                  <a16:creationId xmlns:a16="http://schemas.microsoft.com/office/drawing/2014/main" id="{18644169-1BEB-43FF-85B9-9DBC7326747D}"/>
                </a:ext>
              </a:extLst>
            </p:cNvPr>
            <p:cNvSpPr/>
            <p:nvPr/>
          </p:nvSpPr>
          <p:spPr>
            <a:xfrm>
              <a:off x="2359982" y="4100593"/>
              <a:ext cx="1005403" cy="338554"/>
            </a:xfrm>
            <a:prstGeom prst="rect">
              <a:avLst/>
            </a:prstGeom>
          </p:spPr>
          <p:txBody>
            <a:bodyPr wrap="none">
              <a:spAutoFit/>
            </a:bodyPr>
            <a:lstStyle/>
            <a:p>
              <a:pPr marL="0" marR="0" lvl="0" indent="0" algn="just" defTabSz="121917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261EE"/>
                  </a:solidFill>
                  <a:effectLst/>
                  <a:uLnTx/>
                  <a:uFillTx/>
                  <a:latin typeface="等线" panose="020F0502020204030204"/>
                  <a:ea typeface="微软雅黑" panose="020B0503020204020204" pitchFamily="34" charset="-122"/>
                  <a:cs typeface="+mn-cs"/>
                  <a:sym typeface="Arial" panose="020B0604020202020204" pitchFamily="34" charset="0"/>
                </a:rPr>
                <a:t>航行决策</a:t>
              </a:r>
              <a:endParaRPr kumimoji="0" lang="en-US" altLang="zh-CN" sz="1600" b="0" i="0" u="none" strike="noStrike" kern="1200" cap="none" spc="0" normalizeH="0" baseline="0" noProof="0" dirty="0">
                <a:ln>
                  <a:noFill/>
                </a:ln>
                <a:solidFill>
                  <a:srgbClr val="0261EE"/>
                </a:solidFill>
                <a:effectLst/>
                <a:uLnTx/>
                <a:uFillTx/>
                <a:latin typeface="等线" panose="020F0502020204030204"/>
                <a:ea typeface="微软雅黑" panose="020B0503020204020204" pitchFamily="34" charset="-122"/>
                <a:cs typeface="+mn-cs"/>
                <a:sym typeface="Arial" panose="020B0604020202020204" pitchFamily="34" charset="0"/>
              </a:endParaRPr>
            </a:p>
          </p:txBody>
        </p:sp>
        <p:sp>
          <p:nvSpPr>
            <p:cNvPr id="37" name="矩形: 圆角 36">
              <a:extLst>
                <a:ext uri="{FF2B5EF4-FFF2-40B4-BE49-F238E27FC236}">
                  <a16:creationId xmlns:a16="http://schemas.microsoft.com/office/drawing/2014/main" id="{1C888F58-938D-4D81-AC02-F2FEFB272C55}"/>
                </a:ext>
              </a:extLst>
            </p:cNvPr>
            <p:cNvSpPr/>
            <p:nvPr/>
          </p:nvSpPr>
          <p:spPr>
            <a:xfrm>
              <a:off x="1775903" y="2361783"/>
              <a:ext cx="2160000" cy="2144739"/>
            </a:xfrm>
            <a:prstGeom prst="roundRect">
              <a:avLst>
                <a:gd name="adj" fmla="val 50000"/>
              </a:avLst>
            </a:prstGeom>
            <a:noFill/>
            <a:ln>
              <a:solidFill>
                <a:srgbClr val="7B6B4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A28FD716-91A5-4DA9-80F3-962932365AC0}"/>
              </a:ext>
            </a:extLst>
          </p:cNvPr>
          <p:cNvGrpSpPr/>
          <p:nvPr/>
        </p:nvGrpSpPr>
        <p:grpSpPr>
          <a:xfrm>
            <a:off x="8257134" y="2353492"/>
            <a:ext cx="2160000" cy="2160000"/>
            <a:chOff x="8257134" y="2363018"/>
            <a:chExt cx="2160000" cy="2144739"/>
          </a:xfrm>
        </p:grpSpPr>
        <p:sp>
          <p:nvSpPr>
            <p:cNvPr id="39" name="矩形 38">
              <a:extLst>
                <a:ext uri="{FF2B5EF4-FFF2-40B4-BE49-F238E27FC236}">
                  <a16:creationId xmlns:a16="http://schemas.microsoft.com/office/drawing/2014/main" id="{5403B1E1-5ACB-4898-856F-A8A9BCCF9030}"/>
                </a:ext>
              </a:extLst>
            </p:cNvPr>
            <p:cNvSpPr/>
            <p:nvPr/>
          </p:nvSpPr>
          <p:spPr>
            <a:xfrm>
              <a:off x="8348530" y="3193410"/>
              <a:ext cx="1980000" cy="830997"/>
            </a:xfrm>
            <a:prstGeom prst="rect">
              <a:avLst/>
            </a:prstGeom>
          </p:spPr>
          <p:txBody>
            <a:bodyPr wrap="square">
              <a:spAutoFit/>
            </a:bodyPr>
            <a:lstStyle/>
            <a:p>
              <a:pPr lvl="0" algn="just" defTabSz="1219170">
                <a:defRPr/>
              </a:pPr>
              <a:r>
                <a:rPr lang="zh-CN" altLang="en-US"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实时推送船舶</a:t>
              </a:r>
              <a:r>
                <a:rPr kumimoji="0" lang="zh-CN" altLang="en-US" sz="1200" b="0" i="0" u="none" strike="noStrike" kern="120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动态变化信息，为有痕、无扰、高效、安全</a:t>
              </a:r>
              <a:r>
                <a:rPr lang="zh-CN" altLang="en-US"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执法及精准调度、救援创造条件 </a:t>
              </a:r>
              <a:r>
                <a:rPr lang="en-US" altLang="zh-CN" sz="1200"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a:t>
              </a:r>
              <a:endParaRPr kumimoji="0" lang="zh-CN" altLang="en-US" sz="1200" b="0" i="0" u="none" strike="noStrike" kern="120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endParaRPr>
            </a:p>
          </p:txBody>
        </p:sp>
        <p:pic>
          <p:nvPicPr>
            <p:cNvPr id="40" name="图片 39">
              <a:extLst>
                <a:ext uri="{FF2B5EF4-FFF2-40B4-BE49-F238E27FC236}">
                  <a16:creationId xmlns:a16="http://schemas.microsoft.com/office/drawing/2014/main" id="{2F237ABC-A261-4F12-A398-5C3A480DAAFA}"/>
                </a:ext>
              </a:extLst>
            </p:cNvPr>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l="1" r="2679"/>
            <a:stretch/>
          </p:blipFill>
          <p:spPr>
            <a:xfrm>
              <a:off x="8978811" y="2423558"/>
              <a:ext cx="714714" cy="649503"/>
            </a:xfrm>
            <a:prstGeom prst="rect">
              <a:avLst/>
            </a:prstGeom>
          </p:spPr>
        </p:pic>
        <p:sp>
          <p:nvSpPr>
            <p:cNvPr id="41" name="矩形: 圆角 40">
              <a:extLst>
                <a:ext uri="{FF2B5EF4-FFF2-40B4-BE49-F238E27FC236}">
                  <a16:creationId xmlns:a16="http://schemas.microsoft.com/office/drawing/2014/main" id="{5ECC04DC-6BBF-4A45-98F0-0F1912FCE50B}"/>
                </a:ext>
              </a:extLst>
            </p:cNvPr>
            <p:cNvSpPr/>
            <p:nvPr/>
          </p:nvSpPr>
          <p:spPr>
            <a:xfrm>
              <a:off x="8257134" y="2363018"/>
              <a:ext cx="2160000" cy="2144739"/>
            </a:xfrm>
            <a:prstGeom prst="roundRect">
              <a:avLst>
                <a:gd name="adj" fmla="val 50000"/>
              </a:avLst>
            </a:prstGeom>
            <a:noFill/>
            <a:ln>
              <a:solidFill>
                <a:srgbClr val="FF66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6660C"/>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5BDF150A-19CF-406A-BC7C-D77B1E8F27ED}"/>
                </a:ext>
              </a:extLst>
            </p:cNvPr>
            <p:cNvSpPr/>
            <p:nvPr/>
          </p:nvSpPr>
          <p:spPr>
            <a:xfrm>
              <a:off x="8834973" y="4100593"/>
              <a:ext cx="1005403" cy="338554"/>
            </a:xfrm>
            <a:prstGeom prst="rect">
              <a:avLst/>
            </a:prstGeom>
          </p:spPr>
          <p:txBody>
            <a:bodyPr wrap="none">
              <a:spAutoFit/>
            </a:bodyPr>
            <a:lstStyle/>
            <a:p>
              <a:pPr algn="just" defTabSz="1219170">
                <a:defRPr/>
              </a:pPr>
              <a:r>
                <a:rPr lang="zh-CN" altLang="en-US" sz="1600" dirty="0">
                  <a:solidFill>
                    <a:srgbClr val="FF6600"/>
                  </a:solidFill>
                  <a:latin typeface="等线" panose="020F0502020204030204"/>
                  <a:ea typeface="微软雅黑" panose="020B0503020204020204" pitchFamily="34" charset="-122"/>
                  <a:sym typeface="Arial" panose="020B0604020202020204" pitchFamily="34" charset="0"/>
                </a:rPr>
                <a:t>政府监管</a:t>
              </a:r>
              <a:endParaRPr lang="en-US" altLang="zh-CN" sz="1600" dirty="0">
                <a:solidFill>
                  <a:srgbClr val="FF6600"/>
                </a:solidFill>
                <a:latin typeface="等线" panose="020F0502020204030204"/>
                <a:ea typeface="微软雅黑" panose="020B0503020204020204" pitchFamily="34" charset="-122"/>
                <a:sym typeface="Arial" panose="020B0604020202020204" pitchFamily="34" charset="0"/>
              </a:endParaRPr>
            </a:p>
          </p:txBody>
        </p:sp>
      </p:grpSp>
      <p:sp>
        <p:nvSpPr>
          <p:cNvPr id="43" name="Rectangle 430">
            <a:extLst>
              <a:ext uri="{FF2B5EF4-FFF2-40B4-BE49-F238E27FC236}">
                <a16:creationId xmlns:a16="http://schemas.microsoft.com/office/drawing/2014/main" id="{5F42DBBF-8F18-4C09-BE2F-62657EB685F7}"/>
              </a:ext>
            </a:extLst>
          </p:cNvPr>
          <p:cNvSpPr/>
          <p:nvPr/>
        </p:nvSpPr>
        <p:spPr>
          <a:xfrm>
            <a:off x="1515529" y="2087626"/>
            <a:ext cx="2700000" cy="2700000"/>
          </a:xfrm>
          <a:prstGeom prst="rect">
            <a:avLst/>
          </a:prstGeom>
        </p:spPr>
        <p:txBody>
          <a:bodyPr wrap="square" anchor="ctr">
            <a:prstTxWarp prst="textArchDown">
              <a:avLst>
                <a:gd name="adj" fmla="val 1863"/>
              </a:avLst>
            </a:prstTxWarp>
            <a:spAutoFit/>
          </a:bodyPr>
          <a:lstStyle/>
          <a:p>
            <a:pPr algn="ctr" defTabSz="913319" fontAlgn="base">
              <a:lnSpc>
                <a:spcPct val="90000"/>
              </a:lnSpc>
              <a:spcBef>
                <a:spcPct val="0"/>
              </a:spcBef>
              <a:spcAft>
                <a:spcPct val="0"/>
              </a:spcAft>
              <a:defRPr/>
            </a:pPr>
            <a:r>
              <a:rPr lang="zh-CN" altLang="en-US" sz="1600" dirty="0">
                <a:solidFill>
                  <a:schemeClr val="tx1">
                    <a:lumMod val="65000"/>
                    <a:lumOff val="35000"/>
                  </a:schemeClr>
                </a:solidFill>
                <a:latin typeface="等线" panose="020F0502020204030204"/>
                <a:ea typeface="微软雅黑" panose="020B0503020204020204" pitchFamily="34" charset="-122"/>
              </a:rPr>
              <a:t>固定航线的船舶</a:t>
            </a:r>
            <a:endParaRPr lang="en-US" altLang="zh-CN" sz="1600" dirty="0">
              <a:solidFill>
                <a:schemeClr val="tx1">
                  <a:lumMod val="65000"/>
                  <a:lumOff val="35000"/>
                </a:schemeClr>
              </a:solidFill>
              <a:latin typeface="等线" panose="020F0502020204030204"/>
              <a:ea typeface="微软雅黑" panose="020B0503020204020204" pitchFamily="34" charset="-122"/>
            </a:endParaRPr>
          </a:p>
        </p:txBody>
      </p:sp>
      <p:sp>
        <p:nvSpPr>
          <p:cNvPr id="44" name="Rectangle 430">
            <a:extLst>
              <a:ext uri="{FF2B5EF4-FFF2-40B4-BE49-F238E27FC236}">
                <a16:creationId xmlns:a16="http://schemas.microsoft.com/office/drawing/2014/main" id="{8854AE0B-FADA-4611-84EF-AECDA9BC19C2}"/>
              </a:ext>
            </a:extLst>
          </p:cNvPr>
          <p:cNvSpPr/>
          <p:nvPr/>
        </p:nvSpPr>
        <p:spPr>
          <a:xfrm>
            <a:off x="4756213" y="2085153"/>
            <a:ext cx="2700000" cy="2700000"/>
          </a:xfrm>
          <a:prstGeom prst="rect">
            <a:avLst/>
          </a:prstGeom>
        </p:spPr>
        <p:txBody>
          <a:bodyPr wrap="square" anchor="ctr">
            <a:prstTxWarp prst="textArchDown">
              <a:avLst>
                <a:gd name="adj" fmla="val 22952"/>
              </a:avLst>
            </a:prstTxWarp>
            <a:spAutoFit/>
          </a:bodyPr>
          <a:lstStyle/>
          <a:p>
            <a:pPr algn="ctr" defTabSz="913319" fontAlgn="base">
              <a:lnSpc>
                <a:spcPct val="90000"/>
              </a:lnSpc>
              <a:spcBef>
                <a:spcPct val="0"/>
              </a:spcBef>
              <a:spcAft>
                <a:spcPct val="0"/>
              </a:spcAft>
              <a:defRPr/>
            </a:pPr>
            <a:r>
              <a:rPr lang="zh-CN" altLang="en-US" sz="1600" dirty="0">
                <a:solidFill>
                  <a:schemeClr val="tx1">
                    <a:lumMod val="65000"/>
                    <a:lumOff val="35000"/>
                  </a:schemeClr>
                </a:solidFill>
                <a:latin typeface="等线" panose="020F0502020204030204"/>
                <a:ea typeface="微软雅黑" panose="020B0503020204020204" pitchFamily="34" charset="-122"/>
              </a:rPr>
              <a:t>两艘船以上的公司</a:t>
            </a:r>
            <a:endParaRPr lang="en-US" altLang="zh-CN" sz="1600" dirty="0">
              <a:solidFill>
                <a:schemeClr val="tx1">
                  <a:lumMod val="65000"/>
                  <a:lumOff val="35000"/>
                </a:schemeClr>
              </a:solidFill>
              <a:latin typeface="等线" panose="020F0502020204030204"/>
              <a:ea typeface="微软雅黑" panose="020B0503020204020204" pitchFamily="34" charset="-122"/>
            </a:endParaRPr>
          </a:p>
        </p:txBody>
      </p:sp>
      <p:sp>
        <p:nvSpPr>
          <p:cNvPr id="45" name="Rectangle 430">
            <a:extLst>
              <a:ext uri="{FF2B5EF4-FFF2-40B4-BE49-F238E27FC236}">
                <a16:creationId xmlns:a16="http://schemas.microsoft.com/office/drawing/2014/main" id="{9EEBFA37-A7C3-4EAC-AE3C-7C52B63DD219}"/>
              </a:ext>
            </a:extLst>
          </p:cNvPr>
          <p:cNvSpPr/>
          <p:nvPr/>
        </p:nvSpPr>
        <p:spPr>
          <a:xfrm>
            <a:off x="7990986" y="2087626"/>
            <a:ext cx="2700000" cy="2700000"/>
          </a:xfrm>
          <a:prstGeom prst="rect">
            <a:avLst/>
          </a:prstGeom>
        </p:spPr>
        <p:txBody>
          <a:bodyPr wrap="square" anchor="ctr">
            <a:prstTxWarp prst="textArchDown">
              <a:avLst>
                <a:gd name="adj" fmla="val 29321"/>
              </a:avLst>
            </a:prstTxWarp>
            <a:spAutoFit/>
          </a:bodyPr>
          <a:lstStyle/>
          <a:p>
            <a:pPr algn="ctr" defTabSz="913319" fontAlgn="base">
              <a:lnSpc>
                <a:spcPct val="90000"/>
              </a:lnSpc>
              <a:spcBef>
                <a:spcPct val="0"/>
              </a:spcBef>
              <a:spcAft>
                <a:spcPct val="0"/>
              </a:spcAft>
              <a:defRPr/>
            </a:pPr>
            <a:r>
              <a:rPr lang="zh-CN" altLang="en-US" sz="1600" dirty="0">
                <a:solidFill>
                  <a:schemeClr val="tx1">
                    <a:lumMod val="65000"/>
                    <a:lumOff val="35000"/>
                  </a:schemeClr>
                </a:solidFill>
                <a:latin typeface="等线" panose="020F0502020204030204"/>
                <a:ea typeface="微软雅黑" panose="020B0503020204020204" pitchFamily="34" charset="-122"/>
              </a:rPr>
              <a:t>海事、航道、救助、公安 </a:t>
            </a:r>
            <a:r>
              <a:rPr lang="en-US" altLang="zh-CN" sz="1600" dirty="0">
                <a:solidFill>
                  <a:schemeClr val="tx1">
                    <a:lumMod val="65000"/>
                    <a:lumOff val="35000"/>
                  </a:schemeClr>
                </a:solidFill>
                <a:latin typeface="等线" panose="020F0502020204030204"/>
                <a:ea typeface="微软雅黑" panose="020B0503020204020204" pitchFamily="34" charset="-122"/>
              </a:rPr>
              <a:t>----</a:t>
            </a:r>
          </a:p>
        </p:txBody>
      </p:sp>
      <p:sp>
        <p:nvSpPr>
          <p:cNvPr id="47" name="矩形 46">
            <a:extLst>
              <a:ext uri="{FF2B5EF4-FFF2-40B4-BE49-F238E27FC236}">
                <a16:creationId xmlns:a16="http://schemas.microsoft.com/office/drawing/2014/main" id="{F28929E2-E0E5-403F-ABF2-B7F9B89A2AD4}"/>
              </a:ext>
            </a:extLst>
          </p:cNvPr>
          <p:cNvSpPr/>
          <p:nvPr/>
        </p:nvSpPr>
        <p:spPr>
          <a:xfrm>
            <a:off x="2397609" y="186848"/>
            <a:ext cx="2440092" cy="369332"/>
          </a:xfrm>
          <a:prstGeom prst="rect">
            <a:avLst/>
          </a:prstGeom>
        </p:spPr>
        <p:txBody>
          <a:bodyPr wrap="none">
            <a:spAutoFit/>
          </a:bodyPr>
          <a:lstStyle/>
          <a:p>
            <a:pPr algn="ctr">
              <a:defRPr/>
            </a:pPr>
            <a:r>
              <a:rPr lang="zh-CN" altLang="en-US" b="1" dirty="0">
                <a:solidFill>
                  <a:srgbClr val="FF6600"/>
                </a:solidFill>
                <a:latin typeface="Candara" panose="020E0502030303020204" pitchFamily="34" charset="0"/>
                <a:ea typeface="微软雅黑" panose="020B0503020204020204" pitchFamily="34" charset="-122"/>
                <a:cs typeface="Calibri Light" panose="020F0302020204030204" pitchFamily="34" charset="0"/>
              </a:rPr>
              <a:t>❻</a:t>
            </a:r>
            <a:r>
              <a:rPr lang="zh-CN" altLang="en-US" b="1" dirty="0">
                <a:solidFill>
                  <a:srgbClr val="E7E6E6">
                    <a:lumMod val="10000"/>
                  </a:srgbClr>
                </a:solidFill>
                <a:latin typeface="微软雅黑" panose="020B0503020204020204" pitchFamily="34" charset="-122"/>
                <a:ea typeface="微软雅黑" panose="020B0503020204020204" pitchFamily="34" charset="-122"/>
              </a:rPr>
              <a:t>行业分析</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微软雅黑 Light" panose="020B0502040204020203" pitchFamily="34" charset="-122"/>
                <a:ea typeface="微软雅黑 Light" panose="020B0502040204020203" pitchFamily="34" charset="-122"/>
              </a:rPr>
              <a:t>目标用户</a:t>
            </a:r>
          </a:p>
        </p:txBody>
      </p:sp>
      <p:sp>
        <p:nvSpPr>
          <p:cNvPr id="2" name="矩形 1">
            <a:extLst>
              <a:ext uri="{FF2B5EF4-FFF2-40B4-BE49-F238E27FC236}">
                <a16:creationId xmlns:a16="http://schemas.microsoft.com/office/drawing/2014/main" id="{C8F5C37C-1298-4D2C-BB9E-50CF15732D54}"/>
              </a:ext>
            </a:extLst>
          </p:cNvPr>
          <p:cNvSpPr/>
          <p:nvPr/>
        </p:nvSpPr>
        <p:spPr>
          <a:xfrm>
            <a:off x="2203143" y="5543034"/>
            <a:ext cx="415498" cy="369332"/>
          </a:xfrm>
          <a:prstGeom prst="rect">
            <a:avLst/>
          </a:prstGeom>
        </p:spPr>
        <p:txBody>
          <a:bodyPr wrap="none">
            <a:spAutoFit/>
          </a:bodyPr>
          <a:lstStyle/>
          <a:p>
            <a:r>
              <a:rPr lang="zh-CN" altLang="en-US" dirty="0">
                <a:solidFill>
                  <a:schemeClr val="bg2">
                    <a:lumMod val="10000"/>
                  </a:schemeClr>
                </a:solidFill>
                <a:latin typeface="微软雅黑 Light" panose="020B0502040204020203" pitchFamily="34" charset="-122"/>
                <a:ea typeface="微软雅黑 Light" panose="020B0502040204020203" pitchFamily="34" charset="-122"/>
                <a:sym typeface="Arial" panose="020B0604020202020204" pitchFamily="34" charset="0"/>
              </a:rPr>
              <a:t>，</a:t>
            </a:r>
            <a:endParaRPr lang="zh-CN" altLang="en-US" dirty="0"/>
          </a:p>
        </p:txBody>
      </p:sp>
    </p:spTree>
    <p:extLst>
      <p:ext uri="{BB962C8B-B14F-4D97-AF65-F5344CB8AC3E}">
        <p14:creationId xmlns:p14="http://schemas.microsoft.com/office/powerpoint/2010/main" val="4117482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762609FC-DC87-4503-9A80-1BE458B16790}"/>
              </a:ext>
            </a:extLst>
          </p:cNvPr>
          <p:cNvSpPr/>
          <p:nvPr/>
        </p:nvSpPr>
        <p:spPr>
          <a:xfrm rot="5400000">
            <a:off x="6643744" y="3255973"/>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grpSp>
        <p:nvGrpSpPr>
          <p:cNvPr id="68" name="组合 67">
            <a:extLst>
              <a:ext uri="{FF2B5EF4-FFF2-40B4-BE49-F238E27FC236}">
                <a16:creationId xmlns:a16="http://schemas.microsoft.com/office/drawing/2014/main" id="{5535FF54-6ABE-4942-8ECF-6623E3105394}"/>
              </a:ext>
            </a:extLst>
          </p:cNvPr>
          <p:cNvGrpSpPr/>
          <p:nvPr/>
        </p:nvGrpSpPr>
        <p:grpSpPr>
          <a:xfrm>
            <a:off x="6999921" y="3254321"/>
            <a:ext cx="949161" cy="360000"/>
            <a:chOff x="1427344" y="3077562"/>
            <a:chExt cx="325084" cy="720000"/>
          </a:xfrm>
        </p:grpSpPr>
        <p:sp>
          <p:nvSpPr>
            <p:cNvPr id="69" name="矩形: 圆角 68">
              <a:extLst>
                <a:ext uri="{FF2B5EF4-FFF2-40B4-BE49-F238E27FC236}">
                  <a16:creationId xmlns:a16="http://schemas.microsoft.com/office/drawing/2014/main" id="{4BF92242-FCBA-40A0-9142-8C79EC920E3B}"/>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0" name="标题 1">
              <a:extLst>
                <a:ext uri="{FF2B5EF4-FFF2-40B4-BE49-F238E27FC236}">
                  <a16:creationId xmlns:a16="http://schemas.microsoft.com/office/drawing/2014/main" id="{96CC0A82-D8F1-49E1-939D-6222F20AA6E3}"/>
                </a:ext>
              </a:extLst>
            </p:cNvPr>
            <p:cNvSpPr txBox="1">
              <a:spLocks/>
            </p:cNvSpPr>
            <p:nvPr/>
          </p:nvSpPr>
          <p:spPr>
            <a:xfrm>
              <a:off x="1427344" y="3094814"/>
              <a:ext cx="324000"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grpSp>
        <p:nvGrpSpPr>
          <p:cNvPr id="71" name="组合 70">
            <a:extLst>
              <a:ext uri="{FF2B5EF4-FFF2-40B4-BE49-F238E27FC236}">
                <a16:creationId xmlns:a16="http://schemas.microsoft.com/office/drawing/2014/main" id="{267D3B76-DE43-4603-A519-CC9E1DA6599B}"/>
              </a:ext>
            </a:extLst>
          </p:cNvPr>
          <p:cNvGrpSpPr/>
          <p:nvPr/>
        </p:nvGrpSpPr>
        <p:grpSpPr>
          <a:xfrm>
            <a:off x="2264758" y="1976494"/>
            <a:ext cx="1697208" cy="2912489"/>
            <a:chOff x="2269329" y="1975645"/>
            <a:chExt cx="1697208" cy="2912489"/>
          </a:xfrm>
        </p:grpSpPr>
        <p:sp>
          <p:nvSpPr>
            <p:cNvPr id="72" name="标题 1">
              <a:extLst>
                <a:ext uri="{FF2B5EF4-FFF2-40B4-BE49-F238E27FC236}">
                  <a16:creationId xmlns:a16="http://schemas.microsoft.com/office/drawing/2014/main" id="{96BBF296-1DA9-4E03-862E-7DF805EAADE4}"/>
                </a:ext>
              </a:extLst>
            </p:cNvPr>
            <p:cNvSpPr txBox="1">
              <a:spLocks/>
            </p:cNvSpPr>
            <p:nvPr/>
          </p:nvSpPr>
          <p:spPr>
            <a:xfrm>
              <a:off x="2957589" y="197564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73" name="标题 1">
              <a:extLst>
                <a:ext uri="{FF2B5EF4-FFF2-40B4-BE49-F238E27FC236}">
                  <a16:creationId xmlns:a16="http://schemas.microsoft.com/office/drawing/2014/main" id="{281768ED-6675-446A-B8F2-A12F93DEBF23}"/>
                </a:ext>
              </a:extLst>
            </p:cNvPr>
            <p:cNvSpPr txBox="1">
              <a:spLocks/>
            </p:cNvSpPr>
            <p:nvPr/>
          </p:nvSpPr>
          <p:spPr>
            <a:xfrm>
              <a:off x="2505871" y="409485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投资规划</a:t>
              </a:r>
            </a:p>
          </p:txBody>
        </p:sp>
        <p:sp>
          <p:nvSpPr>
            <p:cNvPr id="74" name="矩形 73">
              <a:extLst>
                <a:ext uri="{FF2B5EF4-FFF2-40B4-BE49-F238E27FC236}">
                  <a16:creationId xmlns:a16="http://schemas.microsoft.com/office/drawing/2014/main" id="{79FC17F8-0518-49A9-A985-8EDD83F4F928}"/>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75" name="矩形 74">
              <a:extLst>
                <a:ext uri="{FF2B5EF4-FFF2-40B4-BE49-F238E27FC236}">
                  <a16:creationId xmlns:a16="http://schemas.microsoft.com/office/drawing/2014/main" id="{C95ED8A6-D4C9-42C2-9E65-E1B280EBA7A9}"/>
                </a:ext>
              </a:extLst>
            </p:cNvPr>
            <p:cNvSpPr/>
            <p:nvPr/>
          </p:nvSpPr>
          <p:spPr>
            <a:xfrm>
              <a:off x="2269329"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产品介绍</a:t>
              </a:r>
            </a:p>
          </p:txBody>
        </p:sp>
        <p:sp>
          <p:nvSpPr>
            <p:cNvPr id="76" name="矩形 75">
              <a:extLst>
                <a:ext uri="{FF2B5EF4-FFF2-40B4-BE49-F238E27FC236}">
                  <a16:creationId xmlns:a16="http://schemas.microsoft.com/office/drawing/2014/main" id="{09DF712D-B8E4-4BEB-8B4D-3C5948531025}"/>
                </a:ext>
              </a:extLst>
            </p:cNvPr>
            <p:cNvSpPr/>
            <p:nvPr/>
          </p:nvSpPr>
          <p:spPr>
            <a:xfrm>
              <a:off x="2274082" y="3515847"/>
              <a:ext cx="1005404"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发展定位</a:t>
              </a:r>
            </a:p>
          </p:txBody>
        </p:sp>
        <p:sp>
          <p:nvSpPr>
            <p:cNvPr id="77" name="标题 1">
              <a:extLst>
                <a:ext uri="{FF2B5EF4-FFF2-40B4-BE49-F238E27FC236}">
                  <a16:creationId xmlns:a16="http://schemas.microsoft.com/office/drawing/2014/main" id="{FE21C585-44BD-446C-AE9E-C09AE788445D}"/>
                </a:ext>
              </a:extLst>
            </p:cNvPr>
            <p:cNvSpPr txBox="1">
              <a:spLocks/>
            </p:cNvSpPr>
            <p:nvPr/>
          </p:nvSpPr>
          <p:spPr>
            <a:xfrm>
              <a:off x="2958537" y="463613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78" name="组合 77">
            <a:extLst>
              <a:ext uri="{FF2B5EF4-FFF2-40B4-BE49-F238E27FC236}">
                <a16:creationId xmlns:a16="http://schemas.microsoft.com/office/drawing/2014/main" id="{DB6AF42E-FB42-4CFB-95FD-2356FCC851B9}"/>
              </a:ext>
            </a:extLst>
          </p:cNvPr>
          <p:cNvGrpSpPr/>
          <p:nvPr/>
        </p:nvGrpSpPr>
        <p:grpSpPr>
          <a:xfrm>
            <a:off x="1995137" y="1866884"/>
            <a:ext cx="1082899" cy="3128205"/>
            <a:chOff x="2130047" y="1885934"/>
            <a:chExt cx="1082899" cy="3128205"/>
          </a:xfrm>
        </p:grpSpPr>
        <p:sp>
          <p:nvSpPr>
            <p:cNvPr id="79" name="矩形 78">
              <a:extLst>
                <a:ext uri="{FF2B5EF4-FFF2-40B4-BE49-F238E27FC236}">
                  <a16:creationId xmlns:a16="http://schemas.microsoft.com/office/drawing/2014/main" id="{49AA46A3-3E4C-4E7D-946F-66E9DD9ADFE6}"/>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80" name="矩形 79">
              <a:extLst>
                <a:ext uri="{FF2B5EF4-FFF2-40B4-BE49-F238E27FC236}">
                  <a16:creationId xmlns:a16="http://schemas.microsoft.com/office/drawing/2014/main" id="{BCB99A09-8CB4-4ECB-A3FB-A8A13FB5E69E}"/>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81" name="矩形 80">
              <a:extLst>
                <a:ext uri="{FF2B5EF4-FFF2-40B4-BE49-F238E27FC236}">
                  <a16:creationId xmlns:a16="http://schemas.microsoft.com/office/drawing/2014/main" id="{998D2A0A-811C-44DC-B5E5-4203F37B53A3}"/>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82" name="矩形 81">
              <a:extLst>
                <a:ext uri="{FF2B5EF4-FFF2-40B4-BE49-F238E27FC236}">
                  <a16:creationId xmlns:a16="http://schemas.microsoft.com/office/drawing/2014/main" id="{58D558BD-04C3-4FB0-B2D4-BBBD667246B5}"/>
                </a:ext>
              </a:extLst>
            </p:cNvPr>
            <p:cNvSpPr/>
            <p:nvPr/>
          </p:nvSpPr>
          <p:spPr>
            <a:xfrm>
              <a:off x="2130047" y="2969246"/>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83" name="矩形 82">
              <a:extLst>
                <a:ext uri="{FF2B5EF4-FFF2-40B4-BE49-F238E27FC236}">
                  <a16:creationId xmlns:a16="http://schemas.microsoft.com/office/drawing/2014/main" id="{A10BB933-ACDB-47C1-8B9F-D31B997AEBC4}"/>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84" name="矩形 83">
              <a:extLst>
                <a:ext uri="{FF2B5EF4-FFF2-40B4-BE49-F238E27FC236}">
                  <a16:creationId xmlns:a16="http://schemas.microsoft.com/office/drawing/2014/main" id="{EAFF7CEE-803A-4838-804D-8E9B88B84CCD}"/>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35" name="标题 1">
            <a:extLst>
              <a:ext uri="{FF2B5EF4-FFF2-40B4-BE49-F238E27FC236}">
                <a16:creationId xmlns:a16="http://schemas.microsoft.com/office/drawing/2014/main" id="{40777AFE-10DE-4F08-8E3F-510C554BEE43}"/>
              </a:ext>
            </a:extLst>
          </p:cNvPr>
          <p:cNvSpPr txBox="1">
            <a:spLocks/>
          </p:cNvSpPr>
          <p:nvPr/>
        </p:nvSpPr>
        <p:spPr>
          <a:xfrm>
            <a:off x="2266062" y="3051611"/>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j-cs"/>
              </a:rPr>
              <a:t>产品介绍</a:t>
            </a:r>
          </a:p>
        </p:txBody>
      </p:sp>
    </p:spTree>
    <p:extLst>
      <p:ext uri="{BB962C8B-B14F-4D97-AF65-F5344CB8AC3E}">
        <p14:creationId xmlns:p14="http://schemas.microsoft.com/office/powerpoint/2010/main" val="27166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6" presetClass="entr" presetSubtype="42"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outHorizontal)">
                                      <p:cBhvr>
                                        <p:cTn id="7" dur="250"/>
                                        <p:tgtEl>
                                          <p:spTgt spid="68"/>
                                        </p:tgtEl>
                                      </p:cBhvr>
                                    </p:animEffect>
                                  </p:childTnLst>
                                </p:cTn>
                              </p:par>
                            </p:childTnLst>
                          </p:cTn>
                        </p:par>
                        <p:par>
                          <p:cTn id="8" fill="hold">
                            <p:stCondLst>
                              <p:cond delay="1250"/>
                            </p:stCondLst>
                            <p:childTnLst>
                              <p:par>
                                <p:cTn id="9" presetID="2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up)">
                                      <p:cBhvr>
                                        <p:cTn id="11" dur="250"/>
                                        <p:tgtEl>
                                          <p:spTgt spid="71"/>
                                        </p:tgtEl>
                                      </p:cBhvr>
                                    </p:animEffect>
                                  </p:childTnLst>
                                </p:cTn>
                              </p:par>
                            </p:childTnLst>
                          </p:cTn>
                        </p:par>
                        <p:par>
                          <p:cTn id="12" fill="hold">
                            <p:stCondLst>
                              <p:cond delay="1500"/>
                            </p:stCondLst>
                            <p:childTnLst>
                              <p:par>
                                <p:cTn id="13" presetID="22" presetClass="entr" presetSubtype="1" fill="hold" nodeType="afterEffect">
                                  <p:stCondLst>
                                    <p:cond delay="25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250"/>
                                        <p:tgtEl>
                                          <p:spTgt spid="78"/>
                                        </p:tgtEl>
                                      </p:cBhvr>
                                    </p:animEffect>
                                  </p:childTnLst>
                                </p:cTn>
                              </p:par>
                            </p:childTnLst>
                          </p:cTn>
                        </p:par>
                        <p:par>
                          <p:cTn id="16" fill="hold">
                            <p:stCondLst>
                              <p:cond delay="2000"/>
                            </p:stCondLst>
                            <p:childTnLst>
                              <p:par>
                                <p:cTn id="17" presetID="1" presetClass="entr" presetSubtype="0" fill="hold" grpId="0" nodeType="afterEffect">
                                  <p:stCondLst>
                                    <p:cond delay="150"/>
                                  </p:stCondLst>
                                  <p:childTnLst>
                                    <p:set>
                                      <p:cBhvr>
                                        <p:cTn id="18" dur="1" fill="hold">
                                          <p:stCondLst>
                                            <p:cond delay="149"/>
                                          </p:stCondLst>
                                        </p:cTn>
                                        <p:tgtEl>
                                          <p:spTgt spid="67"/>
                                        </p:tgtEl>
                                        <p:attrNameLst>
                                          <p:attrName>style.visibility</p:attrName>
                                        </p:attrNameLst>
                                      </p:cBhvr>
                                      <p:to>
                                        <p:strVal val="visible"/>
                                      </p:to>
                                    </p:set>
                                  </p:childTnLst>
                                </p:cTn>
                              </p:par>
                            </p:childTnLst>
                          </p:cTn>
                        </p:par>
                        <p:par>
                          <p:cTn id="19" fill="hold">
                            <p:stCondLst>
                              <p:cond delay="2300"/>
                            </p:stCondLst>
                            <p:childTnLst>
                              <p:par>
                                <p:cTn id="20" presetID="1" presetClass="exit" presetSubtype="0" fill="hold" grpId="1" nodeType="afterEffect">
                                  <p:stCondLst>
                                    <p:cond delay="150"/>
                                  </p:stCondLst>
                                  <p:childTnLst>
                                    <p:set>
                                      <p:cBhvr>
                                        <p:cTn id="21" dur="1" fill="hold">
                                          <p:stCondLst>
                                            <p:cond delay="149"/>
                                          </p:stCondLst>
                                        </p:cTn>
                                        <p:tgtEl>
                                          <p:spTgt spid="67"/>
                                        </p:tgtEl>
                                        <p:attrNameLst>
                                          <p:attrName>style.visibility</p:attrName>
                                        </p:attrNameLst>
                                      </p:cBhvr>
                                      <p:to>
                                        <p:strVal val="hidden"/>
                                      </p:to>
                                    </p:set>
                                  </p:childTnLst>
                                </p:cTn>
                              </p:par>
                            </p:childTnLst>
                          </p:cTn>
                        </p:par>
                        <p:par>
                          <p:cTn id="22" fill="hold">
                            <p:stCondLst>
                              <p:cond delay="2600"/>
                            </p:stCondLst>
                            <p:childTnLst>
                              <p:par>
                                <p:cTn id="23" presetID="1" presetClass="entr" presetSubtype="0" fill="hold" grpId="2" nodeType="afterEffect">
                                  <p:stCondLst>
                                    <p:cond delay="150"/>
                                  </p:stCondLst>
                                  <p:childTnLst>
                                    <p:set>
                                      <p:cBhvr>
                                        <p:cTn id="24" dur="1" fill="hold">
                                          <p:stCondLst>
                                            <p:cond delay="149"/>
                                          </p:stCondLst>
                                        </p:cTn>
                                        <p:tgtEl>
                                          <p:spTgt spid="67"/>
                                        </p:tgtEl>
                                        <p:attrNameLst>
                                          <p:attrName>style.visibility</p:attrName>
                                        </p:attrNameLst>
                                      </p:cBhvr>
                                      <p:to>
                                        <p:strVal val="visible"/>
                                      </p:to>
                                    </p:set>
                                  </p:childTnLst>
                                </p:cTn>
                              </p:par>
                            </p:childTnLst>
                          </p:cTn>
                        </p:par>
                        <p:par>
                          <p:cTn id="25" fill="hold">
                            <p:stCondLst>
                              <p:cond delay="2900"/>
                            </p:stCondLst>
                            <p:childTnLst>
                              <p:par>
                                <p:cTn id="26" presetID="1" presetClass="entr" presetSubtype="0" fill="hold" grpId="3" nodeType="afterEffect">
                                  <p:stCondLst>
                                    <p:cond delay="150"/>
                                  </p:stCondLst>
                                  <p:childTnLst>
                                    <p:set>
                                      <p:cBhvr>
                                        <p:cTn id="27" dur="1" fill="hold">
                                          <p:stCondLst>
                                            <p:cond delay="149"/>
                                          </p:stCondLst>
                                        </p:cTn>
                                        <p:tgtEl>
                                          <p:spTgt spid="67"/>
                                        </p:tgtEl>
                                        <p:attrNameLst>
                                          <p:attrName>style.visibility</p:attrName>
                                        </p:attrNameLst>
                                      </p:cBhvr>
                                      <p:to>
                                        <p:strVal val="visible"/>
                                      </p:to>
                                    </p:set>
                                  </p:childTnLst>
                                </p:cTn>
                              </p:par>
                            </p:childTnLst>
                          </p:cTn>
                        </p:par>
                        <p:par>
                          <p:cTn id="28" fill="hold">
                            <p:stCondLst>
                              <p:cond delay="3200"/>
                            </p:stCondLst>
                            <p:childTnLst>
                              <p:par>
                                <p:cTn id="29" presetID="1" presetClass="entr" presetSubtype="0" fill="hold" grpId="1" nodeType="afterEffect">
                                  <p:stCondLst>
                                    <p:cond delay="0"/>
                                  </p:stCondLst>
                                  <p:childTnLst>
                                    <p:set>
                                      <p:cBhvr>
                                        <p:cTn id="30" dur="1" fill="hold">
                                          <p:stCondLst>
                                            <p:cond delay="249"/>
                                          </p:stCondLst>
                                        </p:cTn>
                                        <p:tgtEl>
                                          <p:spTgt spid="35"/>
                                        </p:tgtEl>
                                        <p:attrNameLst>
                                          <p:attrName>style.visibility</p:attrName>
                                        </p:attrNameLst>
                                      </p:cBhvr>
                                      <p:to>
                                        <p:strVal val="visible"/>
                                      </p:to>
                                    </p:set>
                                  </p:childTnLst>
                                </p:cTn>
                              </p:par>
                            </p:childTnLst>
                          </p:cTn>
                        </p:par>
                        <p:par>
                          <p:cTn id="31" fill="hold">
                            <p:stCondLst>
                              <p:cond delay="3450"/>
                            </p:stCondLst>
                            <p:childTnLst>
                              <p:par>
                                <p:cTn id="32" presetID="42" presetClass="path" presetSubtype="0" accel="50000" decel="50000" fill="hold" grpId="0" nodeType="afterEffect">
                                  <p:stCondLst>
                                    <p:cond delay="0"/>
                                  </p:stCondLst>
                                  <p:childTnLst>
                                    <p:animMotion origin="layout" path="M 0.00079 -4.44444E-6 L 0.27272 0.03704 " pathEditMode="relative" rAng="0" ptsTypes="AA">
                                      <p:cBhvr>
                                        <p:cTn id="33" dur="250" fill="hold"/>
                                        <p:tgtEl>
                                          <p:spTgt spid="35"/>
                                        </p:tgtEl>
                                        <p:attrNameLst>
                                          <p:attrName>ppt_x</p:attrName>
                                          <p:attrName>ppt_y</p:attrName>
                                        </p:attrNameLst>
                                      </p:cBhvr>
                                      <p:rCtr x="1359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7" grpId="2"/>
      <p:bldP spid="67" grpId="3"/>
      <p:bldP spid="35" grpId="0"/>
      <p:bldP spid="3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8B9592F5-118C-418B-884B-546F41418638}"/>
              </a:ext>
            </a:extLst>
          </p:cNvPr>
          <p:cNvGrpSpPr/>
          <p:nvPr/>
        </p:nvGrpSpPr>
        <p:grpSpPr>
          <a:xfrm>
            <a:off x="3889964" y="3583868"/>
            <a:ext cx="1547007" cy="1471555"/>
            <a:chOff x="3889964" y="3440698"/>
            <a:chExt cx="1547007" cy="1471555"/>
          </a:xfrm>
        </p:grpSpPr>
        <p:sp>
          <p:nvSpPr>
            <p:cNvPr id="9" name="椭圆 8">
              <a:extLst>
                <a:ext uri="{FF2B5EF4-FFF2-40B4-BE49-F238E27FC236}">
                  <a16:creationId xmlns:a16="http://schemas.microsoft.com/office/drawing/2014/main" id="{5EA00D38-2BA9-4B20-91D9-CFF471A74774}"/>
                </a:ext>
              </a:extLst>
            </p:cNvPr>
            <p:cNvSpPr/>
            <p:nvPr/>
          </p:nvSpPr>
          <p:spPr>
            <a:xfrm>
              <a:off x="3889964" y="4345575"/>
              <a:ext cx="1547007" cy="566678"/>
            </a:xfrm>
            <a:prstGeom prst="ellipse">
              <a:avLst/>
            </a:prstGeom>
            <a:solidFill>
              <a:sysClr val="window" lastClr="FFFFFF">
                <a:lumMod val="75000"/>
                <a:alpha val="20000"/>
              </a:sysClr>
            </a:solidFill>
            <a:ln w="12700" cap="flat" cmpd="sng" algn="ctr">
              <a:noFill/>
              <a:prstDash val="solid"/>
              <a:miter lim="800000"/>
            </a:ln>
            <a:effectLst>
              <a:softEdge rad="101600"/>
            </a:effectLst>
          </p:spPr>
          <p:txBody>
            <a:bodyPr rtlCol="0" anchor="ctr"/>
            <a:lstStyle/>
            <a:p>
              <a:pPr algn="ctr">
                <a:defRPr/>
              </a:pPr>
              <a:endParaRPr lang="zh-CN" altLang="en-US" kern="0" dirty="0">
                <a:solidFill>
                  <a:prstClr val="white"/>
                </a:solidFill>
                <a:latin typeface="等线"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5975BF90-A342-409C-8835-2B93F7AD80E4}"/>
                </a:ext>
              </a:extLst>
            </p:cNvPr>
            <p:cNvSpPr/>
            <p:nvPr/>
          </p:nvSpPr>
          <p:spPr>
            <a:xfrm>
              <a:off x="4434440" y="3702160"/>
              <a:ext cx="492443"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设备</a:t>
              </a:r>
            </a:p>
          </p:txBody>
        </p:sp>
        <p:pic>
          <p:nvPicPr>
            <p:cNvPr id="11" name="图形 10" descr="齿轮">
              <a:extLst>
                <a:ext uri="{FF2B5EF4-FFF2-40B4-BE49-F238E27FC236}">
                  <a16:creationId xmlns:a16="http://schemas.microsoft.com/office/drawing/2014/main" id="{63388CA1-A375-4158-A76A-D89CAD3F83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9428" y="4001347"/>
              <a:ext cx="611103" cy="611103"/>
            </a:xfrm>
            <a:prstGeom prst="rect">
              <a:avLst/>
            </a:prstGeom>
          </p:spPr>
        </p:pic>
        <p:sp>
          <p:nvSpPr>
            <p:cNvPr id="12" name="矩形 11">
              <a:extLst>
                <a:ext uri="{FF2B5EF4-FFF2-40B4-BE49-F238E27FC236}">
                  <a16:creationId xmlns:a16="http://schemas.microsoft.com/office/drawing/2014/main" id="{A78A2924-8E00-4E16-BC03-AA886833F6FB}"/>
                </a:ext>
              </a:extLst>
            </p:cNvPr>
            <p:cNvSpPr/>
            <p:nvPr/>
          </p:nvSpPr>
          <p:spPr>
            <a:xfrm>
              <a:off x="4552715" y="3440698"/>
              <a:ext cx="319318" cy="400110"/>
            </a:xfrm>
            <a:prstGeom prst="rect">
              <a:avLst/>
            </a:prstGeom>
          </p:spPr>
          <p:txBody>
            <a:bodyPr wrap="none">
              <a:spAutoFit/>
            </a:bodyPr>
            <a:lstStyle/>
            <a:p>
              <a:r>
                <a:rPr lang="en-US" altLang="zh-CN" sz="2000" dirty="0">
                  <a:solidFill>
                    <a:srgbClr val="FF6600"/>
                  </a:solidFill>
                  <a:latin typeface="Script MT Bold" panose="03040602040607080904" pitchFamily="66" charset="0"/>
                  <a:ea typeface="微软雅黑 Light" panose="020B0502040204020203" pitchFamily="34" charset="-122"/>
                </a:rPr>
                <a:t>2</a:t>
              </a:r>
              <a:endParaRPr lang="zh-CN" altLang="en-US" sz="2000" dirty="0">
                <a:solidFill>
                  <a:srgbClr val="FF6600"/>
                </a:solidFill>
                <a:latin typeface="Script MT Bold" panose="03040602040607080904" pitchFamily="66" charset="0"/>
                <a:ea typeface="微软雅黑 Light" panose="020B0502040204020203" pitchFamily="34" charset="-122"/>
              </a:endParaRPr>
            </a:p>
          </p:txBody>
        </p:sp>
      </p:grpSp>
      <p:grpSp>
        <p:nvGrpSpPr>
          <p:cNvPr id="13" name="组合 12">
            <a:extLst>
              <a:ext uri="{FF2B5EF4-FFF2-40B4-BE49-F238E27FC236}">
                <a16:creationId xmlns:a16="http://schemas.microsoft.com/office/drawing/2014/main" id="{B6EF7B17-3506-435A-BBDD-F33F9062C7AD}"/>
              </a:ext>
            </a:extLst>
          </p:cNvPr>
          <p:cNvGrpSpPr/>
          <p:nvPr/>
        </p:nvGrpSpPr>
        <p:grpSpPr>
          <a:xfrm>
            <a:off x="6771919" y="3586368"/>
            <a:ext cx="1547007" cy="1467429"/>
            <a:chOff x="6763293" y="3443198"/>
            <a:chExt cx="1547007" cy="1467429"/>
          </a:xfrm>
        </p:grpSpPr>
        <p:sp>
          <p:nvSpPr>
            <p:cNvPr id="14" name="椭圆 13">
              <a:extLst>
                <a:ext uri="{FF2B5EF4-FFF2-40B4-BE49-F238E27FC236}">
                  <a16:creationId xmlns:a16="http://schemas.microsoft.com/office/drawing/2014/main" id="{0276CDDA-CA1A-4828-AEF8-B9E8F4C61AA4}"/>
                </a:ext>
              </a:extLst>
            </p:cNvPr>
            <p:cNvSpPr/>
            <p:nvPr/>
          </p:nvSpPr>
          <p:spPr>
            <a:xfrm>
              <a:off x="6763293" y="4343949"/>
              <a:ext cx="1547007" cy="566678"/>
            </a:xfrm>
            <a:prstGeom prst="ellipse">
              <a:avLst/>
            </a:prstGeom>
            <a:solidFill>
              <a:sysClr val="window" lastClr="FFFFFF">
                <a:lumMod val="75000"/>
                <a:alpha val="20000"/>
              </a:sysClr>
            </a:solidFill>
            <a:ln w="12700" cap="flat" cmpd="sng" algn="ctr">
              <a:noFill/>
              <a:prstDash val="solid"/>
              <a:miter lim="800000"/>
            </a:ln>
            <a:effectLst>
              <a:softEdge rad="101600"/>
            </a:effectLst>
          </p:spPr>
          <p:txBody>
            <a:bodyPr rtlCol="0" anchor="ctr"/>
            <a:lstStyle/>
            <a:p>
              <a:pPr algn="ctr">
                <a:defRPr/>
              </a:pPr>
              <a:endParaRPr lang="zh-CN" altLang="en-US" kern="0" dirty="0">
                <a:solidFill>
                  <a:prstClr val="white"/>
                </a:solidFill>
                <a:latin typeface="等线" panose="020F0502020204030204"/>
                <a:ea typeface="等线" panose="02010600030101010101" pitchFamily="2" charset="-122"/>
              </a:endParaRPr>
            </a:p>
          </p:txBody>
        </p:sp>
        <p:sp>
          <p:nvSpPr>
            <p:cNvPr id="15" name="矩形 14">
              <a:extLst>
                <a:ext uri="{FF2B5EF4-FFF2-40B4-BE49-F238E27FC236}">
                  <a16:creationId xmlns:a16="http://schemas.microsoft.com/office/drawing/2014/main" id="{9CA4232E-26CD-4195-8495-B59B66896219}"/>
                </a:ext>
              </a:extLst>
            </p:cNvPr>
            <p:cNvSpPr/>
            <p:nvPr/>
          </p:nvSpPr>
          <p:spPr>
            <a:xfrm>
              <a:off x="7307677" y="3701810"/>
              <a:ext cx="492443"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环境</a:t>
              </a:r>
            </a:p>
          </p:txBody>
        </p:sp>
        <p:pic>
          <p:nvPicPr>
            <p:cNvPr id="19" name="图形 18" descr="地球亚洲-澳大利亚">
              <a:extLst>
                <a:ext uri="{FF2B5EF4-FFF2-40B4-BE49-F238E27FC236}">
                  <a16:creationId xmlns:a16="http://schemas.microsoft.com/office/drawing/2014/main" id="{6CDC5B4B-BAA4-4236-BCBE-908A3E1DA4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340" y="3991449"/>
              <a:ext cx="620972" cy="620972"/>
            </a:xfrm>
            <a:prstGeom prst="rect">
              <a:avLst/>
            </a:prstGeom>
          </p:spPr>
        </p:pic>
        <p:sp>
          <p:nvSpPr>
            <p:cNvPr id="21" name="矩形 20">
              <a:extLst>
                <a:ext uri="{FF2B5EF4-FFF2-40B4-BE49-F238E27FC236}">
                  <a16:creationId xmlns:a16="http://schemas.microsoft.com/office/drawing/2014/main" id="{8FC9DF49-3868-4B6A-B019-5A4708FC899E}"/>
                </a:ext>
              </a:extLst>
            </p:cNvPr>
            <p:cNvSpPr/>
            <p:nvPr/>
          </p:nvSpPr>
          <p:spPr>
            <a:xfrm>
              <a:off x="7429489" y="3443198"/>
              <a:ext cx="317716" cy="400110"/>
            </a:xfrm>
            <a:prstGeom prst="rect">
              <a:avLst/>
            </a:prstGeom>
          </p:spPr>
          <p:txBody>
            <a:bodyPr wrap="none">
              <a:spAutoFit/>
            </a:bodyPr>
            <a:lstStyle/>
            <a:p>
              <a:r>
                <a:rPr lang="en-US" altLang="zh-CN" sz="2000" dirty="0">
                  <a:solidFill>
                    <a:srgbClr val="FF6600"/>
                  </a:solidFill>
                  <a:latin typeface="Script MT Bold" panose="03040602040607080904" pitchFamily="66" charset="0"/>
                  <a:ea typeface="微软雅黑 Light" panose="020B0502040204020203" pitchFamily="34" charset="-122"/>
                </a:rPr>
                <a:t>3</a:t>
              </a:r>
              <a:endParaRPr lang="zh-CN" altLang="en-US" sz="2000" dirty="0">
                <a:solidFill>
                  <a:srgbClr val="FF6600"/>
                </a:solidFill>
                <a:latin typeface="Script MT Bold" panose="03040602040607080904" pitchFamily="66" charset="0"/>
                <a:ea typeface="微软雅黑 Light" panose="020B0502040204020203" pitchFamily="34" charset="-122"/>
              </a:endParaRPr>
            </a:p>
          </p:txBody>
        </p:sp>
      </p:grpSp>
      <p:pic>
        <p:nvPicPr>
          <p:cNvPr id="22" name="图形 19" descr="警告">
            <a:extLst>
              <a:ext uri="{FF2B5EF4-FFF2-40B4-BE49-F238E27FC236}">
                <a16:creationId xmlns:a16="http://schemas.microsoft.com/office/drawing/2014/main" id="{ACD790C6-6567-44DF-B475-B3E50C83A2F8}"/>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456882" y="1072445"/>
            <a:ext cx="1296000" cy="1296000"/>
          </a:xfrm>
          <a:prstGeom prst="rect">
            <a:avLst/>
          </a:prstGeom>
        </p:spPr>
      </p:pic>
      <p:sp>
        <p:nvSpPr>
          <p:cNvPr id="23" name="文本框 14">
            <a:extLst>
              <a:ext uri="{FF2B5EF4-FFF2-40B4-BE49-F238E27FC236}">
                <a16:creationId xmlns:a16="http://schemas.microsoft.com/office/drawing/2014/main" id="{4D4156B8-8947-47E3-800D-82A46E576425}"/>
              </a:ext>
            </a:extLst>
          </p:cNvPr>
          <p:cNvSpPr txBox="1"/>
          <p:nvPr/>
        </p:nvSpPr>
        <p:spPr>
          <a:xfrm>
            <a:off x="5204882" y="2215578"/>
            <a:ext cx="1800000" cy="648000"/>
          </a:xfrm>
          <a:prstGeom prst="rect">
            <a:avLst/>
          </a:prstGeom>
          <a:noFill/>
          <a:ln w="12700" cap="flat" cmpd="sng" algn="ctr">
            <a:noFill/>
            <a:prstDash val="solid"/>
            <a:miter lim="800000"/>
          </a:ln>
          <a:effectLst/>
        </p:spPr>
        <p:txBody>
          <a:bodyPr rtlCol="0" anchor="ctr"/>
          <a:lstStyle>
            <a:defPPr>
              <a:defRPr lang="zh-CN"/>
            </a:defPPr>
            <a:lvl1pPr algn="ctr">
              <a:defRPr>
                <a:solidFill>
                  <a:schemeClr val="l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defRPr/>
            </a:pPr>
            <a:r>
              <a:rPr kumimoji="1" lang="zh-CN" altLang="en-US" b="1" kern="0" dirty="0">
                <a:solidFill>
                  <a:schemeClr val="tx1">
                    <a:lumMod val="65000"/>
                    <a:lumOff val="35000"/>
                  </a:schemeClr>
                </a:solidFill>
                <a:latin typeface="Microsoft YaHei" charset="0"/>
                <a:ea typeface="Microsoft YaHei" charset="0"/>
              </a:rPr>
              <a:t>影响船舶运营安全与效益的因素</a:t>
            </a:r>
          </a:p>
        </p:txBody>
      </p:sp>
      <p:sp>
        <p:nvSpPr>
          <p:cNvPr id="26" name="矩形: 圆角 25">
            <a:extLst>
              <a:ext uri="{FF2B5EF4-FFF2-40B4-BE49-F238E27FC236}">
                <a16:creationId xmlns:a16="http://schemas.microsoft.com/office/drawing/2014/main" id="{8B7815A6-62B8-4155-B632-873D9FA19C14}"/>
              </a:ext>
            </a:extLst>
          </p:cNvPr>
          <p:cNvSpPr/>
          <p:nvPr/>
        </p:nvSpPr>
        <p:spPr>
          <a:xfrm>
            <a:off x="5204882" y="1141457"/>
            <a:ext cx="1800000" cy="1741000"/>
          </a:xfrm>
          <a:prstGeom prst="roundRect">
            <a:avLst>
              <a:gd name="adj" fmla="val 11181"/>
            </a:avLst>
          </a:prstGeom>
          <a:noFill/>
          <a:ln w="6350" cap="flat" cmpd="sng" algn="ctr">
            <a:solidFill>
              <a:schemeClr val="bg1">
                <a:lumMod val="65000"/>
              </a:schemeClr>
            </a:solidFill>
            <a:prstDash val="dash"/>
            <a:miter lim="800000"/>
          </a:ln>
          <a:effectLst/>
        </p:spPr>
        <p:txBody>
          <a:bodyPr rtlCol="0" anchor="ctr"/>
          <a:lstStyle/>
          <a:p>
            <a:pPr algn="ctr"/>
            <a:endParaRPr lang="zh-CN" altLang="en-US" kern="0" dirty="0">
              <a:solidFill>
                <a:srgbClr val="00B050"/>
              </a:solidFill>
              <a:latin typeface="等线" panose="020F0502020204030204"/>
              <a:ea typeface="等线" panose="02010600030101010101" pitchFamily="2" charset="-122"/>
            </a:endParaRPr>
          </a:p>
        </p:txBody>
      </p:sp>
      <p:cxnSp>
        <p:nvCxnSpPr>
          <p:cNvPr id="27" name="直接连接符 26">
            <a:extLst>
              <a:ext uri="{FF2B5EF4-FFF2-40B4-BE49-F238E27FC236}">
                <a16:creationId xmlns:a16="http://schemas.microsoft.com/office/drawing/2014/main" id="{CFC350DF-3EBE-4C1F-8767-D53FF0195CDB}"/>
              </a:ext>
            </a:extLst>
          </p:cNvPr>
          <p:cNvCxnSpPr>
            <a:cxnSpLocks/>
            <a:stCxn id="26" idx="2"/>
            <a:endCxn id="46" idx="0"/>
          </p:cNvCxnSpPr>
          <p:nvPr/>
        </p:nvCxnSpPr>
        <p:spPr>
          <a:xfrm flipH="1">
            <a:off x="1811906" y="2882457"/>
            <a:ext cx="4292976" cy="700068"/>
          </a:xfrm>
          <a:prstGeom prst="line">
            <a:avLst/>
          </a:prstGeom>
          <a:noFill/>
          <a:ln w="6350" cap="flat" cmpd="sng" algn="ctr">
            <a:solidFill>
              <a:srgbClr val="0261EE"/>
            </a:solidFill>
            <a:prstDash val="solid"/>
            <a:miter lim="800000"/>
          </a:ln>
          <a:effectLst/>
        </p:spPr>
      </p:cxnSp>
      <p:cxnSp>
        <p:nvCxnSpPr>
          <p:cNvPr id="28" name="直接连接符 27">
            <a:extLst>
              <a:ext uri="{FF2B5EF4-FFF2-40B4-BE49-F238E27FC236}">
                <a16:creationId xmlns:a16="http://schemas.microsoft.com/office/drawing/2014/main" id="{B5E69F49-7B69-4096-8990-DD26B21157A1}"/>
              </a:ext>
            </a:extLst>
          </p:cNvPr>
          <p:cNvCxnSpPr>
            <a:cxnSpLocks/>
            <a:stCxn id="26" idx="2"/>
            <a:endCxn id="12" idx="0"/>
          </p:cNvCxnSpPr>
          <p:nvPr/>
        </p:nvCxnSpPr>
        <p:spPr>
          <a:xfrm flipH="1">
            <a:off x="4712374" y="2882457"/>
            <a:ext cx="1392508" cy="701411"/>
          </a:xfrm>
          <a:prstGeom prst="line">
            <a:avLst/>
          </a:prstGeom>
          <a:noFill/>
          <a:ln w="6350" cap="flat" cmpd="sng" algn="ctr">
            <a:solidFill>
              <a:srgbClr val="0261EE"/>
            </a:solidFill>
            <a:prstDash val="solid"/>
            <a:miter lim="800000"/>
          </a:ln>
          <a:effectLst/>
        </p:spPr>
      </p:cxnSp>
      <p:cxnSp>
        <p:nvCxnSpPr>
          <p:cNvPr id="29" name="直接连接符 28">
            <a:extLst>
              <a:ext uri="{FF2B5EF4-FFF2-40B4-BE49-F238E27FC236}">
                <a16:creationId xmlns:a16="http://schemas.microsoft.com/office/drawing/2014/main" id="{1B553F5C-2B24-4B51-9301-47375BFDC80C}"/>
              </a:ext>
            </a:extLst>
          </p:cNvPr>
          <p:cNvCxnSpPr>
            <a:cxnSpLocks/>
            <a:stCxn id="26" idx="2"/>
            <a:endCxn id="21" idx="0"/>
          </p:cNvCxnSpPr>
          <p:nvPr/>
        </p:nvCxnSpPr>
        <p:spPr>
          <a:xfrm>
            <a:off x="6104882" y="2882457"/>
            <a:ext cx="1492091" cy="703911"/>
          </a:xfrm>
          <a:prstGeom prst="line">
            <a:avLst/>
          </a:prstGeom>
          <a:noFill/>
          <a:ln w="6350" cap="flat" cmpd="sng" algn="ctr">
            <a:solidFill>
              <a:srgbClr val="0261EE"/>
            </a:solidFill>
            <a:prstDash val="solid"/>
            <a:miter lim="800000"/>
          </a:ln>
          <a:effectLst/>
        </p:spPr>
      </p:cxnSp>
      <p:cxnSp>
        <p:nvCxnSpPr>
          <p:cNvPr id="30" name="直接连接符 29">
            <a:extLst>
              <a:ext uri="{FF2B5EF4-FFF2-40B4-BE49-F238E27FC236}">
                <a16:creationId xmlns:a16="http://schemas.microsoft.com/office/drawing/2014/main" id="{47A88753-0DAE-457D-9940-B90842FABAC6}"/>
              </a:ext>
            </a:extLst>
          </p:cNvPr>
          <p:cNvCxnSpPr>
            <a:cxnSpLocks/>
            <a:stCxn id="26" idx="2"/>
            <a:endCxn id="36" idx="0"/>
          </p:cNvCxnSpPr>
          <p:nvPr/>
        </p:nvCxnSpPr>
        <p:spPr>
          <a:xfrm>
            <a:off x="6104882" y="2882457"/>
            <a:ext cx="4366747" cy="698796"/>
          </a:xfrm>
          <a:prstGeom prst="line">
            <a:avLst/>
          </a:prstGeom>
          <a:noFill/>
          <a:ln w="6350" cap="flat" cmpd="sng" algn="ctr">
            <a:solidFill>
              <a:srgbClr val="0261EE"/>
            </a:solidFill>
            <a:prstDash val="solid"/>
            <a:miter lim="800000"/>
          </a:ln>
          <a:effectLst/>
        </p:spPr>
      </p:cxnSp>
      <p:grpSp>
        <p:nvGrpSpPr>
          <p:cNvPr id="33" name="组合 32">
            <a:extLst>
              <a:ext uri="{FF2B5EF4-FFF2-40B4-BE49-F238E27FC236}">
                <a16:creationId xmlns:a16="http://schemas.microsoft.com/office/drawing/2014/main" id="{7CDD20BB-2A16-4B6C-BF08-8D63F849ACD7}"/>
              </a:ext>
            </a:extLst>
          </p:cNvPr>
          <p:cNvGrpSpPr/>
          <p:nvPr/>
        </p:nvGrpSpPr>
        <p:grpSpPr>
          <a:xfrm>
            <a:off x="9654054" y="3581253"/>
            <a:ext cx="1547007" cy="1474301"/>
            <a:chOff x="8758704" y="3438083"/>
            <a:chExt cx="1547007" cy="1474301"/>
          </a:xfrm>
        </p:grpSpPr>
        <p:sp>
          <p:nvSpPr>
            <p:cNvPr id="34" name="椭圆 33">
              <a:extLst>
                <a:ext uri="{FF2B5EF4-FFF2-40B4-BE49-F238E27FC236}">
                  <a16:creationId xmlns:a16="http://schemas.microsoft.com/office/drawing/2014/main" id="{8DBE9C1B-7F1F-4E10-AFCC-BE9D560EDB6C}"/>
                </a:ext>
              </a:extLst>
            </p:cNvPr>
            <p:cNvSpPr/>
            <p:nvPr/>
          </p:nvSpPr>
          <p:spPr>
            <a:xfrm>
              <a:off x="8758704" y="4345706"/>
              <a:ext cx="1547007" cy="566678"/>
            </a:xfrm>
            <a:prstGeom prst="ellipse">
              <a:avLst/>
            </a:prstGeom>
            <a:solidFill>
              <a:sysClr val="window" lastClr="FFFFFF">
                <a:lumMod val="75000"/>
                <a:alpha val="20000"/>
              </a:sysClr>
            </a:solidFill>
            <a:ln w="12700" cap="flat" cmpd="sng" algn="ctr">
              <a:noFill/>
              <a:prstDash val="solid"/>
              <a:miter lim="800000"/>
            </a:ln>
            <a:effectLst>
              <a:softEdge rad="101600"/>
            </a:effectLst>
          </p:spPr>
          <p:txBody>
            <a:bodyPr rtlCol="0" anchor="ctr"/>
            <a:lstStyle/>
            <a:p>
              <a:pPr algn="ctr">
                <a:defRPr/>
              </a:pPr>
              <a:endParaRPr lang="zh-CN" altLang="en-US" kern="0" dirty="0">
                <a:solidFill>
                  <a:prstClr val="white"/>
                </a:solidFill>
                <a:latin typeface="等线" panose="020F0502020204030204"/>
                <a:ea typeface="等线" panose="02010600030101010101" pitchFamily="2" charset="-122"/>
              </a:endParaRPr>
            </a:p>
          </p:txBody>
        </p:sp>
        <p:sp>
          <p:nvSpPr>
            <p:cNvPr id="35" name="矩形 34">
              <a:extLst>
                <a:ext uri="{FF2B5EF4-FFF2-40B4-BE49-F238E27FC236}">
                  <a16:creationId xmlns:a16="http://schemas.microsoft.com/office/drawing/2014/main" id="{1C7D8FCC-D1FB-4611-9F9A-3452F307D50E}"/>
                </a:ext>
              </a:extLst>
            </p:cNvPr>
            <p:cNvSpPr/>
            <p:nvPr/>
          </p:nvSpPr>
          <p:spPr>
            <a:xfrm>
              <a:off x="9309363" y="3702336"/>
              <a:ext cx="492443"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信息</a:t>
              </a:r>
            </a:p>
          </p:txBody>
        </p:sp>
        <p:sp>
          <p:nvSpPr>
            <p:cNvPr id="36" name="矩形 35">
              <a:extLst>
                <a:ext uri="{FF2B5EF4-FFF2-40B4-BE49-F238E27FC236}">
                  <a16:creationId xmlns:a16="http://schemas.microsoft.com/office/drawing/2014/main" id="{510A63C4-96CC-4CEE-92A0-B712E14A82AA}"/>
                </a:ext>
              </a:extLst>
            </p:cNvPr>
            <p:cNvSpPr/>
            <p:nvPr/>
          </p:nvSpPr>
          <p:spPr>
            <a:xfrm>
              <a:off x="9417421" y="3438083"/>
              <a:ext cx="317716" cy="400110"/>
            </a:xfrm>
            <a:prstGeom prst="rect">
              <a:avLst/>
            </a:prstGeom>
          </p:spPr>
          <p:txBody>
            <a:bodyPr wrap="none">
              <a:spAutoFit/>
            </a:bodyPr>
            <a:lstStyle/>
            <a:p>
              <a:r>
                <a:rPr lang="en-US" altLang="zh-CN" sz="2000" dirty="0">
                  <a:solidFill>
                    <a:srgbClr val="FF6600"/>
                  </a:solidFill>
                  <a:latin typeface="Script MT Bold" panose="03040602040607080904" pitchFamily="66" charset="0"/>
                  <a:ea typeface="微软雅黑 Light" panose="020B0502040204020203" pitchFamily="34" charset="-122"/>
                </a:rPr>
                <a:t>4</a:t>
              </a:r>
              <a:endParaRPr lang="zh-CN" altLang="en-US" sz="2000" dirty="0">
                <a:solidFill>
                  <a:srgbClr val="FF6600"/>
                </a:solidFill>
                <a:latin typeface="Script MT Bold" panose="03040602040607080904" pitchFamily="66" charset="0"/>
                <a:ea typeface="微软雅黑 Light" panose="020B0502040204020203" pitchFamily="34" charset="-122"/>
              </a:endParaRPr>
            </a:p>
          </p:txBody>
        </p:sp>
        <p:grpSp>
          <p:nvGrpSpPr>
            <p:cNvPr id="37" name="组合 36">
              <a:extLst>
                <a:ext uri="{FF2B5EF4-FFF2-40B4-BE49-F238E27FC236}">
                  <a16:creationId xmlns:a16="http://schemas.microsoft.com/office/drawing/2014/main" id="{8368AE32-7E3F-4921-B5A4-5CB3F8010DE5}"/>
                </a:ext>
              </a:extLst>
            </p:cNvPr>
            <p:cNvGrpSpPr/>
            <p:nvPr/>
          </p:nvGrpSpPr>
          <p:grpSpPr>
            <a:xfrm>
              <a:off x="9288815" y="4047127"/>
              <a:ext cx="459237" cy="496255"/>
              <a:chOff x="8497875" y="1492495"/>
              <a:chExt cx="171450" cy="177800"/>
            </a:xfrm>
            <a:noFill/>
          </p:grpSpPr>
          <p:sp>
            <p:nvSpPr>
              <p:cNvPr id="38" name="Freeform 463">
                <a:extLst>
                  <a:ext uri="{FF2B5EF4-FFF2-40B4-BE49-F238E27FC236}">
                    <a16:creationId xmlns:a16="http://schemas.microsoft.com/office/drawing/2014/main" id="{35A24FFF-4F00-474C-8DE4-74A4CF0F3446}"/>
                  </a:ext>
                </a:extLst>
              </p:cNvPr>
              <p:cNvSpPr>
                <a:spLocks/>
              </p:cNvSpPr>
              <p:nvPr/>
            </p:nvSpPr>
            <p:spPr bwMode="auto">
              <a:xfrm>
                <a:off x="8542325" y="1492495"/>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a:solidFill>
                  <a:srgbClr val="0261EE"/>
                </a:solid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Freeform 464">
                <a:extLst>
                  <a:ext uri="{FF2B5EF4-FFF2-40B4-BE49-F238E27FC236}">
                    <a16:creationId xmlns:a16="http://schemas.microsoft.com/office/drawing/2014/main" id="{CEC54D3A-13CB-4D11-93DC-1686AEAA7D64}"/>
                  </a:ext>
                </a:extLst>
              </p:cNvPr>
              <p:cNvSpPr>
                <a:spLocks/>
              </p:cNvSpPr>
              <p:nvPr/>
            </p:nvSpPr>
            <p:spPr bwMode="auto">
              <a:xfrm>
                <a:off x="8569312" y="1521070"/>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a:solidFill>
                  <a:srgbClr val="0261EE"/>
                </a:solid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40" name="Freeform 465">
                <a:extLst>
                  <a:ext uri="{FF2B5EF4-FFF2-40B4-BE49-F238E27FC236}">
                    <a16:creationId xmlns:a16="http://schemas.microsoft.com/office/drawing/2014/main" id="{1714A7C5-CAE4-48CF-A855-BF235487950C}"/>
                  </a:ext>
                </a:extLst>
              </p:cNvPr>
              <p:cNvSpPr>
                <a:spLocks/>
              </p:cNvSpPr>
              <p:nvPr/>
            </p:nvSpPr>
            <p:spPr bwMode="auto">
              <a:xfrm>
                <a:off x="8497875" y="1568695"/>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2700">
                <a:solidFill>
                  <a:srgbClr val="0261EE"/>
                </a:solidFill>
              </a:ln>
              <a:extLst/>
            </p:spPr>
            <p:txBody>
              <a:bodyPr vert="horz" wrap="square" lIns="91440" tIns="45720" rIns="91440" bIns="45720" numCol="1" anchor="t" anchorCtr="0" compatLnSpc="1">
                <a:prstTxWarp prst="textNoShape">
                  <a:avLst/>
                </a:prstTxWarp>
              </a:bodyPr>
              <a:lstStyle/>
              <a:p>
                <a:endParaRPr lang="zh-CN" altLang="en-US" dirty="0">
                  <a:solidFill>
                    <a:srgbClr val="0261EE"/>
                  </a:solidFill>
                </a:endParaRPr>
              </a:p>
            </p:txBody>
          </p:sp>
        </p:grpSp>
      </p:grpSp>
      <p:grpSp>
        <p:nvGrpSpPr>
          <p:cNvPr id="41" name="组合 40">
            <a:extLst>
              <a:ext uri="{FF2B5EF4-FFF2-40B4-BE49-F238E27FC236}">
                <a16:creationId xmlns:a16="http://schemas.microsoft.com/office/drawing/2014/main" id="{2CD0B193-A9AE-4FC9-91F6-37FA5D079964}"/>
              </a:ext>
            </a:extLst>
          </p:cNvPr>
          <p:cNvGrpSpPr/>
          <p:nvPr/>
        </p:nvGrpSpPr>
        <p:grpSpPr>
          <a:xfrm>
            <a:off x="1005541" y="3582525"/>
            <a:ext cx="1547007" cy="1470547"/>
            <a:chOff x="1900793" y="3439355"/>
            <a:chExt cx="1547007" cy="1470547"/>
          </a:xfrm>
        </p:grpSpPr>
        <p:grpSp>
          <p:nvGrpSpPr>
            <p:cNvPr id="42" name="组合 41">
              <a:extLst>
                <a:ext uri="{FF2B5EF4-FFF2-40B4-BE49-F238E27FC236}">
                  <a16:creationId xmlns:a16="http://schemas.microsoft.com/office/drawing/2014/main" id="{6F58108A-B1F6-439B-89EB-97A4593C2A88}"/>
                </a:ext>
              </a:extLst>
            </p:cNvPr>
            <p:cNvGrpSpPr/>
            <p:nvPr/>
          </p:nvGrpSpPr>
          <p:grpSpPr>
            <a:xfrm>
              <a:off x="1900793" y="3439355"/>
              <a:ext cx="1547007" cy="1470547"/>
              <a:chOff x="1900793" y="3439355"/>
              <a:chExt cx="1547007" cy="1470547"/>
            </a:xfrm>
          </p:grpSpPr>
          <p:sp>
            <p:nvSpPr>
              <p:cNvPr id="44" name="矩形 43">
                <a:extLst>
                  <a:ext uri="{FF2B5EF4-FFF2-40B4-BE49-F238E27FC236}">
                    <a16:creationId xmlns:a16="http://schemas.microsoft.com/office/drawing/2014/main" id="{05337938-E3D1-40C3-923B-30F18AAFA477}"/>
                  </a:ext>
                </a:extLst>
              </p:cNvPr>
              <p:cNvSpPr/>
              <p:nvPr/>
            </p:nvSpPr>
            <p:spPr>
              <a:xfrm>
                <a:off x="2429480" y="3702159"/>
                <a:ext cx="492443"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船员</a:t>
                </a:r>
              </a:p>
            </p:txBody>
          </p:sp>
          <p:sp>
            <p:nvSpPr>
              <p:cNvPr id="45" name="椭圆 44">
                <a:extLst>
                  <a:ext uri="{FF2B5EF4-FFF2-40B4-BE49-F238E27FC236}">
                    <a16:creationId xmlns:a16="http://schemas.microsoft.com/office/drawing/2014/main" id="{7EEE67FB-4DB2-4987-B9C4-4C6F917E4E39}"/>
                  </a:ext>
                </a:extLst>
              </p:cNvPr>
              <p:cNvSpPr/>
              <p:nvPr/>
            </p:nvSpPr>
            <p:spPr>
              <a:xfrm>
                <a:off x="1900793" y="4343224"/>
                <a:ext cx="1547007" cy="566678"/>
              </a:xfrm>
              <a:prstGeom prst="ellipse">
                <a:avLst/>
              </a:prstGeom>
              <a:solidFill>
                <a:sysClr val="window" lastClr="FFFFFF">
                  <a:lumMod val="75000"/>
                  <a:alpha val="20000"/>
                </a:sysClr>
              </a:solidFill>
              <a:ln w="12700" cap="flat" cmpd="sng" algn="ctr">
                <a:noFill/>
                <a:prstDash val="solid"/>
                <a:miter lim="800000"/>
              </a:ln>
              <a:effectLst>
                <a:softEdge rad="101600"/>
              </a:effectLst>
            </p:spPr>
            <p:txBody>
              <a:bodyPr rtlCol="0" anchor="ctr"/>
              <a:lstStyle/>
              <a:p>
                <a:pPr algn="ctr">
                  <a:defRPr/>
                </a:pPr>
                <a:endParaRPr lang="zh-CN" altLang="en-US" kern="0" dirty="0">
                  <a:solidFill>
                    <a:prstClr val="white"/>
                  </a:solidFill>
                  <a:latin typeface="等线" panose="020F0502020204030204"/>
                  <a:ea typeface="等线" panose="02010600030101010101" pitchFamily="2" charset="-122"/>
                </a:endParaRPr>
              </a:p>
            </p:txBody>
          </p:sp>
          <p:sp>
            <p:nvSpPr>
              <p:cNvPr id="46" name="矩形 45">
                <a:extLst>
                  <a:ext uri="{FF2B5EF4-FFF2-40B4-BE49-F238E27FC236}">
                    <a16:creationId xmlns:a16="http://schemas.microsoft.com/office/drawing/2014/main" id="{0269894D-E0F6-42D0-B652-7D2A01E2F87B}"/>
                  </a:ext>
                </a:extLst>
              </p:cNvPr>
              <p:cNvSpPr/>
              <p:nvPr/>
            </p:nvSpPr>
            <p:spPr>
              <a:xfrm>
                <a:off x="2564330" y="3439355"/>
                <a:ext cx="285656" cy="400110"/>
              </a:xfrm>
              <a:prstGeom prst="rect">
                <a:avLst/>
              </a:prstGeom>
            </p:spPr>
            <p:txBody>
              <a:bodyPr wrap="none">
                <a:spAutoFit/>
              </a:bodyPr>
              <a:lstStyle/>
              <a:p>
                <a:r>
                  <a:rPr lang="en-US" altLang="zh-CN" sz="2000" dirty="0">
                    <a:solidFill>
                      <a:srgbClr val="FF6600"/>
                    </a:solidFill>
                    <a:latin typeface="Script MT Bold" panose="03040602040607080904" pitchFamily="66" charset="0"/>
                    <a:ea typeface="微软雅黑 Light" panose="020B0502040204020203" pitchFamily="34" charset="-122"/>
                  </a:rPr>
                  <a:t>1</a:t>
                </a:r>
                <a:endParaRPr lang="zh-CN" altLang="en-US" sz="2000" dirty="0">
                  <a:solidFill>
                    <a:srgbClr val="FF6600"/>
                  </a:solidFill>
                  <a:latin typeface="Script MT Bold" panose="03040602040607080904" pitchFamily="66" charset="0"/>
                  <a:ea typeface="微软雅黑 Light" panose="020B0502040204020203" pitchFamily="34" charset="-122"/>
                </a:endParaRPr>
              </a:p>
            </p:txBody>
          </p:sp>
        </p:grpSp>
        <p:pic>
          <p:nvPicPr>
            <p:cNvPr id="43" name="图形 42" descr="男士">
              <a:extLst>
                <a:ext uri="{FF2B5EF4-FFF2-40B4-BE49-F238E27FC236}">
                  <a16:creationId xmlns:a16="http://schemas.microsoft.com/office/drawing/2014/main" id="{7E8869F7-E87D-4D62-8A61-9BA1BB394B1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7598" y="4046188"/>
              <a:ext cx="492443" cy="492443"/>
            </a:xfrm>
            <a:prstGeom prst="rect">
              <a:avLst/>
            </a:prstGeom>
          </p:spPr>
        </p:pic>
      </p:grpSp>
      <p:grpSp>
        <p:nvGrpSpPr>
          <p:cNvPr id="53" name="组合 52">
            <a:extLst>
              <a:ext uri="{FF2B5EF4-FFF2-40B4-BE49-F238E27FC236}">
                <a16:creationId xmlns:a16="http://schemas.microsoft.com/office/drawing/2014/main" id="{72A9F2B9-BDA2-4485-BF6E-4EDA94FAF7D7}"/>
              </a:ext>
            </a:extLst>
          </p:cNvPr>
          <p:cNvGrpSpPr/>
          <p:nvPr/>
        </p:nvGrpSpPr>
        <p:grpSpPr>
          <a:xfrm>
            <a:off x="76112" y="188886"/>
            <a:ext cx="6923811" cy="370278"/>
            <a:chOff x="15914" y="240642"/>
            <a:chExt cx="6923811" cy="370278"/>
          </a:xfrm>
        </p:grpSpPr>
        <p:pic>
          <p:nvPicPr>
            <p:cNvPr id="54" name="图片 53">
              <a:extLst>
                <a:ext uri="{FF2B5EF4-FFF2-40B4-BE49-F238E27FC236}">
                  <a16:creationId xmlns:a16="http://schemas.microsoft.com/office/drawing/2014/main" id="{D1B9F726-B50C-4F39-A2C1-37A5B5B00B57}"/>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5" name="图片 54">
              <a:extLst>
                <a:ext uri="{FF2B5EF4-FFF2-40B4-BE49-F238E27FC236}">
                  <a16:creationId xmlns:a16="http://schemas.microsoft.com/office/drawing/2014/main" id="{7DCFB323-0DE6-4FAE-9965-778F3CDBAFEA}"/>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6" name="图片 55" descr="图片包含 物体&#10;&#10;已生成极高可信度的说明">
              <a:extLst>
                <a:ext uri="{FF2B5EF4-FFF2-40B4-BE49-F238E27FC236}">
                  <a16:creationId xmlns:a16="http://schemas.microsoft.com/office/drawing/2014/main" id="{11D8840C-4333-4D2B-AC19-EFF86D548A17}"/>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57" name="矩形 56">
            <a:extLst>
              <a:ext uri="{FF2B5EF4-FFF2-40B4-BE49-F238E27FC236}">
                <a16:creationId xmlns:a16="http://schemas.microsoft.com/office/drawing/2014/main" id="{6E939FDC-4C64-48C3-9AE1-903FFEA8F48B}"/>
              </a:ext>
            </a:extLst>
          </p:cNvPr>
          <p:cNvSpPr/>
          <p:nvPr/>
        </p:nvSpPr>
        <p:spPr>
          <a:xfrm>
            <a:off x="2393523" y="195474"/>
            <a:ext cx="2440092" cy="369332"/>
          </a:xfrm>
          <a:prstGeom prst="rect">
            <a:avLst/>
          </a:prstGeom>
        </p:spPr>
        <p:txBody>
          <a:bodyPr wrap="none" anchor="ctr" anchorCtr="1">
            <a:spAutoFit/>
          </a:bodyPr>
          <a:lstStyle/>
          <a:p>
            <a:pPr algn="ctr">
              <a:defRPr/>
            </a:pPr>
            <a:r>
              <a:rPr lang="zh-CN" altLang="en-US" b="1" dirty="0">
                <a:solidFill>
                  <a:srgbClr val="00B050"/>
                </a:solidFill>
                <a:latin typeface="Candara" panose="020E0502030303020204" pitchFamily="34" charset="0"/>
                <a:ea typeface="微软雅黑" panose="020B0503020204020204" pitchFamily="34" charset="-122"/>
                <a:cs typeface="Calibri Light" panose="020F0302020204030204" pitchFamily="34" charset="0"/>
              </a:rPr>
              <a:t>❶</a:t>
            </a:r>
            <a:r>
              <a:rPr lang="zh-CN" altLang="en-US" b="1" dirty="0">
                <a:solidFill>
                  <a:srgbClr val="E7E6E6">
                    <a:lumMod val="10000"/>
                  </a:srgbClr>
                </a:solidFill>
                <a:latin typeface="微软雅黑" panose="020B0503020204020204" pitchFamily="34" charset="-122"/>
                <a:ea typeface="微软雅黑" panose="020B0503020204020204" pitchFamily="34" charset="-122"/>
              </a:rPr>
              <a:t>产品介绍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微软雅黑 Light" panose="020B0502040204020203" pitchFamily="34" charset="-122"/>
                <a:ea typeface="微软雅黑 Light" panose="020B0502040204020203" pitchFamily="34" charset="-122"/>
                <a:cs typeface="Calibri" panose="020F0502020204030204" pitchFamily="34" charset="0"/>
              </a:rPr>
              <a:t>产品背景</a:t>
            </a:r>
            <a:endParaRPr lang="zh-CN" altLang="en-US" b="1" dirty="0">
              <a:solidFill>
                <a:schemeClr val="bg2">
                  <a:lumMod val="10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89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90"/>
                                          </p:val>
                                        </p:tav>
                                        <p:tav tm="100000">
                                          <p:val>
                                            <p:fltVal val="0"/>
                                          </p:val>
                                        </p:tav>
                                      </p:tavLst>
                                    </p:anim>
                                    <p:animEffect transition="in" filter="fade">
                                      <p:cBhvr>
                                        <p:cTn id="10" dur="500"/>
                                        <p:tgtEl>
                                          <p:spTgt spid="22"/>
                                        </p:tgtEl>
                                      </p:cBhvr>
                                    </p:animEffect>
                                  </p:childTnLst>
                                </p:cTn>
                              </p:par>
                            </p:childTnLst>
                          </p:cTn>
                        </p:par>
                        <p:par>
                          <p:cTn id="11" fill="hold">
                            <p:stCondLst>
                              <p:cond delay="750"/>
                            </p:stCondLst>
                            <p:childTnLst>
                              <p:par>
                                <p:cTn id="12" presetID="16" presetClass="entr" presetSubtype="37" fill="hold" grpId="0" nodeType="afterEffect">
                                  <p:stCondLst>
                                    <p:cond delay="25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250"/>
                                        <p:tgtEl>
                                          <p:spTgt spid="23"/>
                                        </p:tgtEl>
                                      </p:cBhvr>
                                    </p:animEffect>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250"/>
                                        <p:tgtEl>
                                          <p:spTgt spid="26"/>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250"/>
                                        <p:tgtEl>
                                          <p:spTgt spid="27"/>
                                        </p:tgtEl>
                                      </p:cBhvr>
                                    </p:animEffect>
                                  </p:childTnLst>
                                </p:cTn>
                              </p:par>
                            </p:childTnLst>
                          </p:cTn>
                        </p:par>
                        <p:par>
                          <p:cTn id="23" fill="hold">
                            <p:stCondLst>
                              <p:cond delay="1750"/>
                            </p:stCondLst>
                            <p:childTnLst>
                              <p:par>
                                <p:cTn id="24" presetID="22" presetClass="entr" presetSubtype="4"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250"/>
                                        <p:tgtEl>
                                          <p:spTgt spid="41"/>
                                        </p:tgtEl>
                                      </p:cBhvr>
                                    </p:animEffect>
                                  </p:childTnLst>
                                </p:cTn>
                              </p:par>
                            </p:childTnLst>
                          </p:cTn>
                        </p:par>
                        <p:par>
                          <p:cTn id="27" fill="hold">
                            <p:stCondLst>
                              <p:cond delay="2000"/>
                            </p:stCondLst>
                            <p:childTnLst>
                              <p:par>
                                <p:cTn id="28" presetID="22" presetClass="entr" presetSubtype="1" fill="hold" nodeType="afterEffect">
                                  <p:stCondLst>
                                    <p:cond delay="250"/>
                                  </p:stCondLst>
                                  <p:childTnLst>
                                    <p:set>
                                      <p:cBhvr>
                                        <p:cTn id="29" dur="1" fill="hold">
                                          <p:stCondLst>
                                            <p:cond delay="0"/>
                                          </p:stCondLst>
                                        </p:cTn>
                                        <p:tgtEl>
                                          <p:spTgt spid="28"/>
                                        </p:tgtEl>
                                        <p:attrNameLst>
                                          <p:attrName>style.visibility</p:attrName>
                                        </p:attrNameLst>
                                      </p:cBhvr>
                                      <p:to>
                                        <p:strVal val="visible"/>
                                      </p:to>
                                    </p:set>
                                    <p:animEffect transition="in" filter="wipe(up)">
                                      <p:cBhvr>
                                        <p:cTn id="30" dur="250"/>
                                        <p:tgtEl>
                                          <p:spTgt spid="28"/>
                                        </p:tgtEl>
                                      </p:cBhvr>
                                    </p:animEffect>
                                  </p:childTnLst>
                                </p:cTn>
                              </p:par>
                            </p:childTnLst>
                          </p:cTn>
                        </p:par>
                        <p:par>
                          <p:cTn id="31" fill="hold">
                            <p:stCondLst>
                              <p:cond delay="2500"/>
                            </p:stCondLst>
                            <p:childTnLst>
                              <p:par>
                                <p:cTn id="32" presetID="22" presetClass="entr" presetSubtype="4" fill="hold" nodeType="after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250"/>
                                        <p:tgtEl>
                                          <p:spTgt spid="8"/>
                                        </p:tgtEl>
                                      </p:cBhvr>
                                    </p:animEffect>
                                  </p:childTnLst>
                                </p:cTn>
                              </p:par>
                            </p:childTnLst>
                          </p:cTn>
                        </p:par>
                        <p:par>
                          <p:cTn id="35" fill="hold">
                            <p:stCondLst>
                              <p:cond delay="3000"/>
                            </p:stCondLst>
                            <p:childTnLst>
                              <p:par>
                                <p:cTn id="36" presetID="22" presetClass="entr" presetSubtype="1" fill="hold" nodeType="afterEffect">
                                  <p:stCondLst>
                                    <p:cond delay="25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250"/>
                                        <p:tgtEl>
                                          <p:spTgt spid="29"/>
                                        </p:tgtEl>
                                      </p:cBhvr>
                                    </p:animEffect>
                                  </p:childTnLst>
                                </p:cTn>
                              </p:par>
                            </p:childTnLst>
                          </p:cTn>
                        </p:par>
                        <p:par>
                          <p:cTn id="39" fill="hold">
                            <p:stCondLst>
                              <p:cond delay="3500"/>
                            </p:stCondLst>
                            <p:childTnLst>
                              <p:par>
                                <p:cTn id="40" presetID="22" presetClass="entr" presetSubtype="4" fill="hold" nodeType="afterEffect">
                                  <p:stCondLst>
                                    <p:cond delay="25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250"/>
                                        <p:tgtEl>
                                          <p:spTgt spid="13"/>
                                        </p:tgtEl>
                                      </p:cBhvr>
                                    </p:animEffect>
                                  </p:childTnLst>
                                </p:cTn>
                              </p:par>
                            </p:childTnLst>
                          </p:cTn>
                        </p:par>
                        <p:par>
                          <p:cTn id="43" fill="hold">
                            <p:stCondLst>
                              <p:cond delay="4000"/>
                            </p:stCondLst>
                            <p:childTnLst>
                              <p:par>
                                <p:cTn id="44" presetID="22" presetClass="entr" presetSubtype="1" fill="hold" nodeType="after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250"/>
                                        <p:tgtEl>
                                          <p:spTgt spid="30"/>
                                        </p:tgtEl>
                                      </p:cBhvr>
                                    </p:animEffect>
                                  </p:childTnLst>
                                </p:cTn>
                              </p:par>
                            </p:childTnLst>
                          </p:cTn>
                        </p:par>
                        <p:par>
                          <p:cTn id="47" fill="hold">
                            <p:stCondLst>
                              <p:cond delay="4500"/>
                            </p:stCondLst>
                            <p:childTnLst>
                              <p:par>
                                <p:cTn id="48" presetID="22" presetClass="entr" presetSubtype="4" fill="hold" nodeType="afterEffect">
                                  <p:stCondLst>
                                    <p:cond delay="25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8FC6D90E-2671-4410-BA40-D41BD4231B25}"/>
              </a:ext>
            </a:extLst>
          </p:cNvPr>
          <p:cNvGrpSpPr/>
          <p:nvPr/>
        </p:nvGrpSpPr>
        <p:grpSpPr>
          <a:xfrm>
            <a:off x="76112" y="188886"/>
            <a:ext cx="6923811" cy="370278"/>
            <a:chOff x="15914" y="240642"/>
            <a:chExt cx="6923811" cy="370278"/>
          </a:xfrm>
        </p:grpSpPr>
        <p:pic>
          <p:nvPicPr>
            <p:cNvPr id="16" name="图片 15">
              <a:extLst>
                <a:ext uri="{FF2B5EF4-FFF2-40B4-BE49-F238E27FC236}">
                  <a16:creationId xmlns:a16="http://schemas.microsoft.com/office/drawing/2014/main" id="{56F99666-D047-4027-8150-55D20BBBCC8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7" name="图片 16">
              <a:extLst>
                <a:ext uri="{FF2B5EF4-FFF2-40B4-BE49-F238E27FC236}">
                  <a16:creationId xmlns:a16="http://schemas.microsoft.com/office/drawing/2014/main" id="{3416BEDE-295A-4B78-8BCD-0AE9632DAA4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8" name="图片 17" descr="图片包含 物体&#10;&#10;已生成极高可信度的说明">
              <a:extLst>
                <a:ext uri="{FF2B5EF4-FFF2-40B4-BE49-F238E27FC236}">
                  <a16:creationId xmlns:a16="http://schemas.microsoft.com/office/drawing/2014/main" id="{A0454C0D-F5E3-47C2-89DD-9AAC1F1B746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9" name="矩形 18">
            <a:extLst>
              <a:ext uri="{FF2B5EF4-FFF2-40B4-BE49-F238E27FC236}">
                <a16:creationId xmlns:a16="http://schemas.microsoft.com/office/drawing/2014/main" id="{C0F05DB2-8D39-4320-973B-4F8A580E2923}"/>
              </a:ext>
            </a:extLst>
          </p:cNvPr>
          <p:cNvSpPr/>
          <p:nvPr/>
        </p:nvSpPr>
        <p:spPr>
          <a:xfrm>
            <a:off x="2390728" y="189217"/>
            <a:ext cx="2440092" cy="369332"/>
          </a:xfrm>
          <a:prstGeom prst="rect">
            <a:avLst/>
          </a:prstGeom>
        </p:spPr>
        <p:txBody>
          <a:bodyPr wrap="none">
            <a:spAutoFit/>
          </a:bodyPr>
          <a:lstStyle/>
          <a:p>
            <a:pPr algn="ctr">
              <a:defRPr/>
            </a:pPr>
            <a:r>
              <a:rPr lang="zh-CN" altLang="en-US" b="1" dirty="0">
                <a:solidFill>
                  <a:srgbClr val="00B050"/>
                </a:solidFill>
                <a:latin typeface="Candara" panose="020E0502030303020204" pitchFamily="34" charset="0"/>
                <a:ea typeface="微软雅黑" panose="020B0503020204020204" pitchFamily="34" charset="-122"/>
              </a:rPr>
              <a:t>❷</a:t>
            </a:r>
            <a:r>
              <a:rPr lang="zh-CN" altLang="en-US" b="1" dirty="0">
                <a:solidFill>
                  <a:srgbClr val="E7E6E6">
                    <a:lumMod val="10000"/>
                  </a:srgbClr>
                </a:solidFill>
                <a:latin typeface="微软雅黑" panose="020B0503020204020204" pitchFamily="34" charset="-122"/>
                <a:ea typeface="微软雅黑" panose="020B0503020204020204" pitchFamily="34" charset="-122"/>
              </a:rPr>
              <a:t>产品介绍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微软雅黑 Light" panose="020B0502040204020203" pitchFamily="34" charset="-122"/>
                <a:ea typeface="微软雅黑 Light" panose="020B0502040204020203" pitchFamily="34" charset="-122"/>
              </a:rPr>
              <a:t>产品生态</a:t>
            </a:r>
          </a:p>
        </p:txBody>
      </p:sp>
      <p:sp>
        <p:nvSpPr>
          <p:cNvPr id="10" name="矩形 9">
            <a:extLst>
              <a:ext uri="{FF2B5EF4-FFF2-40B4-BE49-F238E27FC236}">
                <a16:creationId xmlns:a16="http://schemas.microsoft.com/office/drawing/2014/main" id="{486E0D9B-5DFB-4288-93D9-9D50B892CF71}"/>
              </a:ext>
            </a:extLst>
          </p:cNvPr>
          <p:cNvSpPr/>
          <p:nvPr/>
        </p:nvSpPr>
        <p:spPr>
          <a:xfrm>
            <a:off x="2020511" y="188582"/>
            <a:ext cx="468000" cy="369223"/>
          </a:xfrm>
          <a:prstGeom prst="rect">
            <a:avLst/>
          </a:prstGeom>
          <a:gradFill>
            <a:gsLst>
              <a:gs pos="0">
                <a:schemeClr val="bg1"/>
              </a:gs>
              <a:gs pos="17000">
                <a:schemeClr val="bg1">
                  <a:lumMod val="95000"/>
                  <a:alpha val="0"/>
                </a:schemeClr>
              </a:gs>
              <a:gs pos="100000">
                <a:schemeClr val="bg1"/>
              </a:gs>
              <a:gs pos="83000">
                <a:schemeClr val="bg1">
                  <a:lumMod val="95000"/>
                  <a:alpha val="0"/>
                </a:schemeClr>
              </a:gs>
              <a:gs pos="50000">
                <a:srgbClr val="0266F8"/>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185BB137-1E5A-475F-8CE3-6B30C519FBE3}"/>
              </a:ext>
            </a:extLst>
          </p:cNvPr>
          <p:cNvGrpSpPr/>
          <p:nvPr/>
        </p:nvGrpSpPr>
        <p:grpSpPr>
          <a:xfrm>
            <a:off x="1737708" y="2709695"/>
            <a:ext cx="8738045" cy="496617"/>
            <a:chOff x="1728824" y="3156382"/>
            <a:chExt cx="8738045" cy="496617"/>
          </a:xfrm>
        </p:grpSpPr>
        <p:sp>
          <p:nvSpPr>
            <p:cNvPr id="13" name="矩形 12">
              <a:extLst>
                <a:ext uri="{FF2B5EF4-FFF2-40B4-BE49-F238E27FC236}">
                  <a16:creationId xmlns:a16="http://schemas.microsoft.com/office/drawing/2014/main" id="{01ED90DF-EB3D-4115-A9B6-645977845046}"/>
                </a:ext>
              </a:extLst>
            </p:cNvPr>
            <p:cNvSpPr/>
            <p:nvPr/>
          </p:nvSpPr>
          <p:spPr>
            <a:xfrm>
              <a:off x="1728824" y="3159075"/>
              <a:ext cx="1535426" cy="492443"/>
            </a:xfrm>
            <a:prstGeom prst="rect">
              <a:avLst/>
            </a:prstGeom>
            <a:noFill/>
          </p:spPr>
          <p:txBody>
            <a:bodyPr wrap="square" anchor="ctr" anchorCtr="1">
              <a:spAutoFit/>
            </a:bodyPr>
            <a:lstStyle/>
            <a:p>
              <a:pPr>
                <a:defRPr/>
              </a:pPr>
              <a:r>
                <a:rPr lang="zh-CN" altLang="en-US" sz="2600" b="1" dirty="0">
                  <a:latin typeface="微软雅黑 Light" panose="020B0502040204020203" pitchFamily="34" charset="-122"/>
                  <a:ea typeface="微软雅黑 Light" panose="020B0502040204020203" pitchFamily="34" charset="-122"/>
                </a:rPr>
                <a:t>船岸联网    </a:t>
              </a:r>
            </a:p>
          </p:txBody>
        </p:sp>
        <p:sp>
          <p:nvSpPr>
            <p:cNvPr id="14" name="矩形 13">
              <a:extLst>
                <a:ext uri="{FF2B5EF4-FFF2-40B4-BE49-F238E27FC236}">
                  <a16:creationId xmlns:a16="http://schemas.microsoft.com/office/drawing/2014/main" id="{63E41A9C-B941-4A29-8B2C-5A28EB4718F9}"/>
                </a:ext>
              </a:extLst>
            </p:cNvPr>
            <p:cNvSpPr/>
            <p:nvPr/>
          </p:nvSpPr>
          <p:spPr>
            <a:xfrm>
              <a:off x="4077883" y="3156382"/>
              <a:ext cx="1537479" cy="492443"/>
            </a:xfrm>
            <a:prstGeom prst="rect">
              <a:avLst/>
            </a:prstGeom>
            <a:noFill/>
          </p:spPr>
          <p:txBody>
            <a:bodyPr wrap="square" anchor="ctr" anchorCtr="1">
              <a:spAutoFit/>
            </a:bodyPr>
            <a:lstStyle/>
            <a:p>
              <a:pPr lvl="0">
                <a:defRPr/>
              </a:pPr>
              <a:r>
                <a:rPr lang="zh-CN" altLang="en-US" sz="2600" b="1" dirty="0">
                  <a:latin typeface="微软雅黑 Light" panose="020B0502040204020203" pitchFamily="34" charset="-122"/>
                  <a:ea typeface="微软雅黑 Light" panose="020B0502040204020203" pitchFamily="34" charset="-122"/>
                </a:rPr>
                <a:t>内通物联</a:t>
              </a:r>
            </a:p>
          </p:txBody>
        </p:sp>
        <p:sp>
          <p:nvSpPr>
            <p:cNvPr id="20" name="矩形 19">
              <a:extLst>
                <a:ext uri="{FF2B5EF4-FFF2-40B4-BE49-F238E27FC236}">
                  <a16:creationId xmlns:a16="http://schemas.microsoft.com/office/drawing/2014/main" id="{33196613-36DD-4B30-939C-CB1D8A7699F8}"/>
                </a:ext>
              </a:extLst>
            </p:cNvPr>
            <p:cNvSpPr/>
            <p:nvPr/>
          </p:nvSpPr>
          <p:spPr>
            <a:xfrm>
              <a:off x="6595407" y="3160556"/>
              <a:ext cx="1526728" cy="492443"/>
            </a:xfrm>
            <a:prstGeom prst="rect">
              <a:avLst/>
            </a:prstGeom>
            <a:noFill/>
          </p:spPr>
          <p:txBody>
            <a:bodyPr wrap="square" anchor="ctr" anchorCtr="1">
              <a:spAutoFit/>
            </a:bodyPr>
            <a:lstStyle/>
            <a:p>
              <a:pPr>
                <a:defRPr/>
              </a:pPr>
              <a:r>
                <a:rPr lang="zh-CN" altLang="en-US" sz="2600" b="1" dirty="0">
                  <a:latin typeface="微软雅黑 Light" panose="020B0502040204020203" pitchFamily="34" charset="-122"/>
                  <a:ea typeface="微软雅黑 Light" panose="020B0502040204020203" pitchFamily="34" charset="-122"/>
                </a:rPr>
                <a:t>采集存储</a:t>
              </a:r>
            </a:p>
          </p:txBody>
        </p:sp>
        <p:sp>
          <p:nvSpPr>
            <p:cNvPr id="21" name="矩形 20">
              <a:extLst>
                <a:ext uri="{FF2B5EF4-FFF2-40B4-BE49-F238E27FC236}">
                  <a16:creationId xmlns:a16="http://schemas.microsoft.com/office/drawing/2014/main" id="{EDF028AD-127C-439C-B185-176953F11FA2}"/>
                </a:ext>
              </a:extLst>
            </p:cNvPr>
            <p:cNvSpPr/>
            <p:nvPr/>
          </p:nvSpPr>
          <p:spPr>
            <a:xfrm>
              <a:off x="8926875" y="3159593"/>
              <a:ext cx="1539994" cy="492443"/>
            </a:xfrm>
            <a:prstGeom prst="rect">
              <a:avLst/>
            </a:prstGeom>
            <a:noFill/>
          </p:spPr>
          <p:txBody>
            <a:bodyPr wrap="square" anchor="ctr" anchorCtr="1">
              <a:spAutoFit/>
            </a:bodyPr>
            <a:lstStyle/>
            <a:p>
              <a:pPr lvl="0">
                <a:defRPr/>
              </a:pPr>
              <a:r>
                <a:rPr lang="zh-CN" altLang="en-US" sz="2600" b="1" dirty="0">
                  <a:latin typeface="微软雅黑 Light" panose="020B0502040204020203" pitchFamily="34" charset="-122"/>
                  <a:ea typeface="微软雅黑 Light" panose="020B0502040204020203" pitchFamily="34" charset="-122"/>
                </a:rPr>
                <a:t>分析处理</a:t>
              </a:r>
            </a:p>
          </p:txBody>
        </p:sp>
      </p:grpSp>
      <p:grpSp>
        <p:nvGrpSpPr>
          <p:cNvPr id="22" name="组合 21">
            <a:extLst>
              <a:ext uri="{FF2B5EF4-FFF2-40B4-BE49-F238E27FC236}">
                <a16:creationId xmlns:a16="http://schemas.microsoft.com/office/drawing/2014/main" id="{95456AC2-11B7-42E2-9E14-BE18713F9E9A}"/>
              </a:ext>
            </a:extLst>
          </p:cNvPr>
          <p:cNvGrpSpPr/>
          <p:nvPr/>
        </p:nvGrpSpPr>
        <p:grpSpPr>
          <a:xfrm>
            <a:off x="1600128" y="2688981"/>
            <a:ext cx="9003622" cy="546119"/>
            <a:chOff x="1600128" y="2438819"/>
            <a:chExt cx="9003622" cy="546119"/>
          </a:xfrm>
        </p:grpSpPr>
        <p:sp>
          <p:nvSpPr>
            <p:cNvPr id="23" name="矩形: 圆角 22">
              <a:extLst>
                <a:ext uri="{FF2B5EF4-FFF2-40B4-BE49-F238E27FC236}">
                  <a16:creationId xmlns:a16="http://schemas.microsoft.com/office/drawing/2014/main" id="{68E12124-9ED7-4703-B56E-8AEED8465A24}"/>
                </a:ext>
              </a:extLst>
            </p:cNvPr>
            <p:cNvSpPr/>
            <p:nvPr/>
          </p:nvSpPr>
          <p:spPr>
            <a:xfrm>
              <a:off x="8803750" y="2438819"/>
              <a:ext cx="1800000" cy="540000"/>
            </a:xfrm>
            <a:prstGeom prst="roundRect">
              <a:avLst>
                <a:gd name="adj" fmla="val 13340"/>
              </a:avLst>
            </a:prstGeom>
            <a:noFill/>
            <a:ln w="1905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900" b="1" dirty="0">
                <a:solidFill>
                  <a:prstClr val="white"/>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0707864F-ECA7-4A48-A92A-746230B5179A}"/>
                </a:ext>
              </a:extLst>
            </p:cNvPr>
            <p:cNvSpPr/>
            <p:nvPr/>
          </p:nvSpPr>
          <p:spPr>
            <a:xfrm>
              <a:off x="6461069" y="2444938"/>
              <a:ext cx="1800000" cy="540000"/>
            </a:xfrm>
            <a:prstGeom prst="roundRect">
              <a:avLst>
                <a:gd name="adj" fmla="val 12220"/>
              </a:avLst>
            </a:prstGeom>
            <a:noFill/>
            <a:ln w="1905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900" b="1" dirty="0">
                <a:solidFill>
                  <a:prstClr val="white"/>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AC755E22-361E-4FB7-A592-627A73040CBE}"/>
                </a:ext>
              </a:extLst>
            </p:cNvPr>
            <p:cNvSpPr/>
            <p:nvPr/>
          </p:nvSpPr>
          <p:spPr>
            <a:xfrm>
              <a:off x="3939801" y="2439141"/>
              <a:ext cx="1800000" cy="540000"/>
            </a:xfrm>
            <a:prstGeom prst="roundRect">
              <a:avLst>
                <a:gd name="adj" fmla="val 12368"/>
              </a:avLst>
            </a:prstGeom>
            <a:noFill/>
            <a:ln w="1905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900" b="1" dirty="0">
                <a:solidFill>
                  <a:prstClr val="white"/>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FE6B9659-60F3-4044-8C83-6CD3BFA4B417}"/>
                </a:ext>
              </a:extLst>
            </p:cNvPr>
            <p:cNvSpPr/>
            <p:nvPr/>
          </p:nvSpPr>
          <p:spPr>
            <a:xfrm>
              <a:off x="1600128" y="2439528"/>
              <a:ext cx="1800000" cy="540000"/>
            </a:xfrm>
            <a:prstGeom prst="roundRect">
              <a:avLst>
                <a:gd name="adj" fmla="val 12220"/>
              </a:avLst>
            </a:prstGeom>
            <a:noFill/>
            <a:ln w="1905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900" b="1"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ABBB4CDE-36C3-4479-A59E-01C94CD15161}"/>
              </a:ext>
            </a:extLst>
          </p:cNvPr>
          <p:cNvGrpSpPr/>
          <p:nvPr/>
        </p:nvGrpSpPr>
        <p:grpSpPr>
          <a:xfrm>
            <a:off x="3171664" y="1403998"/>
            <a:ext cx="5838532" cy="921224"/>
            <a:chOff x="3171664" y="1388395"/>
            <a:chExt cx="5838532" cy="921224"/>
          </a:xfrm>
        </p:grpSpPr>
        <p:sp>
          <p:nvSpPr>
            <p:cNvPr id="28" name="矩形 27">
              <a:extLst>
                <a:ext uri="{FF2B5EF4-FFF2-40B4-BE49-F238E27FC236}">
                  <a16:creationId xmlns:a16="http://schemas.microsoft.com/office/drawing/2014/main" id="{34FAC851-0D67-49FE-A112-74A0AB35ABB7}"/>
                </a:ext>
              </a:extLst>
            </p:cNvPr>
            <p:cNvSpPr/>
            <p:nvPr/>
          </p:nvSpPr>
          <p:spPr>
            <a:xfrm>
              <a:off x="3171664" y="1388395"/>
              <a:ext cx="1002029" cy="911019"/>
            </a:xfrm>
            <a:prstGeom prst="rect">
              <a:avLst/>
            </a:prstGeom>
            <a:solidFill>
              <a:schemeClr val="bg1"/>
            </a:solidFill>
          </p:spPr>
          <p:txBody>
            <a:bodyPr wrap="squar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2800" b="1" i="1" u="none" strike="noStrike" kern="1200" cap="none" spc="0" normalizeH="0" baseline="0" noProof="0" dirty="0">
                  <a:ln>
                    <a:noFill/>
                  </a:ln>
                  <a:effectLst/>
                  <a:uLnTx/>
                  <a:uFillTx/>
                  <a:latin typeface="Broadway" panose="04040905080B02020502" pitchFamily="82" charset="0"/>
                  <a:ea typeface="等线" panose="02010600030101010101" pitchFamily="2" charset="-122"/>
                  <a:cs typeface="Segoe UI"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6600"/>
                  </a:solidFill>
                  <a:uLnTx/>
                  <a:uFillTx/>
                  <a:latin typeface="微软雅黑 Light" panose="020B0502040204020203" pitchFamily="34" charset="-122"/>
                  <a:ea typeface="微软雅黑 Light" panose="020B0502040204020203" pitchFamily="34" charset="-122"/>
                  <a:cs typeface="+mn-cs"/>
                </a:rPr>
                <a:t>硬件</a:t>
              </a:r>
              <a:endParaRPr kumimoji="0" lang="en-US" altLang="zh-CN" sz="2800" b="1" i="0" u="none" strike="noStrike" kern="1200" cap="none" spc="0" normalizeH="0" baseline="0" noProof="0" dirty="0">
                <a:ln>
                  <a:noFill/>
                </a:ln>
                <a:solidFill>
                  <a:srgbClr val="FF6600"/>
                </a:solidFill>
                <a:uLnTx/>
                <a:uFillTx/>
                <a:latin typeface="微软雅黑 Light" panose="020B0502040204020203" pitchFamily="34" charset="-122"/>
                <a:ea typeface="微软雅黑 Light" panose="020B0502040204020203" pitchFamily="34" charset="-122"/>
                <a:cs typeface="+mn-cs"/>
              </a:endParaRPr>
            </a:p>
          </p:txBody>
        </p:sp>
        <p:sp>
          <p:nvSpPr>
            <p:cNvPr id="29" name="矩形 28">
              <a:extLst>
                <a:ext uri="{FF2B5EF4-FFF2-40B4-BE49-F238E27FC236}">
                  <a16:creationId xmlns:a16="http://schemas.microsoft.com/office/drawing/2014/main" id="{9E2CF896-F6BC-4304-A093-88B8294AA6BF}"/>
                </a:ext>
              </a:extLst>
            </p:cNvPr>
            <p:cNvSpPr/>
            <p:nvPr/>
          </p:nvSpPr>
          <p:spPr>
            <a:xfrm>
              <a:off x="8107385" y="1398600"/>
              <a:ext cx="902811" cy="911019"/>
            </a:xfrm>
            <a:prstGeom prst="rect">
              <a:avLst/>
            </a:prstGeom>
            <a:solidFill>
              <a:schemeClr val="bg1"/>
            </a:solidFill>
          </p:spPr>
          <p:txBody>
            <a:bodyPr wrap="non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2800" b="1" i="1" u="none" strike="noStrike" kern="1200" cap="none" spc="0" normalizeH="0" baseline="0" noProof="0" dirty="0">
                  <a:ln>
                    <a:noFill/>
                  </a:ln>
                  <a:effectLst/>
                  <a:uLnTx/>
                  <a:uFillTx/>
                  <a:latin typeface="Broadway" panose="04040905080B02020502" pitchFamily="82" charset="0"/>
                  <a:ea typeface="等线" panose="02010600030101010101" pitchFamily="2" charset="-122"/>
                  <a:cs typeface="Segoe UI" pitchFamily="34" charset="0"/>
                </a:rPr>
                <a:t>2</a:t>
              </a:r>
            </a:p>
            <a:p>
              <a:pPr algn="ctr">
                <a:defRPr/>
              </a:pPr>
              <a:r>
                <a:rPr lang="zh-CN" altLang="en-US" sz="2800" b="1" dirty="0">
                  <a:solidFill>
                    <a:srgbClr val="FF6600"/>
                  </a:solidFill>
                  <a:latin typeface="微软雅黑 Light" panose="020B0502040204020203" pitchFamily="34" charset="-122"/>
                  <a:ea typeface="微软雅黑 Light" panose="020B0502040204020203" pitchFamily="34" charset="-122"/>
                </a:rPr>
                <a:t>软件</a:t>
              </a:r>
              <a:endParaRPr lang="en-US" altLang="zh-CN" sz="2800" b="1" dirty="0">
                <a:solidFill>
                  <a:srgbClr val="FF6600"/>
                </a:solidFill>
                <a:latin typeface="微软雅黑 Light" panose="020B0502040204020203" pitchFamily="34" charset="-122"/>
                <a:ea typeface="微软雅黑 Light" panose="020B0502040204020203" pitchFamily="34" charset="-122"/>
              </a:endParaRPr>
            </a:p>
          </p:txBody>
        </p:sp>
      </p:grpSp>
      <p:sp>
        <p:nvSpPr>
          <p:cNvPr id="30" name="矩形 29">
            <a:extLst>
              <a:ext uri="{FF2B5EF4-FFF2-40B4-BE49-F238E27FC236}">
                <a16:creationId xmlns:a16="http://schemas.microsoft.com/office/drawing/2014/main" id="{F1CA0487-5CC5-4251-BFB0-A26D7276A122}"/>
              </a:ext>
            </a:extLst>
          </p:cNvPr>
          <p:cNvSpPr/>
          <p:nvPr/>
        </p:nvSpPr>
        <p:spPr>
          <a:xfrm>
            <a:off x="5345127" y="4821342"/>
            <a:ext cx="1518364" cy="492443"/>
          </a:xfrm>
          <a:prstGeom prst="rect">
            <a:avLst/>
          </a:prstGeom>
        </p:spPr>
        <p:txBody>
          <a:bodyPr wrap="none">
            <a:spAutoFit/>
          </a:bodyPr>
          <a:lstStyle/>
          <a:p>
            <a:pPr marR="0" indent="0" fontAlgn="auto">
              <a:lnSpc>
                <a:spcPct val="100000"/>
              </a:lnSpc>
              <a:spcBef>
                <a:spcPts val="0"/>
              </a:spcBef>
              <a:spcAft>
                <a:spcPts val="0"/>
              </a:spcAft>
              <a:buClrTx/>
              <a:buSzTx/>
              <a:buFontTx/>
              <a:buNone/>
              <a:tabLst/>
              <a:defRPr/>
            </a:pPr>
            <a:r>
              <a:rPr lang="zh-CN" altLang="en-US" sz="2600" b="1" dirty="0">
                <a:latin typeface="微软雅黑 Light" panose="020B0502040204020203" pitchFamily="34" charset="-122"/>
                <a:ea typeface="微软雅黑 Light" panose="020B0502040204020203" pitchFamily="34" charset="-122"/>
              </a:rPr>
              <a:t>信息服务</a:t>
            </a:r>
          </a:p>
        </p:txBody>
      </p:sp>
      <p:sp>
        <p:nvSpPr>
          <p:cNvPr id="31" name="矩形 30">
            <a:extLst>
              <a:ext uri="{FF2B5EF4-FFF2-40B4-BE49-F238E27FC236}">
                <a16:creationId xmlns:a16="http://schemas.microsoft.com/office/drawing/2014/main" id="{7A4DF4F4-26D8-4778-8404-C8C071E6F374}"/>
              </a:ext>
            </a:extLst>
          </p:cNvPr>
          <p:cNvSpPr/>
          <p:nvPr/>
        </p:nvSpPr>
        <p:spPr>
          <a:xfrm>
            <a:off x="5652388" y="3590986"/>
            <a:ext cx="902811" cy="911019"/>
          </a:xfrm>
          <a:prstGeom prst="rect">
            <a:avLst/>
          </a:prstGeom>
          <a:solidFill>
            <a:schemeClr val="bg1"/>
          </a:solidFill>
        </p:spPr>
        <p:txBody>
          <a:bodyPr wrap="non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2800" b="1" i="1" u="none" strike="noStrike" kern="1200" cap="none" spc="0" normalizeH="0" baseline="0" noProof="0" dirty="0">
                <a:ln>
                  <a:noFill/>
                </a:ln>
                <a:effectLst/>
                <a:uLnTx/>
                <a:uFillTx/>
                <a:latin typeface="Broadway" panose="04040905080B02020502" pitchFamily="82" charset="0"/>
                <a:ea typeface="等线" panose="02010600030101010101" pitchFamily="2" charset="-122"/>
                <a:cs typeface="Segoe UI" pitchFamily="34" charset="0"/>
              </a:rPr>
              <a:t>3</a:t>
            </a:r>
          </a:p>
          <a:p>
            <a:pPr algn="ctr">
              <a:defRPr/>
            </a:pPr>
            <a:r>
              <a:rPr lang="zh-CN" altLang="en-US" sz="2800" b="1" dirty="0">
                <a:solidFill>
                  <a:srgbClr val="FF6600"/>
                </a:solidFill>
                <a:latin typeface="微软雅黑 Light" panose="020B0502040204020203" pitchFamily="34" charset="-122"/>
                <a:ea typeface="微软雅黑 Light" panose="020B0502040204020203" pitchFamily="34" charset="-122"/>
              </a:rPr>
              <a:t>平台</a:t>
            </a:r>
            <a:endParaRPr lang="en-US" altLang="zh-CN" sz="2800" b="1" dirty="0">
              <a:solidFill>
                <a:srgbClr val="FF6600"/>
              </a:solidFill>
              <a:latin typeface="微软雅黑 Light" panose="020B0502040204020203" pitchFamily="34" charset="-122"/>
              <a:ea typeface="微软雅黑 Light" panose="020B0502040204020203" pitchFamily="34" charset="-122"/>
            </a:endParaRPr>
          </a:p>
        </p:txBody>
      </p:sp>
      <p:sp>
        <p:nvSpPr>
          <p:cNvPr id="32" name="右大括号 31">
            <a:extLst>
              <a:ext uri="{FF2B5EF4-FFF2-40B4-BE49-F238E27FC236}">
                <a16:creationId xmlns:a16="http://schemas.microsoft.com/office/drawing/2014/main" id="{1B39A790-6548-4550-83C9-3F0B3E6D325F}"/>
              </a:ext>
            </a:extLst>
          </p:cNvPr>
          <p:cNvSpPr>
            <a:spLocks/>
          </p:cNvSpPr>
          <p:nvPr/>
        </p:nvSpPr>
        <p:spPr>
          <a:xfrm rot="5400000">
            <a:off x="5962590" y="-162709"/>
            <a:ext cx="270891" cy="7200000"/>
          </a:xfrm>
          <a:prstGeom prst="rightBrace">
            <a:avLst>
              <a:gd name="adj1" fmla="val 10283"/>
              <a:gd name="adj2"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6" name="右大括号 35">
            <a:extLst>
              <a:ext uri="{FF2B5EF4-FFF2-40B4-BE49-F238E27FC236}">
                <a16:creationId xmlns:a16="http://schemas.microsoft.com/office/drawing/2014/main" id="{03DBF20B-FC60-41A4-A671-58E80448B44E}"/>
              </a:ext>
            </a:extLst>
          </p:cNvPr>
          <p:cNvSpPr/>
          <p:nvPr/>
        </p:nvSpPr>
        <p:spPr>
          <a:xfrm rot="16200000">
            <a:off x="3530343" y="1307730"/>
            <a:ext cx="284672" cy="2328867"/>
          </a:xfrm>
          <a:prstGeom prst="rightBrace">
            <a:avLst>
              <a:gd name="adj1" fmla="val 8333"/>
              <a:gd name="adj2"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右大括号 36">
            <a:extLst>
              <a:ext uri="{FF2B5EF4-FFF2-40B4-BE49-F238E27FC236}">
                <a16:creationId xmlns:a16="http://schemas.microsoft.com/office/drawing/2014/main" id="{D25FFD92-15C5-4B75-A3A7-4528F9095E55}"/>
              </a:ext>
            </a:extLst>
          </p:cNvPr>
          <p:cNvSpPr/>
          <p:nvPr/>
        </p:nvSpPr>
        <p:spPr>
          <a:xfrm rot="16200000">
            <a:off x="8415286" y="1299444"/>
            <a:ext cx="284672" cy="2328868"/>
          </a:xfrm>
          <a:prstGeom prst="rightBrace">
            <a:avLst>
              <a:gd name="adj1" fmla="val 8333"/>
              <a:gd name="adj2"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38" name="组合 37">
            <a:extLst>
              <a:ext uri="{FF2B5EF4-FFF2-40B4-BE49-F238E27FC236}">
                <a16:creationId xmlns:a16="http://schemas.microsoft.com/office/drawing/2014/main" id="{0B97557D-0569-4CDC-B214-F4B44F03DF3D}"/>
              </a:ext>
            </a:extLst>
          </p:cNvPr>
          <p:cNvGrpSpPr/>
          <p:nvPr/>
        </p:nvGrpSpPr>
        <p:grpSpPr>
          <a:xfrm>
            <a:off x="5642075" y="4300479"/>
            <a:ext cx="923435" cy="584775"/>
            <a:chOff x="5642075" y="4676287"/>
            <a:chExt cx="923435" cy="584775"/>
          </a:xfrm>
        </p:grpSpPr>
        <p:sp>
          <p:nvSpPr>
            <p:cNvPr id="39" name="箭头: 右 45">
              <a:extLst>
                <a:ext uri="{FF2B5EF4-FFF2-40B4-BE49-F238E27FC236}">
                  <a16:creationId xmlns:a16="http://schemas.microsoft.com/office/drawing/2014/main" id="{17662A32-3834-411F-86A5-4D82FAC8143E}"/>
                </a:ext>
              </a:extLst>
            </p:cNvPr>
            <p:cNvSpPr/>
            <p:nvPr/>
          </p:nvSpPr>
          <p:spPr>
            <a:xfrm rot="5400000">
              <a:off x="5951683" y="4519211"/>
              <a:ext cx="304220" cy="923435"/>
            </a:xfrm>
            <a:custGeom>
              <a:avLst/>
              <a:gdLst>
                <a:gd name="connsiteX0" fmla="*/ 0 w 593032"/>
                <a:gd name="connsiteY0" fmla="*/ 166588 h 666351"/>
                <a:gd name="connsiteX1" fmla="*/ 296516 w 593032"/>
                <a:gd name="connsiteY1" fmla="*/ 166588 h 666351"/>
                <a:gd name="connsiteX2" fmla="*/ 296516 w 593032"/>
                <a:gd name="connsiteY2" fmla="*/ 0 h 666351"/>
                <a:gd name="connsiteX3" fmla="*/ 593032 w 593032"/>
                <a:gd name="connsiteY3" fmla="*/ 333176 h 666351"/>
                <a:gd name="connsiteX4" fmla="*/ 296516 w 593032"/>
                <a:gd name="connsiteY4" fmla="*/ 666351 h 666351"/>
                <a:gd name="connsiteX5" fmla="*/ 296516 w 593032"/>
                <a:gd name="connsiteY5" fmla="*/ 499763 h 666351"/>
                <a:gd name="connsiteX6" fmla="*/ 0 w 593032"/>
                <a:gd name="connsiteY6" fmla="*/ 499763 h 666351"/>
                <a:gd name="connsiteX7" fmla="*/ 0 w 593032"/>
                <a:gd name="connsiteY7" fmla="*/ 166588 h 666351"/>
                <a:gd name="connsiteX0" fmla="*/ 0 w 593032"/>
                <a:gd name="connsiteY0" fmla="*/ 166588 h 666351"/>
                <a:gd name="connsiteX1" fmla="*/ 296516 w 593032"/>
                <a:gd name="connsiteY1" fmla="*/ 166588 h 666351"/>
                <a:gd name="connsiteX2" fmla="*/ 296516 w 593032"/>
                <a:gd name="connsiteY2" fmla="*/ 0 h 666351"/>
                <a:gd name="connsiteX3" fmla="*/ 593032 w 593032"/>
                <a:gd name="connsiteY3" fmla="*/ 333176 h 666351"/>
                <a:gd name="connsiteX4" fmla="*/ 296516 w 593032"/>
                <a:gd name="connsiteY4" fmla="*/ 666351 h 666351"/>
                <a:gd name="connsiteX5" fmla="*/ 296516 w 593032"/>
                <a:gd name="connsiteY5" fmla="*/ 499763 h 666351"/>
                <a:gd name="connsiteX6" fmla="*/ 0 w 593032"/>
                <a:gd name="connsiteY6" fmla="*/ 499763 h 666351"/>
                <a:gd name="connsiteX7" fmla="*/ 91440 w 593032"/>
                <a:gd name="connsiteY7" fmla="*/ 258028 h 666351"/>
                <a:gd name="connsiteX0" fmla="*/ 0 w 593032"/>
                <a:gd name="connsiteY0" fmla="*/ 166588 h 666351"/>
                <a:gd name="connsiteX1" fmla="*/ 296516 w 593032"/>
                <a:gd name="connsiteY1" fmla="*/ 166588 h 666351"/>
                <a:gd name="connsiteX2" fmla="*/ 296516 w 593032"/>
                <a:gd name="connsiteY2" fmla="*/ 0 h 666351"/>
                <a:gd name="connsiteX3" fmla="*/ 593032 w 593032"/>
                <a:gd name="connsiteY3" fmla="*/ 333176 h 666351"/>
                <a:gd name="connsiteX4" fmla="*/ 296516 w 593032"/>
                <a:gd name="connsiteY4" fmla="*/ 666351 h 666351"/>
                <a:gd name="connsiteX5" fmla="*/ 296516 w 593032"/>
                <a:gd name="connsiteY5" fmla="*/ 499763 h 666351"/>
                <a:gd name="connsiteX6" fmla="*/ 0 w 593032"/>
                <a:gd name="connsiteY6" fmla="*/ 499763 h 6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032" h="666351">
                  <a:moveTo>
                    <a:pt x="0" y="166588"/>
                  </a:moveTo>
                  <a:lnTo>
                    <a:pt x="296516" y="166588"/>
                  </a:lnTo>
                  <a:lnTo>
                    <a:pt x="296516" y="0"/>
                  </a:lnTo>
                  <a:lnTo>
                    <a:pt x="593032" y="333176"/>
                  </a:lnTo>
                  <a:lnTo>
                    <a:pt x="296516" y="666351"/>
                  </a:lnTo>
                  <a:lnTo>
                    <a:pt x="296516" y="499763"/>
                  </a:lnTo>
                  <a:lnTo>
                    <a:pt x="0" y="499763"/>
                  </a:ln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0" name="矩形 39">
              <a:extLst>
                <a:ext uri="{FF2B5EF4-FFF2-40B4-BE49-F238E27FC236}">
                  <a16:creationId xmlns:a16="http://schemas.microsoft.com/office/drawing/2014/main" id="{56F24C68-E596-42A3-86CF-35B2EF174865}"/>
                </a:ext>
              </a:extLst>
            </p:cNvPr>
            <p:cNvSpPr/>
            <p:nvPr/>
          </p:nvSpPr>
          <p:spPr>
            <a:xfrm>
              <a:off x="5875801" y="4676287"/>
              <a:ext cx="45878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266F8"/>
                  </a:solidFill>
                  <a:effectLst/>
                  <a:uLnTx/>
                  <a:uFillTx/>
                  <a:latin typeface="Bodoni MT Black" panose="02070A03080606020203" pitchFamily="18" charset="0"/>
                  <a:ea typeface="微软雅黑 Light" panose="020B0502040204020203" pitchFamily="34" charset="-122"/>
                </a:rPr>
                <a:t>=</a:t>
              </a:r>
              <a:endParaRPr kumimoji="0" lang="zh-CN" altLang="en-US" sz="3200" b="0" i="0" u="none" strike="noStrike" kern="1200" cap="none" spc="0" normalizeH="0" baseline="0" noProof="0" dirty="0">
                <a:ln>
                  <a:noFill/>
                </a:ln>
                <a:solidFill>
                  <a:srgbClr val="0266F8"/>
                </a:solidFill>
                <a:effectLst/>
                <a:uLnTx/>
                <a:uFillTx/>
                <a:latin typeface="Calibri" panose="020F0502020204030204"/>
                <a:ea typeface="等线" panose="02010600030101010101" pitchFamily="2" charset="-122"/>
              </a:endParaRPr>
            </a:p>
          </p:txBody>
        </p:sp>
      </p:grpSp>
      <p:sp>
        <p:nvSpPr>
          <p:cNvPr id="41" name="矩形: 圆角 40">
            <a:extLst>
              <a:ext uri="{FF2B5EF4-FFF2-40B4-BE49-F238E27FC236}">
                <a16:creationId xmlns:a16="http://schemas.microsoft.com/office/drawing/2014/main" id="{685D9280-81ED-482E-AF98-DABF2817FAD6}"/>
              </a:ext>
            </a:extLst>
          </p:cNvPr>
          <p:cNvSpPr/>
          <p:nvPr/>
        </p:nvSpPr>
        <p:spPr>
          <a:xfrm>
            <a:off x="5204309" y="4796496"/>
            <a:ext cx="1800000" cy="540000"/>
          </a:xfrm>
          <a:prstGeom prst="roundRect">
            <a:avLst>
              <a:gd name="adj" fmla="val 9849"/>
            </a:avLst>
          </a:prstGeom>
          <a:no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900" b="1" dirty="0">
              <a:solidFill>
                <a:prstClr val="white"/>
              </a:solidFill>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A5DA5502-A32D-4E5C-9F92-C1EB59F91BE6}"/>
              </a:ext>
            </a:extLst>
          </p:cNvPr>
          <p:cNvGrpSpPr/>
          <p:nvPr/>
        </p:nvGrpSpPr>
        <p:grpSpPr>
          <a:xfrm>
            <a:off x="3513338" y="2821812"/>
            <a:ext cx="5182024" cy="327525"/>
            <a:chOff x="3513338" y="2571650"/>
            <a:chExt cx="5182024" cy="327525"/>
          </a:xfrm>
          <a:solidFill>
            <a:srgbClr val="0266F8"/>
          </a:solidFill>
        </p:grpSpPr>
        <p:sp>
          <p:nvSpPr>
            <p:cNvPr id="43" name="星形: 四角 42">
              <a:extLst>
                <a:ext uri="{FF2B5EF4-FFF2-40B4-BE49-F238E27FC236}">
                  <a16:creationId xmlns:a16="http://schemas.microsoft.com/office/drawing/2014/main" id="{68E38736-1323-44CB-873D-09E38D8D2D9C}"/>
                </a:ext>
              </a:extLst>
            </p:cNvPr>
            <p:cNvSpPr/>
            <p:nvPr/>
          </p:nvSpPr>
          <p:spPr>
            <a:xfrm>
              <a:off x="3513338" y="2572144"/>
              <a:ext cx="275759" cy="324375"/>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6600"/>
                </a:solidFill>
              </a:endParaRPr>
            </a:p>
          </p:txBody>
        </p:sp>
        <p:sp>
          <p:nvSpPr>
            <p:cNvPr id="44" name="星形: 四角 43">
              <a:extLst>
                <a:ext uri="{FF2B5EF4-FFF2-40B4-BE49-F238E27FC236}">
                  <a16:creationId xmlns:a16="http://schemas.microsoft.com/office/drawing/2014/main" id="{1AFD94FE-750B-41F2-A084-1B481BA9226A}"/>
                </a:ext>
              </a:extLst>
            </p:cNvPr>
            <p:cNvSpPr/>
            <p:nvPr/>
          </p:nvSpPr>
          <p:spPr>
            <a:xfrm>
              <a:off x="5966429" y="2574800"/>
              <a:ext cx="275759" cy="324375"/>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星形: 四角 44">
              <a:extLst>
                <a:ext uri="{FF2B5EF4-FFF2-40B4-BE49-F238E27FC236}">
                  <a16:creationId xmlns:a16="http://schemas.microsoft.com/office/drawing/2014/main" id="{2B34336B-39D5-47E9-BB7D-F7C15D33ADFE}"/>
                </a:ext>
              </a:extLst>
            </p:cNvPr>
            <p:cNvSpPr/>
            <p:nvPr/>
          </p:nvSpPr>
          <p:spPr>
            <a:xfrm>
              <a:off x="8419603" y="2571650"/>
              <a:ext cx="275759" cy="324375"/>
            </a:xfrm>
            <a:prstGeom prst="star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8053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500"/>
                                        <p:tgtEl>
                                          <p:spTgt spid="19"/>
                                        </p:tgtEl>
                                      </p:cBhvr>
                                    </p:animEffect>
                                  </p:childTnLst>
                                </p:cTn>
                              </p:par>
                              <p:par>
                                <p:cTn id="8" presetID="1" presetClass="entr" presetSubtype="0" fill="hold" grpId="2" nodeType="withEffect">
                                  <p:stCondLst>
                                    <p:cond delay="250"/>
                                  </p:stCondLst>
                                  <p:childTnLst>
                                    <p:set>
                                      <p:cBhvr>
                                        <p:cTn id="9" dur="1" fill="hold">
                                          <p:stCondLst>
                                            <p:cond delay="249"/>
                                          </p:stCondLst>
                                        </p:cTn>
                                        <p:tgtEl>
                                          <p:spTgt spid="10"/>
                                        </p:tgtEl>
                                        <p:attrNameLst>
                                          <p:attrName>style.visibility</p:attrName>
                                        </p:attrNameLst>
                                      </p:cBhvr>
                                      <p:to>
                                        <p:strVal val="visible"/>
                                      </p:to>
                                    </p:set>
                                  </p:childTnLst>
                                </p:cTn>
                              </p:par>
                              <p:par>
                                <p:cTn id="10" presetID="63" presetClass="path" presetSubtype="0" accel="50000" decel="50000" fill="hold" grpId="0" nodeType="withEffect">
                                  <p:stCondLst>
                                    <p:cond delay="250"/>
                                  </p:stCondLst>
                                  <p:childTnLst>
                                    <p:animMotion origin="layout" path="M 2.30409E-6 1.85185E-6 L 0.52746 1.85185E-6 " pathEditMode="relative" rAng="0" ptsTypes="AA">
                                      <p:cBhvr>
                                        <p:cTn id="11" dur="1750" fill="hold"/>
                                        <p:tgtEl>
                                          <p:spTgt spid="10"/>
                                        </p:tgtEl>
                                        <p:attrNameLst>
                                          <p:attrName>ppt_x</p:attrName>
                                          <p:attrName>ppt_y</p:attrName>
                                        </p:attrNameLst>
                                      </p:cBhvr>
                                      <p:rCtr x="26373" y="0"/>
                                    </p:animMotion>
                                  </p:childTnLst>
                                </p:cTn>
                              </p:par>
                            </p:childTnLst>
                          </p:cTn>
                        </p:par>
                        <p:par>
                          <p:cTn id="12" fill="hold">
                            <p:stCondLst>
                              <p:cond delay="2000"/>
                            </p:stCondLst>
                            <p:childTnLst>
                              <p:par>
                                <p:cTn id="13" presetID="1" presetClass="exit" presetSubtype="0" fill="hold" grpId="1" nodeType="afterEffect">
                                  <p:stCondLst>
                                    <p:cond delay="250"/>
                                  </p:stCondLst>
                                  <p:childTnLst>
                                    <p:set>
                                      <p:cBhvr>
                                        <p:cTn id="14" dur="1" fill="hold">
                                          <p:stCondLst>
                                            <p:cond delay="249"/>
                                          </p:stCondLst>
                                        </p:cTn>
                                        <p:tgtEl>
                                          <p:spTgt spid="10"/>
                                        </p:tgtEl>
                                        <p:attrNameLst>
                                          <p:attrName>style.visibility</p:attrName>
                                        </p:attrNameLst>
                                      </p:cBhvr>
                                      <p:to>
                                        <p:strVal val="hidden"/>
                                      </p:to>
                                    </p:set>
                                  </p:childTnLst>
                                </p:cTn>
                              </p:par>
                            </p:childTnLst>
                          </p:cTn>
                        </p:par>
                        <p:par>
                          <p:cTn id="15" fill="hold">
                            <p:stCondLst>
                              <p:cond delay="2500"/>
                            </p:stCondLst>
                            <p:childTnLst>
                              <p:par>
                                <p:cTn id="16" presetID="16" presetClass="entr" presetSubtype="37"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outVertical)">
                                      <p:cBhvr>
                                        <p:cTn id="18" dur="500"/>
                                        <p:tgtEl>
                                          <p:spTgt spid="27"/>
                                        </p:tgtEl>
                                      </p:cBhvr>
                                    </p:animEffect>
                                  </p:childTnLst>
                                </p:cTn>
                              </p:par>
                            </p:childTnLst>
                          </p:cTn>
                        </p:par>
                        <p:par>
                          <p:cTn id="19" fill="hold">
                            <p:stCondLst>
                              <p:cond delay="3000"/>
                            </p:stCondLst>
                            <p:childTnLst>
                              <p:par>
                                <p:cTn id="20" presetID="16" presetClass="entr" presetSubtype="37" fill="hold" grpId="0" nodeType="after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barn(outVertical)">
                                      <p:cBhvr>
                                        <p:cTn id="22" dur="250"/>
                                        <p:tgtEl>
                                          <p:spTgt spid="36"/>
                                        </p:tgtEl>
                                      </p:cBhvr>
                                    </p:animEffect>
                                  </p:childTnLst>
                                </p:cTn>
                              </p:par>
                              <p:par>
                                <p:cTn id="23" presetID="16" presetClass="entr" presetSubtype="37" fill="hold" grpId="0" nodeType="withEffect">
                                  <p:stCondLst>
                                    <p:cond delay="250"/>
                                  </p:stCondLst>
                                  <p:childTnLst>
                                    <p:set>
                                      <p:cBhvr>
                                        <p:cTn id="24" dur="1" fill="hold">
                                          <p:stCondLst>
                                            <p:cond delay="0"/>
                                          </p:stCondLst>
                                        </p:cTn>
                                        <p:tgtEl>
                                          <p:spTgt spid="37"/>
                                        </p:tgtEl>
                                        <p:attrNameLst>
                                          <p:attrName>style.visibility</p:attrName>
                                        </p:attrNameLst>
                                      </p:cBhvr>
                                      <p:to>
                                        <p:strVal val="visible"/>
                                      </p:to>
                                    </p:set>
                                    <p:animEffect transition="in" filter="barn(outVertical)">
                                      <p:cBhvr>
                                        <p:cTn id="25" dur="250"/>
                                        <p:tgtEl>
                                          <p:spTgt spid="37"/>
                                        </p:tgtEl>
                                      </p:cBhvr>
                                    </p:animEffect>
                                  </p:childTnLst>
                                </p:cTn>
                              </p:par>
                            </p:childTnLst>
                          </p:cTn>
                        </p:par>
                        <p:par>
                          <p:cTn id="26" fill="hold">
                            <p:stCondLst>
                              <p:cond delay="3500"/>
                            </p:stCondLst>
                            <p:childTnLst>
                              <p:par>
                                <p:cTn id="27" presetID="1" presetClass="entr" presetSubtype="0" fill="hold" nodeType="afterEffect">
                                  <p:stCondLst>
                                    <p:cond delay="0"/>
                                  </p:stCondLst>
                                  <p:childTnLst>
                                    <p:set>
                                      <p:cBhvr>
                                        <p:cTn id="28" dur="1" fill="hold">
                                          <p:stCondLst>
                                            <p:cond delay="249"/>
                                          </p:stCondLst>
                                        </p:cTn>
                                        <p:tgtEl>
                                          <p:spTgt spid="42"/>
                                        </p:tgtEl>
                                        <p:attrNameLst>
                                          <p:attrName>style.visibility</p:attrName>
                                        </p:attrNameLst>
                                      </p:cBhvr>
                                      <p:to>
                                        <p:strVal val="visible"/>
                                      </p:to>
                                    </p:set>
                                  </p:childTnLst>
                                </p:cTn>
                              </p:par>
                            </p:childTnLst>
                          </p:cTn>
                        </p:par>
                        <p:par>
                          <p:cTn id="29" fill="hold">
                            <p:stCondLst>
                              <p:cond delay="3750"/>
                            </p:stCondLst>
                            <p:childTnLst>
                              <p:par>
                                <p:cTn id="30" presetID="1" presetClass="exit" presetSubtype="0" fill="hold" nodeType="afterEffect">
                                  <p:stCondLst>
                                    <p:cond delay="0"/>
                                  </p:stCondLst>
                                  <p:childTnLst>
                                    <p:set>
                                      <p:cBhvr>
                                        <p:cTn id="31" dur="1" fill="hold">
                                          <p:stCondLst>
                                            <p:cond delay="249"/>
                                          </p:stCondLst>
                                        </p:cTn>
                                        <p:tgtEl>
                                          <p:spTgt spid="42"/>
                                        </p:tgtEl>
                                        <p:attrNameLst>
                                          <p:attrName>style.visibility</p:attrName>
                                        </p:attrNameLst>
                                      </p:cBhvr>
                                      <p:to>
                                        <p:strVal val="hidden"/>
                                      </p:to>
                                    </p:se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250"/>
                                        <p:tgtEl>
                                          <p:spTgt spid="42"/>
                                        </p:tgtEl>
                                      </p:cBhvr>
                                    </p:animEffect>
                                  </p:childTnLst>
                                </p:cTn>
                              </p:par>
                            </p:childTnLst>
                          </p:cTn>
                        </p:par>
                        <p:par>
                          <p:cTn id="36" fill="hold">
                            <p:stCondLst>
                              <p:cond delay="4250"/>
                            </p:stCondLst>
                            <p:childTnLst>
                              <p:par>
                                <p:cTn id="37" presetID="16" presetClass="entr" presetSubtype="37" fill="hold" nodeType="afterEffect">
                                  <p:stCondLst>
                                    <p:cond delay="250"/>
                                  </p:stCondLst>
                                  <p:childTnLst>
                                    <p:set>
                                      <p:cBhvr>
                                        <p:cTn id="38" dur="1" fill="hold">
                                          <p:stCondLst>
                                            <p:cond delay="0"/>
                                          </p:stCondLst>
                                        </p:cTn>
                                        <p:tgtEl>
                                          <p:spTgt spid="22"/>
                                        </p:tgtEl>
                                        <p:attrNameLst>
                                          <p:attrName>style.visibility</p:attrName>
                                        </p:attrNameLst>
                                      </p:cBhvr>
                                      <p:to>
                                        <p:strVal val="visible"/>
                                      </p:to>
                                    </p:set>
                                    <p:animEffect transition="in" filter="barn(outVertical)">
                                      <p:cBhvr>
                                        <p:cTn id="39" dur="500"/>
                                        <p:tgtEl>
                                          <p:spTgt spid="22"/>
                                        </p:tgtEl>
                                      </p:cBhvr>
                                    </p:animEffect>
                                  </p:childTnLst>
                                </p:cTn>
                              </p:par>
                            </p:childTnLst>
                          </p:cTn>
                        </p:par>
                        <p:par>
                          <p:cTn id="40" fill="hold">
                            <p:stCondLst>
                              <p:cond delay="5000"/>
                            </p:stCondLst>
                            <p:childTnLst>
                              <p:par>
                                <p:cTn id="41" presetID="16" presetClass="entr" presetSubtype="37"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outVertical)">
                                      <p:cBhvr>
                                        <p:cTn id="43" dur="250"/>
                                        <p:tgtEl>
                                          <p:spTgt spid="12"/>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childTnLst>
                          </p:cTn>
                        </p:par>
                        <p:par>
                          <p:cTn id="48" fill="hold">
                            <p:stCondLst>
                              <p:cond delay="6000"/>
                            </p:stCondLst>
                            <p:childTnLst>
                              <p:par>
                                <p:cTn id="49" presetID="22" presetClass="entr" presetSubtype="1"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par>
                          <p:cTn id="52" fill="hold">
                            <p:stCondLst>
                              <p:cond delay="6500"/>
                            </p:stCondLst>
                            <p:childTnLst>
                              <p:par>
                                <p:cTn id="53" presetID="1" presetClass="entr" presetSubtype="0" fill="hold" nodeType="afterEffect">
                                  <p:stCondLst>
                                    <p:cond delay="250"/>
                                  </p:stCondLst>
                                  <p:childTnLst>
                                    <p:set>
                                      <p:cBhvr>
                                        <p:cTn id="54" dur="1" fill="hold">
                                          <p:stCondLst>
                                            <p:cond delay="249"/>
                                          </p:stCondLst>
                                        </p:cTn>
                                        <p:tgtEl>
                                          <p:spTgt spid="38"/>
                                        </p:tgtEl>
                                        <p:attrNameLst>
                                          <p:attrName>style.visibility</p:attrName>
                                        </p:attrNameLst>
                                      </p:cBhvr>
                                      <p:to>
                                        <p:strVal val="visible"/>
                                      </p:to>
                                    </p:set>
                                  </p:childTnLst>
                                </p:cTn>
                              </p:par>
                            </p:childTnLst>
                          </p:cTn>
                        </p:par>
                        <p:par>
                          <p:cTn id="55" fill="hold">
                            <p:stCondLst>
                              <p:cond delay="7000"/>
                            </p:stCondLst>
                            <p:childTnLst>
                              <p:par>
                                <p:cTn id="56" presetID="1" presetClass="exit" presetSubtype="0" fill="hold" nodeType="afterEffect">
                                  <p:stCondLst>
                                    <p:cond delay="250"/>
                                  </p:stCondLst>
                                  <p:childTnLst>
                                    <p:set>
                                      <p:cBhvr>
                                        <p:cTn id="57" dur="1" fill="hold">
                                          <p:stCondLst>
                                            <p:cond delay="249"/>
                                          </p:stCondLst>
                                        </p:cTn>
                                        <p:tgtEl>
                                          <p:spTgt spid="38"/>
                                        </p:tgtEl>
                                        <p:attrNameLst>
                                          <p:attrName>style.visibility</p:attrName>
                                        </p:attrNameLst>
                                      </p:cBhvr>
                                      <p:to>
                                        <p:strVal val="hidden"/>
                                      </p:to>
                                    </p:set>
                                  </p:childTnLst>
                                </p:cTn>
                              </p:par>
                            </p:childTnLst>
                          </p:cTn>
                        </p:par>
                        <p:par>
                          <p:cTn id="58" fill="hold">
                            <p:stCondLst>
                              <p:cond delay="7500"/>
                            </p:stCondLst>
                            <p:childTnLst>
                              <p:par>
                                <p:cTn id="59" presetID="1" presetClass="entr" presetSubtype="0" fill="hold" nodeType="afterEffect">
                                  <p:stCondLst>
                                    <p:cond delay="250"/>
                                  </p:stCondLst>
                                  <p:childTnLst>
                                    <p:set>
                                      <p:cBhvr>
                                        <p:cTn id="60" dur="1" fill="hold">
                                          <p:stCondLst>
                                            <p:cond delay="249"/>
                                          </p:stCondLst>
                                        </p:cTn>
                                        <p:tgtEl>
                                          <p:spTgt spid="38"/>
                                        </p:tgtEl>
                                        <p:attrNameLst>
                                          <p:attrName>style.visibility</p:attrName>
                                        </p:attrNameLst>
                                      </p:cBhvr>
                                      <p:to>
                                        <p:strVal val="visible"/>
                                      </p:to>
                                    </p:set>
                                  </p:childTnLst>
                                </p:cTn>
                              </p:par>
                            </p:childTnLst>
                          </p:cTn>
                        </p:par>
                        <p:par>
                          <p:cTn id="61" fill="hold">
                            <p:stCondLst>
                              <p:cond delay="8000"/>
                            </p:stCondLst>
                            <p:childTnLst>
                              <p:par>
                                <p:cTn id="62" presetID="16" presetClass="entr" presetSubtype="37" fill="hold" grpId="0" nodeType="afterEffect">
                                  <p:stCondLst>
                                    <p:cond delay="250"/>
                                  </p:stCondLst>
                                  <p:childTnLst>
                                    <p:set>
                                      <p:cBhvr>
                                        <p:cTn id="63" dur="1" fill="hold">
                                          <p:stCondLst>
                                            <p:cond delay="0"/>
                                          </p:stCondLst>
                                        </p:cTn>
                                        <p:tgtEl>
                                          <p:spTgt spid="41"/>
                                        </p:tgtEl>
                                        <p:attrNameLst>
                                          <p:attrName>style.visibility</p:attrName>
                                        </p:attrNameLst>
                                      </p:cBhvr>
                                      <p:to>
                                        <p:strVal val="visible"/>
                                      </p:to>
                                    </p:set>
                                    <p:animEffect transition="in" filter="barn(outVertical)">
                                      <p:cBhvr>
                                        <p:cTn id="64" dur="250"/>
                                        <p:tgtEl>
                                          <p:spTgt spid="41"/>
                                        </p:tgtEl>
                                      </p:cBhvr>
                                    </p:animEffect>
                                  </p:childTnLst>
                                </p:cTn>
                              </p:par>
                            </p:childTnLst>
                          </p:cTn>
                        </p:par>
                        <p:par>
                          <p:cTn id="65" fill="hold">
                            <p:stCondLst>
                              <p:cond delay="8500"/>
                            </p:stCondLst>
                            <p:childTnLst>
                              <p:par>
                                <p:cTn id="66" presetID="16" presetClass="entr" presetSubtype="37" fill="hold" grpId="0" nodeType="afterEffect">
                                  <p:stCondLst>
                                    <p:cond delay="250"/>
                                  </p:stCondLst>
                                  <p:childTnLst>
                                    <p:set>
                                      <p:cBhvr>
                                        <p:cTn id="67" dur="1" fill="hold">
                                          <p:stCondLst>
                                            <p:cond delay="0"/>
                                          </p:stCondLst>
                                        </p:cTn>
                                        <p:tgtEl>
                                          <p:spTgt spid="30"/>
                                        </p:tgtEl>
                                        <p:attrNameLst>
                                          <p:attrName>style.visibility</p:attrName>
                                        </p:attrNameLst>
                                      </p:cBhvr>
                                      <p:to>
                                        <p:strVal val="visible"/>
                                      </p:to>
                                    </p:set>
                                    <p:animEffect transition="in" filter="barn(outVertical)">
                                      <p:cBhvr>
                                        <p:cTn id="6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animBg="1"/>
      <p:bldP spid="10" grpId="1" animBg="1"/>
      <p:bldP spid="10" grpId="2" animBg="1"/>
      <p:bldP spid="30" grpId="0"/>
      <p:bldP spid="31" grpId="0" animBg="1"/>
      <p:bldP spid="32" grpId="0" animBg="1"/>
      <p:bldP spid="36" grpId="0" animBg="1"/>
      <p:bldP spid="37"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10AFCD-6F39-4E19-8EC5-5E89A9EBF546}"/>
              </a:ext>
            </a:extLst>
          </p:cNvPr>
          <p:cNvSpPr/>
          <p:nvPr/>
        </p:nvSpPr>
        <p:spPr>
          <a:xfrm>
            <a:off x="715738" y="2137708"/>
            <a:ext cx="10771412" cy="2585323"/>
          </a:xfrm>
          <a:prstGeom prst="rect">
            <a:avLst/>
          </a:prstGeom>
        </p:spPr>
        <p:txBody>
          <a:bodyPr wrap="square">
            <a:spAutoFit/>
          </a:bodyPr>
          <a:lstStyle/>
          <a:p>
            <a:pPr algn="just">
              <a:defRPr/>
            </a:pPr>
            <a:r>
              <a:rPr lang="en-US" altLang="zh-CN" b="1" dirty="0">
                <a:solidFill>
                  <a:srgbClr val="0254D0"/>
                </a:solidFill>
                <a:latin typeface="方正兰亭超细黑简体" panose="02000000000000000000" pitchFamily="2" charset="-122"/>
                <a:ea typeface="方正兰亭超细黑简体" panose="02000000000000000000" pitchFamily="2" charset="-122"/>
              </a:rPr>
              <a:t>1</a:t>
            </a:r>
            <a:r>
              <a:rPr lang="zh-CN" altLang="en-US" b="1" dirty="0">
                <a:solidFill>
                  <a:srgbClr val="0254D0"/>
                </a:solidFill>
                <a:latin typeface="方正兰亭超细黑简体" panose="02000000000000000000" pitchFamily="2" charset="-122"/>
                <a:ea typeface="方正兰亭超细黑简体" panose="02000000000000000000" pitchFamily="2" charset="-122"/>
              </a:rPr>
              <a:t>，通信载体：</a:t>
            </a:r>
            <a:r>
              <a:rPr lang="zh-CN" altLang="en-US" b="1" dirty="0">
                <a:latin typeface="方正兰亭超细黑简体" panose="02000000000000000000" pitchFamily="2" charset="-122"/>
                <a:ea typeface="方正兰亭超细黑简体" panose="02000000000000000000" pitchFamily="2" charset="-122"/>
              </a:rPr>
              <a:t>摩棒系统独创一体化设计，基于内置</a:t>
            </a:r>
            <a:r>
              <a:rPr lang="en-US" altLang="zh-CN" b="1" dirty="0">
                <a:latin typeface="方正兰亭超细黑简体" panose="02000000000000000000" pitchFamily="2" charset="-122"/>
                <a:ea typeface="方正兰亭超细黑简体" panose="02000000000000000000" pitchFamily="2" charset="-122"/>
              </a:rPr>
              <a:t>Linux</a:t>
            </a:r>
            <a:r>
              <a:rPr lang="zh-CN" altLang="en-US" b="1" dirty="0">
                <a:latin typeface="方正兰亭超细黑简体" panose="02000000000000000000" pitchFamily="2" charset="-122"/>
                <a:ea typeface="方正兰亭超细黑简体" panose="02000000000000000000" pitchFamily="2" charset="-122"/>
              </a:rPr>
              <a:t>系统与</a:t>
            </a:r>
            <a:r>
              <a:rPr lang="en-US" altLang="zh-CN" b="1" dirty="0">
                <a:latin typeface="方正兰亭超细黑简体" panose="02000000000000000000" pitchFamily="2" charset="-122"/>
                <a:ea typeface="方正兰亭超细黑简体" panose="02000000000000000000" pitchFamily="2" charset="-122"/>
              </a:rPr>
              <a:t>4GWIFI</a:t>
            </a:r>
            <a:r>
              <a:rPr lang="zh-CN" altLang="en-US" b="1" dirty="0">
                <a:latin typeface="方正兰亭超细黑简体" panose="02000000000000000000" pitchFamily="2" charset="-122"/>
                <a:ea typeface="方正兰亭超细黑简体" panose="02000000000000000000" pitchFamily="2" charset="-122"/>
              </a:rPr>
              <a:t>、定位模块、天通一号、集成天线，选择组合成摩棒，她即是通信载体也是物联网服务端，目前摩棒分三类，①北斗摩棒“北斗</a:t>
            </a:r>
            <a:r>
              <a:rPr lang="en-US" altLang="zh-CN" b="1" dirty="0">
                <a:latin typeface="方正兰亭超细黑简体" panose="02000000000000000000" pitchFamily="2" charset="-122"/>
                <a:ea typeface="方正兰亭超细黑简体" panose="02000000000000000000" pitchFamily="2" charset="-122"/>
              </a:rPr>
              <a:t>1+4G</a:t>
            </a:r>
            <a:r>
              <a:rPr lang="zh-CN" altLang="en-US" b="1" dirty="0">
                <a:latin typeface="方正兰亭超细黑简体" panose="02000000000000000000" pitchFamily="2" charset="-122"/>
                <a:ea typeface="方正兰亭超细黑简体" panose="02000000000000000000" pitchFamily="2" charset="-122"/>
              </a:rPr>
              <a:t>通信</a:t>
            </a:r>
            <a:r>
              <a:rPr lang="en-US" altLang="zh-CN" b="1" dirty="0">
                <a:latin typeface="方正兰亭超细黑简体" panose="02000000000000000000" pitchFamily="2" charset="-122"/>
                <a:ea typeface="方正兰亭超细黑简体" panose="02000000000000000000" pitchFamily="2" charset="-122"/>
              </a:rPr>
              <a:t>+Wi-Fi”+</a:t>
            </a:r>
            <a:r>
              <a:rPr lang="zh-CN" altLang="en-US" b="1" dirty="0">
                <a:latin typeface="方正兰亭超细黑简体" panose="02000000000000000000" pitchFamily="2" charset="-122"/>
                <a:ea typeface="方正兰亭超细黑简体" panose="02000000000000000000" pitchFamily="2" charset="-122"/>
              </a:rPr>
              <a:t>定位模块，②</a:t>
            </a:r>
            <a:r>
              <a:rPr lang="en-US" altLang="zh-CN" b="1" dirty="0">
                <a:latin typeface="方正兰亭超细黑简体" panose="02000000000000000000" pitchFamily="2" charset="-122"/>
                <a:ea typeface="方正兰亭超细黑简体" panose="02000000000000000000" pitchFamily="2" charset="-122"/>
              </a:rPr>
              <a:t>4G</a:t>
            </a:r>
            <a:r>
              <a:rPr lang="zh-CN" altLang="en-US" b="1" dirty="0">
                <a:latin typeface="方正兰亭超细黑简体" panose="02000000000000000000" pitchFamily="2" charset="-122"/>
                <a:ea typeface="方正兰亭超细黑简体" panose="02000000000000000000" pitchFamily="2" charset="-122"/>
              </a:rPr>
              <a:t>摩棒“</a:t>
            </a:r>
            <a:r>
              <a:rPr lang="en-US" altLang="zh-CN" b="1" dirty="0">
                <a:latin typeface="方正兰亭超细黑简体" panose="02000000000000000000" pitchFamily="2" charset="-122"/>
                <a:ea typeface="方正兰亭超细黑简体" panose="02000000000000000000" pitchFamily="2" charset="-122"/>
              </a:rPr>
              <a:t>4G</a:t>
            </a:r>
            <a:r>
              <a:rPr lang="zh-CN" altLang="en-US" b="1" dirty="0">
                <a:latin typeface="方正兰亭超细黑简体" panose="02000000000000000000" pitchFamily="2" charset="-122"/>
                <a:ea typeface="方正兰亭超细黑简体" panose="02000000000000000000" pitchFamily="2" charset="-122"/>
              </a:rPr>
              <a:t>通信</a:t>
            </a:r>
            <a:r>
              <a:rPr lang="en-US" altLang="zh-CN" b="1" dirty="0">
                <a:latin typeface="方正兰亭超细黑简体" panose="02000000000000000000" pitchFamily="2" charset="-122"/>
                <a:ea typeface="方正兰亭超细黑简体" panose="02000000000000000000" pitchFamily="2" charset="-122"/>
              </a:rPr>
              <a:t>+Wi-Fi” +</a:t>
            </a:r>
            <a:r>
              <a:rPr lang="zh-CN" altLang="en-US" b="1" dirty="0">
                <a:latin typeface="方正兰亭超细黑简体" panose="02000000000000000000" pitchFamily="2" charset="-122"/>
                <a:ea typeface="方正兰亭超细黑简体" panose="02000000000000000000" pitchFamily="2" charset="-122"/>
              </a:rPr>
              <a:t>定位模块，③天通摩棒“</a:t>
            </a:r>
            <a:r>
              <a:rPr lang="en-US" altLang="zh-CN" b="1" dirty="0">
                <a:latin typeface="方正兰亭超细黑简体" panose="02000000000000000000" pitchFamily="2" charset="-122"/>
                <a:ea typeface="方正兰亭超细黑简体" panose="02000000000000000000" pitchFamily="2" charset="-122"/>
              </a:rPr>
              <a:t>4G</a:t>
            </a:r>
            <a:r>
              <a:rPr lang="zh-CN" altLang="en-US" b="1" dirty="0">
                <a:latin typeface="方正兰亭超细黑简体" panose="02000000000000000000" pitchFamily="2" charset="-122"/>
                <a:ea typeface="方正兰亭超细黑简体" panose="02000000000000000000" pitchFamily="2" charset="-122"/>
              </a:rPr>
              <a:t>通信</a:t>
            </a:r>
            <a:r>
              <a:rPr lang="en-US" altLang="zh-CN" b="1" dirty="0">
                <a:latin typeface="方正兰亭超细黑简体" panose="02000000000000000000" pitchFamily="2" charset="-122"/>
                <a:ea typeface="方正兰亭超细黑简体" panose="02000000000000000000" pitchFamily="2" charset="-122"/>
              </a:rPr>
              <a:t>+Wi-Fi+</a:t>
            </a:r>
            <a:r>
              <a:rPr lang="zh-CN" altLang="en-US" b="1" dirty="0">
                <a:latin typeface="方正兰亭超细黑简体" panose="02000000000000000000" pitchFamily="2" charset="-122"/>
                <a:ea typeface="方正兰亭超细黑简体" panose="02000000000000000000" pitchFamily="2" charset="-122"/>
              </a:rPr>
              <a:t>天通</a:t>
            </a:r>
            <a:r>
              <a:rPr lang="en-US" altLang="zh-CN" b="1" dirty="0">
                <a:latin typeface="方正兰亭超细黑简体" panose="02000000000000000000" pitchFamily="2" charset="-122"/>
                <a:ea typeface="方正兰亭超细黑简体" panose="02000000000000000000" pitchFamily="2" charset="-122"/>
              </a:rPr>
              <a:t>1</a:t>
            </a:r>
            <a:r>
              <a:rPr lang="zh-CN" altLang="en-US" b="1" dirty="0">
                <a:latin typeface="方正兰亭超细黑简体" panose="02000000000000000000" pitchFamily="2" charset="-122"/>
                <a:ea typeface="方正兰亭超细黑简体" panose="02000000000000000000" pitchFamily="2" charset="-122"/>
              </a:rPr>
              <a:t>号</a:t>
            </a:r>
            <a:r>
              <a:rPr lang="en-US" altLang="zh-CN" b="1" dirty="0">
                <a:latin typeface="方正兰亭超细黑简体" panose="02000000000000000000" pitchFamily="2" charset="-122"/>
                <a:ea typeface="方正兰亭超细黑简体" panose="02000000000000000000" pitchFamily="2" charset="-122"/>
              </a:rPr>
              <a:t>+</a:t>
            </a:r>
            <a:r>
              <a:rPr lang="zh-CN" altLang="en-US" b="1" dirty="0">
                <a:latin typeface="方正兰亭超细黑简体" panose="02000000000000000000" pitchFamily="2" charset="-122"/>
                <a:ea typeface="方正兰亭超细黑简体" panose="02000000000000000000" pitchFamily="2" charset="-122"/>
              </a:rPr>
              <a:t>定位模块”和即将推出的大功率</a:t>
            </a:r>
            <a:r>
              <a:rPr lang="en-US" altLang="zh-CN" b="1" dirty="0">
                <a:latin typeface="方正兰亭超细黑简体" panose="02000000000000000000" pitchFamily="2" charset="-122"/>
                <a:ea typeface="方正兰亭超细黑简体" panose="02000000000000000000" pitchFamily="2" charset="-122"/>
              </a:rPr>
              <a:t>4G</a:t>
            </a:r>
            <a:r>
              <a:rPr lang="zh-CN" altLang="en-US" b="1" dirty="0">
                <a:latin typeface="方正兰亭超细黑简体" panose="02000000000000000000" pitchFamily="2" charset="-122"/>
                <a:ea typeface="方正兰亭超细黑简体" panose="02000000000000000000" pitchFamily="2" charset="-122"/>
              </a:rPr>
              <a:t>摩棒；</a:t>
            </a:r>
            <a:endParaRPr lang="en-US" altLang="zh-CN" b="1" dirty="0">
              <a:latin typeface="方正兰亭超细黑简体" panose="02000000000000000000" pitchFamily="2" charset="-122"/>
              <a:ea typeface="方正兰亭超细黑简体" panose="02000000000000000000" pitchFamily="2" charset="-122"/>
            </a:endParaRPr>
          </a:p>
          <a:p>
            <a:pPr algn="just">
              <a:defRPr/>
            </a:pPr>
            <a:r>
              <a:rPr lang="en-US" altLang="zh-CN" b="1" dirty="0">
                <a:solidFill>
                  <a:srgbClr val="0254D0"/>
                </a:solidFill>
                <a:latin typeface="方正兰亭超细黑简体" panose="02000000000000000000" pitchFamily="2" charset="-122"/>
                <a:ea typeface="方正兰亭超细黑简体" panose="02000000000000000000" pitchFamily="2" charset="-122"/>
              </a:rPr>
              <a:t>2</a:t>
            </a:r>
            <a:r>
              <a:rPr lang="zh-CN" altLang="en-US" b="1" dirty="0">
                <a:solidFill>
                  <a:srgbClr val="0254D0"/>
                </a:solidFill>
                <a:latin typeface="方正兰亭超细黑简体" panose="02000000000000000000" pitchFamily="2" charset="-122"/>
                <a:ea typeface="方正兰亭超细黑简体" panose="02000000000000000000" pitchFamily="2" charset="-122"/>
              </a:rPr>
              <a:t>，摩棒控制单元：</a:t>
            </a:r>
            <a:r>
              <a:rPr lang="zh-CN" altLang="en-US" b="1" dirty="0">
                <a:latin typeface="方正兰亭超细黑简体" panose="02000000000000000000" pitchFamily="2" charset="-122"/>
                <a:ea typeface="方正兰亭超细黑简体" panose="02000000000000000000" pitchFamily="2" charset="-122"/>
              </a:rPr>
              <a:t>外形设计极简，控制单元与摩棒采用一根同轴线缆连接，在对“摩棒” 供电、管理、传输数据的同时，亦能向舱内传导网络信号；</a:t>
            </a:r>
            <a:r>
              <a:rPr lang="en-US" altLang="zh-CN" b="1" dirty="0">
                <a:latin typeface="方正兰亭超细黑简体" panose="02000000000000000000" pitchFamily="2" charset="-122"/>
                <a:ea typeface="方正兰亭超细黑简体" panose="02000000000000000000" pitchFamily="2" charset="-122"/>
              </a:rPr>
              <a:t> </a:t>
            </a:r>
          </a:p>
          <a:p>
            <a:pPr algn="just">
              <a:defRPr/>
            </a:pPr>
            <a:r>
              <a:rPr lang="en-US" altLang="zh-CN" b="1" dirty="0">
                <a:solidFill>
                  <a:srgbClr val="0254D0"/>
                </a:solidFill>
                <a:latin typeface="方正兰亭超细黑简体" panose="02000000000000000000" pitchFamily="2" charset="-122"/>
                <a:ea typeface="方正兰亭超细黑简体" panose="02000000000000000000" pitchFamily="2" charset="-122"/>
              </a:rPr>
              <a:t>3</a:t>
            </a:r>
            <a:r>
              <a:rPr lang="zh-CN" altLang="en-US" b="1" dirty="0">
                <a:solidFill>
                  <a:srgbClr val="0254D0"/>
                </a:solidFill>
                <a:latin typeface="方正兰亭超细黑简体" panose="02000000000000000000" pitchFamily="2" charset="-122"/>
                <a:ea typeface="方正兰亭超细黑简体" panose="02000000000000000000" pitchFamily="2" charset="-122"/>
              </a:rPr>
              <a:t>，摩棒数据处理单元：</a:t>
            </a:r>
            <a:r>
              <a:rPr lang="zh-CN" altLang="en-US" b="1" dirty="0">
                <a:latin typeface="方正兰亭超细黑简体" panose="02000000000000000000" pitchFamily="2" charset="-122"/>
                <a:ea typeface="方正兰亭超细黑简体" panose="02000000000000000000" pitchFamily="2" charset="-122"/>
              </a:rPr>
              <a:t>是船端与岸端的信息、采集、存储、处理、分析、交互的核心单元，与控制单元的连接可选无线或有线方式，与数据及信息单元的连接可根据不同的通信协议和应用场景选配有线或无线模块组网。</a:t>
            </a:r>
            <a:endParaRPr lang="en-US" altLang="zh-CN" b="1" dirty="0">
              <a:latin typeface="方正兰亭超细黑简体" panose="02000000000000000000" pitchFamily="2" charset="-122"/>
              <a:ea typeface="方正兰亭超细黑简体" panose="02000000000000000000" pitchFamily="2" charset="-122"/>
            </a:endParaRPr>
          </a:p>
        </p:txBody>
      </p:sp>
      <p:grpSp>
        <p:nvGrpSpPr>
          <p:cNvPr id="12" name="组合 11">
            <a:extLst>
              <a:ext uri="{FF2B5EF4-FFF2-40B4-BE49-F238E27FC236}">
                <a16:creationId xmlns:a16="http://schemas.microsoft.com/office/drawing/2014/main" id="{8634CF0E-9B59-4A0B-9DF4-D5558AD8941D}"/>
              </a:ext>
            </a:extLst>
          </p:cNvPr>
          <p:cNvGrpSpPr/>
          <p:nvPr/>
        </p:nvGrpSpPr>
        <p:grpSpPr>
          <a:xfrm>
            <a:off x="76112" y="188886"/>
            <a:ext cx="6923811" cy="370278"/>
            <a:chOff x="15914" y="240642"/>
            <a:chExt cx="6923811" cy="370278"/>
          </a:xfrm>
        </p:grpSpPr>
        <p:pic>
          <p:nvPicPr>
            <p:cNvPr id="13" name="图片 12">
              <a:extLst>
                <a:ext uri="{FF2B5EF4-FFF2-40B4-BE49-F238E27FC236}">
                  <a16:creationId xmlns:a16="http://schemas.microsoft.com/office/drawing/2014/main" id="{9C8744F9-8447-4797-BB95-C36D4596480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4" name="图片 13">
              <a:extLst>
                <a:ext uri="{FF2B5EF4-FFF2-40B4-BE49-F238E27FC236}">
                  <a16:creationId xmlns:a16="http://schemas.microsoft.com/office/drawing/2014/main" id="{55644881-DFF1-498F-BB44-3B62C6D73F89}"/>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5" name="图片 14" descr="图片包含 物体&#10;&#10;已生成极高可信度的说明">
              <a:extLst>
                <a:ext uri="{FF2B5EF4-FFF2-40B4-BE49-F238E27FC236}">
                  <a16:creationId xmlns:a16="http://schemas.microsoft.com/office/drawing/2014/main" id="{D496EF09-0F05-4A25-BDA5-E3B61082301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6" name="矩形 15">
            <a:extLst>
              <a:ext uri="{FF2B5EF4-FFF2-40B4-BE49-F238E27FC236}">
                <a16:creationId xmlns:a16="http://schemas.microsoft.com/office/drawing/2014/main" id="{9CA849E1-4D02-425E-BE09-2B9174FE0D32}"/>
              </a:ext>
            </a:extLst>
          </p:cNvPr>
          <p:cNvSpPr/>
          <p:nvPr/>
        </p:nvSpPr>
        <p:spPr>
          <a:xfrm>
            <a:off x="2385109" y="194161"/>
            <a:ext cx="4979248" cy="369332"/>
          </a:xfrm>
          <a:prstGeom prst="rect">
            <a:avLst/>
          </a:prstGeom>
        </p:spPr>
        <p:txBody>
          <a:bodyPr wrap="none" anchor="ctr" anchorCtr="1">
            <a:spAutoFit/>
          </a:bodyPr>
          <a:lstStyle/>
          <a:p>
            <a:pPr lvl="0" algn="ctr">
              <a:defRPr/>
            </a:pPr>
            <a:r>
              <a:rPr lang="zh-CN" altLang="en-US" b="1" dirty="0">
                <a:solidFill>
                  <a:srgbClr val="00B050"/>
                </a:solidFill>
                <a:latin typeface="Candara" panose="020E0502030303020204" pitchFamily="34" charset="0"/>
                <a:ea typeface="微软雅黑 Light" panose="020B0502040204020203" pitchFamily="34" charset="-122"/>
                <a:cs typeface="Calibri Light" panose="020F0302020204030204" pitchFamily="34" charset="0"/>
              </a:rPr>
              <a:t>❸</a:t>
            </a:r>
            <a:r>
              <a:rPr lang="zh-CN" altLang="en-US" b="1" dirty="0">
                <a:solidFill>
                  <a:srgbClr val="E7E6E6">
                    <a:lumMod val="10000"/>
                  </a:srgbClr>
                </a:solidFill>
                <a:latin typeface="微软雅黑" panose="020B0503020204020204" pitchFamily="34" charset="-122"/>
                <a:ea typeface="微软雅黑" panose="020B0503020204020204" pitchFamily="34" charset="-122"/>
              </a:rPr>
              <a:t>产品介绍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摩棒</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简介（</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船联网信息集成平台</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356709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9A4F7CE-5832-40C2-A4B7-8743C30F84BD}"/>
              </a:ext>
            </a:extLst>
          </p:cNvPr>
          <p:cNvGrpSpPr/>
          <p:nvPr/>
        </p:nvGrpSpPr>
        <p:grpSpPr>
          <a:xfrm>
            <a:off x="5625771" y="3254321"/>
            <a:ext cx="945996" cy="360000"/>
            <a:chOff x="1428428" y="3077562"/>
            <a:chExt cx="324000" cy="720000"/>
          </a:xfrm>
        </p:grpSpPr>
        <p:sp>
          <p:nvSpPr>
            <p:cNvPr id="3" name="矩形: 圆角 2">
              <a:extLst>
                <a:ext uri="{FF2B5EF4-FFF2-40B4-BE49-F238E27FC236}">
                  <a16:creationId xmlns:a16="http://schemas.microsoft.com/office/drawing/2014/main" id="{FB74E73B-146F-4C73-9AC9-11CAB3EA013C}"/>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6600"/>
                </a:solidFill>
                <a:effectLst/>
                <a:uLnTx/>
                <a:uFillTx/>
                <a:latin typeface="Calibri"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73D65B6A-9CA7-4295-9D38-7363CD8CEB15}"/>
                </a:ext>
              </a:extLst>
            </p:cNvPr>
            <p:cNvSpPr txBox="1">
              <a:spLocks/>
            </p:cNvSpPr>
            <p:nvPr/>
          </p:nvSpPr>
          <p:spPr>
            <a:xfrm>
              <a:off x="1428428" y="3094814"/>
              <a:ext cx="320648"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grpSp>
        <p:nvGrpSpPr>
          <p:cNvPr id="46" name="组合 45">
            <a:extLst>
              <a:ext uri="{FF2B5EF4-FFF2-40B4-BE49-F238E27FC236}">
                <a16:creationId xmlns:a16="http://schemas.microsoft.com/office/drawing/2014/main" id="{211F4BA9-F28C-471C-8802-C567F3BB7A1B}"/>
              </a:ext>
            </a:extLst>
          </p:cNvPr>
          <p:cNvGrpSpPr/>
          <p:nvPr/>
        </p:nvGrpSpPr>
        <p:grpSpPr>
          <a:xfrm>
            <a:off x="76112" y="188886"/>
            <a:ext cx="6923811" cy="370278"/>
            <a:chOff x="15914" y="240642"/>
            <a:chExt cx="6923811" cy="370278"/>
          </a:xfrm>
        </p:grpSpPr>
        <p:pic>
          <p:nvPicPr>
            <p:cNvPr id="47" name="图片 46">
              <a:extLst>
                <a:ext uri="{FF2B5EF4-FFF2-40B4-BE49-F238E27FC236}">
                  <a16:creationId xmlns:a16="http://schemas.microsoft.com/office/drawing/2014/main" id="{8811E69F-4E34-4391-8555-A5A9A327110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48" name="图片 47">
              <a:extLst>
                <a:ext uri="{FF2B5EF4-FFF2-40B4-BE49-F238E27FC236}">
                  <a16:creationId xmlns:a16="http://schemas.microsoft.com/office/drawing/2014/main" id="{E9952577-9A02-48FC-853B-0C1A46EB16AD}"/>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49" name="图片 48" descr="图片包含 物体&#10;&#10;已生成极高可信度的说明">
              <a:extLst>
                <a:ext uri="{FF2B5EF4-FFF2-40B4-BE49-F238E27FC236}">
                  <a16:creationId xmlns:a16="http://schemas.microsoft.com/office/drawing/2014/main" id="{5D6533A0-3297-4470-8F9D-87E1CA2791AF}"/>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53" name="矩形 52">
            <a:extLst>
              <a:ext uri="{FF2B5EF4-FFF2-40B4-BE49-F238E27FC236}">
                <a16:creationId xmlns:a16="http://schemas.microsoft.com/office/drawing/2014/main" id="{31E899C9-7FF3-4053-BAF3-9D0D1126F7B6}"/>
              </a:ext>
            </a:extLst>
          </p:cNvPr>
          <p:cNvSpPr/>
          <p:nvPr/>
        </p:nvSpPr>
        <p:spPr>
          <a:xfrm rot="5400000">
            <a:off x="6520673" y="2994787"/>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55" name="矩形 54">
            <a:extLst>
              <a:ext uri="{FF2B5EF4-FFF2-40B4-BE49-F238E27FC236}">
                <a16:creationId xmlns:a16="http://schemas.microsoft.com/office/drawing/2014/main" id="{47CDD2A1-4D1A-4A7C-939C-80EEA8A6958B}"/>
              </a:ext>
            </a:extLst>
          </p:cNvPr>
          <p:cNvSpPr/>
          <p:nvPr/>
        </p:nvSpPr>
        <p:spPr>
          <a:xfrm rot="5400000">
            <a:off x="6294936" y="2454815"/>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56" name="矩形 55">
            <a:extLst>
              <a:ext uri="{FF2B5EF4-FFF2-40B4-BE49-F238E27FC236}">
                <a16:creationId xmlns:a16="http://schemas.microsoft.com/office/drawing/2014/main" id="{0CE78A45-600F-4E93-A4F0-4E4EABDF3B20}"/>
              </a:ext>
            </a:extLst>
          </p:cNvPr>
          <p:cNvSpPr/>
          <p:nvPr/>
        </p:nvSpPr>
        <p:spPr>
          <a:xfrm rot="5400000">
            <a:off x="6516837" y="3502499"/>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57" name="矩形 56">
            <a:extLst>
              <a:ext uri="{FF2B5EF4-FFF2-40B4-BE49-F238E27FC236}">
                <a16:creationId xmlns:a16="http://schemas.microsoft.com/office/drawing/2014/main" id="{53197137-726B-44F2-8327-CD52B1EC9494}"/>
              </a:ext>
            </a:extLst>
          </p:cNvPr>
          <p:cNvSpPr/>
          <p:nvPr/>
        </p:nvSpPr>
        <p:spPr>
          <a:xfrm rot="5400000">
            <a:off x="6312338" y="4050496"/>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58" name="矩形 57">
            <a:extLst>
              <a:ext uri="{FF2B5EF4-FFF2-40B4-BE49-F238E27FC236}">
                <a16:creationId xmlns:a16="http://schemas.microsoft.com/office/drawing/2014/main" id="{D71EB45B-9975-4D78-9E28-5C839D505904}"/>
              </a:ext>
            </a:extLst>
          </p:cNvPr>
          <p:cNvSpPr/>
          <p:nvPr/>
        </p:nvSpPr>
        <p:spPr>
          <a:xfrm rot="5400000">
            <a:off x="5963323" y="4582158"/>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59" name="矩形 58">
            <a:extLst>
              <a:ext uri="{FF2B5EF4-FFF2-40B4-BE49-F238E27FC236}">
                <a16:creationId xmlns:a16="http://schemas.microsoft.com/office/drawing/2014/main" id="{1826EF8F-2DA8-4CDF-AD23-8CB50E4FB79B}"/>
              </a:ext>
            </a:extLst>
          </p:cNvPr>
          <p:cNvSpPr/>
          <p:nvPr/>
        </p:nvSpPr>
        <p:spPr>
          <a:xfrm rot="5400000">
            <a:off x="5977360" y="1916447"/>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grpSp>
        <p:nvGrpSpPr>
          <p:cNvPr id="2" name="组合 1">
            <a:extLst>
              <a:ext uri="{FF2B5EF4-FFF2-40B4-BE49-F238E27FC236}">
                <a16:creationId xmlns:a16="http://schemas.microsoft.com/office/drawing/2014/main" id="{B25F8B39-2131-48C2-BF21-BB255FF3C6DC}"/>
              </a:ext>
            </a:extLst>
          </p:cNvPr>
          <p:cNvGrpSpPr/>
          <p:nvPr/>
        </p:nvGrpSpPr>
        <p:grpSpPr>
          <a:xfrm>
            <a:off x="2274082" y="1975645"/>
            <a:ext cx="1692455" cy="2920109"/>
            <a:chOff x="2274082" y="1975645"/>
            <a:chExt cx="1692455" cy="2920109"/>
          </a:xfrm>
        </p:grpSpPr>
        <p:sp>
          <p:nvSpPr>
            <p:cNvPr id="39" name="标题 1">
              <a:extLst>
                <a:ext uri="{FF2B5EF4-FFF2-40B4-BE49-F238E27FC236}">
                  <a16:creationId xmlns:a16="http://schemas.microsoft.com/office/drawing/2014/main" id="{37316078-B443-4AAE-9341-9DD69CD1BEC9}"/>
                </a:ext>
              </a:extLst>
            </p:cNvPr>
            <p:cNvSpPr txBox="1">
              <a:spLocks/>
            </p:cNvSpPr>
            <p:nvPr/>
          </p:nvSpPr>
          <p:spPr>
            <a:xfrm>
              <a:off x="2957589" y="197564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40" name="标题 1">
              <a:extLst>
                <a:ext uri="{FF2B5EF4-FFF2-40B4-BE49-F238E27FC236}">
                  <a16:creationId xmlns:a16="http://schemas.microsoft.com/office/drawing/2014/main" id="{B1A17864-606A-48A1-8CD7-8B1D4EDA7F3A}"/>
                </a:ext>
              </a:extLst>
            </p:cNvPr>
            <p:cNvSpPr txBox="1">
              <a:spLocks/>
            </p:cNvSpPr>
            <p:nvPr/>
          </p:nvSpPr>
          <p:spPr>
            <a:xfrm>
              <a:off x="2505871" y="410247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投资规划</a:t>
              </a:r>
            </a:p>
          </p:txBody>
        </p:sp>
        <p:sp>
          <p:nvSpPr>
            <p:cNvPr id="41" name="矩形 40">
              <a:extLst>
                <a:ext uri="{FF2B5EF4-FFF2-40B4-BE49-F238E27FC236}">
                  <a16:creationId xmlns:a16="http://schemas.microsoft.com/office/drawing/2014/main" id="{3B00BED1-1A35-44EA-B3F3-9906F61C90B6}"/>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42" name="矩形 41">
              <a:extLst>
                <a:ext uri="{FF2B5EF4-FFF2-40B4-BE49-F238E27FC236}">
                  <a16:creationId xmlns:a16="http://schemas.microsoft.com/office/drawing/2014/main" id="{E03F8C72-1C6B-48A2-8A72-845847759853}"/>
                </a:ext>
              </a:extLst>
            </p:cNvPr>
            <p:cNvSpPr/>
            <p:nvPr/>
          </p:nvSpPr>
          <p:spPr>
            <a:xfrm>
              <a:off x="2277955"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产品介绍</a:t>
              </a:r>
            </a:p>
          </p:txBody>
        </p:sp>
        <p:sp>
          <p:nvSpPr>
            <p:cNvPr id="44" name="矩形 43">
              <a:extLst>
                <a:ext uri="{FF2B5EF4-FFF2-40B4-BE49-F238E27FC236}">
                  <a16:creationId xmlns:a16="http://schemas.microsoft.com/office/drawing/2014/main" id="{FD357F9B-858C-4CF6-A113-F2D27DA28D20}"/>
                </a:ext>
              </a:extLst>
            </p:cNvPr>
            <p:cNvSpPr/>
            <p:nvPr/>
          </p:nvSpPr>
          <p:spPr>
            <a:xfrm>
              <a:off x="2274082" y="3515847"/>
              <a:ext cx="1005403"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发展定位</a:t>
              </a:r>
            </a:p>
          </p:txBody>
        </p:sp>
        <p:sp>
          <p:nvSpPr>
            <p:cNvPr id="45" name="标题 1">
              <a:extLst>
                <a:ext uri="{FF2B5EF4-FFF2-40B4-BE49-F238E27FC236}">
                  <a16:creationId xmlns:a16="http://schemas.microsoft.com/office/drawing/2014/main" id="{3B0FEFC9-BF44-40EB-89FD-8EC45FB647AC}"/>
                </a:ext>
              </a:extLst>
            </p:cNvPr>
            <p:cNvSpPr txBox="1">
              <a:spLocks/>
            </p:cNvSpPr>
            <p:nvPr/>
          </p:nvSpPr>
          <p:spPr>
            <a:xfrm>
              <a:off x="2958537" y="464375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50" name="组合 49">
            <a:extLst>
              <a:ext uri="{FF2B5EF4-FFF2-40B4-BE49-F238E27FC236}">
                <a16:creationId xmlns:a16="http://schemas.microsoft.com/office/drawing/2014/main" id="{918059FB-B2D0-4949-82AC-0906D2274690}"/>
              </a:ext>
            </a:extLst>
          </p:cNvPr>
          <p:cNvGrpSpPr/>
          <p:nvPr/>
        </p:nvGrpSpPr>
        <p:grpSpPr>
          <a:xfrm>
            <a:off x="1995137" y="1866884"/>
            <a:ext cx="1082899" cy="3128205"/>
            <a:chOff x="2130047" y="1885934"/>
            <a:chExt cx="1082899" cy="3128205"/>
          </a:xfrm>
        </p:grpSpPr>
        <p:sp>
          <p:nvSpPr>
            <p:cNvPr id="51" name="矩形 50">
              <a:extLst>
                <a:ext uri="{FF2B5EF4-FFF2-40B4-BE49-F238E27FC236}">
                  <a16:creationId xmlns:a16="http://schemas.microsoft.com/office/drawing/2014/main" id="{5D6DE7DD-2456-40A6-96C1-04468FE822B0}"/>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52" name="矩形 51">
              <a:extLst>
                <a:ext uri="{FF2B5EF4-FFF2-40B4-BE49-F238E27FC236}">
                  <a16:creationId xmlns:a16="http://schemas.microsoft.com/office/drawing/2014/main" id="{DB0417BE-7481-4296-BA6F-92E07FF7E629}"/>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0" name="矩形 59">
              <a:extLst>
                <a:ext uri="{FF2B5EF4-FFF2-40B4-BE49-F238E27FC236}">
                  <a16:creationId xmlns:a16="http://schemas.microsoft.com/office/drawing/2014/main" id="{C3D5286D-4A8E-4247-AEB8-FE6CC5046941}"/>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1" name="矩形 60">
              <a:extLst>
                <a:ext uri="{FF2B5EF4-FFF2-40B4-BE49-F238E27FC236}">
                  <a16:creationId xmlns:a16="http://schemas.microsoft.com/office/drawing/2014/main" id="{DFF9A24F-F9BF-400E-94E7-97A8FB2916AF}"/>
                </a:ext>
              </a:extLst>
            </p:cNvPr>
            <p:cNvSpPr/>
            <p:nvPr/>
          </p:nvSpPr>
          <p:spPr>
            <a:xfrm>
              <a:off x="2130047" y="2969246"/>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3" name="矩形 62">
              <a:extLst>
                <a:ext uri="{FF2B5EF4-FFF2-40B4-BE49-F238E27FC236}">
                  <a16:creationId xmlns:a16="http://schemas.microsoft.com/office/drawing/2014/main" id="{20F0527D-DF30-45AC-97B8-3647E1C560AF}"/>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64" name="矩形 63">
              <a:extLst>
                <a:ext uri="{FF2B5EF4-FFF2-40B4-BE49-F238E27FC236}">
                  <a16:creationId xmlns:a16="http://schemas.microsoft.com/office/drawing/2014/main" id="{1F87C1C7-3823-4292-A74A-E9C21FEF61D4}"/>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6012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249"/>
                                          </p:stCondLst>
                                        </p:cTn>
                                        <p:tgtEl>
                                          <p:spTgt spid="5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249"/>
                                          </p:stCondLst>
                                        </p:cTn>
                                        <p:tgtEl>
                                          <p:spTgt spid="5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249"/>
                                          </p:stCondLst>
                                        </p:cTn>
                                        <p:tgtEl>
                                          <p:spTgt spid="5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249"/>
                                          </p:stCondLst>
                                        </p:cTn>
                                        <p:tgtEl>
                                          <p:spTgt spid="5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249"/>
                                          </p:stCondLst>
                                        </p:cTn>
                                        <p:tgtEl>
                                          <p:spTgt spid="5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249"/>
                                          </p:stCondLst>
                                        </p:cTn>
                                        <p:tgtEl>
                                          <p:spTgt spid="58"/>
                                        </p:tgtEl>
                                        <p:attrNameLst>
                                          <p:attrName>style.visibility</p:attrName>
                                        </p:attrNameLst>
                                      </p:cBhvr>
                                      <p:to>
                                        <p:strVal val="visible"/>
                                      </p:to>
                                    </p:set>
                                  </p:childTnLst>
                                </p:cTn>
                              </p:par>
                            </p:childTnLst>
                          </p:cTn>
                        </p:par>
                        <p:par>
                          <p:cTn id="17" fill="hold">
                            <p:stCondLst>
                              <p:cond delay="25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250"/>
                                        <p:tgtEl>
                                          <p:spTgt spid="2"/>
                                        </p:tgtEl>
                                      </p:cBhvr>
                                    </p:animEffect>
                                  </p:childTnLst>
                                </p:cTn>
                              </p:par>
                            </p:childTnLst>
                          </p:cTn>
                        </p:par>
                        <p:par>
                          <p:cTn id="21" fill="hold">
                            <p:stCondLst>
                              <p:cond delay="500"/>
                            </p:stCondLst>
                            <p:childTnLst>
                              <p:par>
                                <p:cTn id="22" presetID="22" presetClass="entr" presetSubtype="1" fill="hold"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250"/>
                                        <p:tgtEl>
                                          <p:spTgt spid="50"/>
                                        </p:tgtEl>
                                      </p:cBhvr>
                                    </p:animEffect>
                                  </p:childTnLst>
                                </p:cTn>
                              </p:par>
                            </p:childTnLst>
                          </p:cTn>
                        </p:par>
                        <p:par>
                          <p:cTn id="25" fill="hold">
                            <p:stCondLst>
                              <p:cond delay="1000"/>
                            </p:stCondLst>
                            <p:childTnLst>
                              <p:par>
                                <p:cTn id="26" presetID="2" presetClass="entr" presetSubtype="2" fill="hold" nodeType="afterEffect">
                                  <p:stCondLst>
                                    <p:cond delay="25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35" presetClass="path" presetSubtype="0" accel="50000" decel="50000" fill="hold" grpId="0" nodeType="withEffect">
                                  <p:stCondLst>
                                    <p:cond delay="250"/>
                                  </p:stCondLst>
                                  <p:childTnLst>
                                    <p:animMotion origin="layout" path="M -3.83754E-6 -0.00139 L -0.16831 -0.00139 " pathEditMode="relative" rAng="0" ptsTypes="AA">
                                      <p:cBhvr>
                                        <p:cTn id="31" dur="750" fill="hold"/>
                                        <p:tgtEl>
                                          <p:spTgt spid="59"/>
                                        </p:tgtEl>
                                        <p:attrNameLst>
                                          <p:attrName>ppt_x</p:attrName>
                                          <p:attrName>ppt_y</p:attrName>
                                        </p:attrNameLst>
                                      </p:cBhvr>
                                      <p:rCtr x="-8422" y="0"/>
                                    </p:animMotion>
                                  </p:childTnLst>
                                </p:cTn>
                              </p:par>
                              <p:par>
                                <p:cTn id="32" presetID="35" presetClass="path" presetSubtype="0" accel="50000" decel="50000" fill="hold" grpId="0" nodeType="withEffect">
                                  <p:stCondLst>
                                    <p:cond delay="250"/>
                                  </p:stCondLst>
                                  <p:childTnLst>
                                    <p:animMotion origin="layout" path="M -4.30617E-6 -2.59259E-6 L -0.23379 -2.59259E-6 " pathEditMode="relative" rAng="0" ptsTypes="AA">
                                      <p:cBhvr>
                                        <p:cTn id="33" dur="750" fill="hold"/>
                                        <p:tgtEl>
                                          <p:spTgt spid="55"/>
                                        </p:tgtEl>
                                        <p:attrNameLst>
                                          <p:attrName>ppt_x</p:attrName>
                                          <p:attrName>ppt_y</p:attrName>
                                        </p:attrNameLst>
                                      </p:cBhvr>
                                      <p:rCtr x="-11690" y="0"/>
                                    </p:animMotion>
                                  </p:childTnLst>
                                </p:cTn>
                              </p:par>
                              <p:par>
                                <p:cTn id="34" presetID="35" presetClass="path" presetSubtype="0" accel="50000" decel="50000" fill="hold" grpId="0" nodeType="withEffect">
                                  <p:stCondLst>
                                    <p:cond delay="250"/>
                                  </p:stCondLst>
                                  <p:childTnLst>
                                    <p:animMotion origin="layout" path="M 7.49805E-7 3.7037E-6 L -0.27363 3.7037E-6 " pathEditMode="relative" rAng="0" ptsTypes="AA">
                                      <p:cBhvr>
                                        <p:cTn id="35" dur="750" fill="hold"/>
                                        <p:tgtEl>
                                          <p:spTgt spid="53"/>
                                        </p:tgtEl>
                                        <p:attrNameLst>
                                          <p:attrName>ppt_x</p:attrName>
                                          <p:attrName>ppt_y</p:attrName>
                                        </p:attrNameLst>
                                      </p:cBhvr>
                                      <p:rCtr x="-13681" y="0"/>
                                    </p:animMotion>
                                  </p:childTnLst>
                                </p:cTn>
                              </p:par>
                              <p:par>
                                <p:cTn id="36" presetID="35" presetClass="path" presetSubtype="0" accel="50000" decel="50000" fill="hold" grpId="0" nodeType="withEffect">
                                  <p:stCondLst>
                                    <p:cond delay="250"/>
                                  </p:stCondLst>
                                  <p:childTnLst>
                                    <p:animMotion origin="layout" path="M 1.27311E-6 -3.7037E-6 L -0.2722 -3.7037E-6 " pathEditMode="relative" rAng="0" ptsTypes="AA">
                                      <p:cBhvr>
                                        <p:cTn id="37" dur="750" fill="hold"/>
                                        <p:tgtEl>
                                          <p:spTgt spid="56"/>
                                        </p:tgtEl>
                                        <p:attrNameLst>
                                          <p:attrName>ppt_x</p:attrName>
                                          <p:attrName>ppt_y</p:attrName>
                                        </p:attrNameLst>
                                      </p:cBhvr>
                                      <p:rCtr x="-13616" y="0"/>
                                    </p:animMotion>
                                  </p:childTnLst>
                                </p:cTn>
                              </p:par>
                              <p:par>
                                <p:cTn id="38" presetID="35" presetClass="path" presetSubtype="0" accel="50000" decel="50000" fill="hold" grpId="0" nodeType="withEffect">
                                  <p:stCondLst>
                                    <p:cond delay="250"/>
                                  </p:stCondLst>
                                  <p:childTnLst>
                                    <p:animMotion origin="layout" path="M 3.77506E-6 -0.00138 L -0.23705 -0.00138 " pathEditMode="relative" rAng="0" ptsTypes="AA">
                                      <p:cBhvr>
                                        <p:cTn id="39" dur="750" fill="hold"/>
                                        <p:tgtEl>
                                          <p:spTgt spid="57"/>
                                        </p:tgtEl>
                                        <p:attrNameLst>
                                          <p:attrName>ppt_x</p:attrName>
                                          <p:attrName>ppt_y</p:attrName>
                                        </p:attrNameLst>
                                      </p:cBhvr>
                                      <p:rCtr x="-11859" y="0"/>
                                    </p:animMotion>
                                  </p:childTnLst>
                                </p:cTn>
                              </p:par>
                              <p:par>
                                <p:cTn id="40" presetID="35" presetClass="path" presetSubtype="0" accel="50000" decel="50000" fill="hold" grpId="0" nodeType="withEffect">
                                  <p:stCondLst>
                                    <p:cond delay="250"/>
                                  </p:stCondLst>
                                  <p:childTnLst>
                                    <p:animMotion origin="layout" path="M 2.15048E-6 -1.11111E-6 L -0.17053 -1.11111E-6 " pathEditMode="relative" rAng="0" ptsTypes="AA">
                                      <p:cBhvr>
                                        <p:cTn id="41" dur="750" fill="hold"/>
                                        <p:tgtEl>
                                          <p:spTgt spid="58"/>
                                        </p:tgtEl>
                                        <p:attrNameLst>
                                          <p:attrName>ppt_x</p:attrName>
                                          <p:attrName>ppt_y</p:attrName>
                                        </p:attrNameLst>
                                      </p:cBhvr>
                                      <p:rCtr x="-85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5" grpId="0"/>
      <p:bldP spid="55" grpId="1"/>
      <p:bldP spid="56" grpId="0"/>
      <p:bldP spid="56" grpId="1"/>
      <p:bldP spid="57" grpId="0"/>
      <p:bldP spid="57" grpId="1"/>
      <p:bldP spid="58" grpId="0"/>
      <p:bldP spid="58" grpId="1"/>
      <p:bldP spid="59" grpId="0"/>
      <p:bldP spid="5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A2FF211F-B66E-434E-B3B9-B33ABB2756B4}"/>
              </a:ext>
            </a:extLst>
          </p:cNvPr>
          <p:cNvSpPr txBox="1"/>
          <p:nvPr/>
        </p:nvSpPr>
        <p:spPr>
          <a:xfrm>
            <a:off x="785750" y="3448526"/>
            <a:ext cx="9242833" cy="338554"/>
          </a:xfrm>
          <a:prstGeom prst="rect">
            <a:avLst/>
          </a:prstGeom>
          <a:noFill/>
        </p:spPr>
        <p:txBody>
          <a:bodyPr wrap="square" rtlCol="0">
            <a:spAutoFit/>
          </a:bodyPr>
          <a:lstStyle/>
          <a:p>
            <a:pPr algn="just">
              <a:defRPr/>
            </a:pP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”摩棒”是基于计算机系统，与</a:t>
            </a: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4G</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WIFI</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、北斗</a:t>
            </a: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1-2</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、天通</a:t>
            </a: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altLang="zh-CN"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GPS</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等模块融合的</a:t>
            </a:r>
            <a:r>
              <a:rPr lang="en-US" altLang="zh-CN" sz="1600" dirty="0">
                <a:effectLst>
                  <a:outerShdw blurRad="38100" dist="38100" dir="2700000" algn="tl">
                    <a:srgbClr val="000000">
                      <a:alpha val="43137"/>
                    </a:srgbClr>
                  </a:outerShdw>
                </a:effectLst>
                <a:latin typeface="Abadi Extra Light" panose="020B0604020202020204" pitchFamily="34" charset="0"/>
                <a:ea typeface="微软雅黑 Light" panose="020B0502040204020203" pitchFamily="34" charset="-122"/>
              </a:rPr>
              <a:t>【</a:t>
            </a:r>
            <a:r>
              <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船端信息网络集成平台</a:t>
            </a:r>
            <a:r>
              <a:rPr lang="en-US" altLang="zh-CN" sz="1600" dirty="0">
                <a:effectLst>
                  <a:outerShdw blurRad="38100" dist="38100" dir="2700000" algn="tl">
                    <a:srgbClr val="000000">
                      <a:alpha val="43137"/>
                    </a:srgbClr>
                  </a:outerShdw>
                </a:effectLst>
                <a:latin typeface="Abadi Extra Light" panose="020B0204020104020204" pitchFamily="34" charset="0"/>
                <a:ea typeface="微软雅黑 Light" panose="020B0502040204020203" pitchFamily="34" charset="-122"/>
              </a:rPr>
              <a:t>】</a:t>
            </a:r>
            <a:endParaRPr lang="zh-CN" altLang="en-US" sz="16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19" name="图片 18">
            <a:extLst>
              <a:ext uri="{FF2B5EF4-FFF2-40B4-BE49-F238E27FC236}">
                <a16:creationId xmlns:a16="http://schemas.microsoft.com/office/drawing/2014/main" id="{2E1DAA7C-81DA-4397-96CE-4AD942879B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665" t="4219" r="41674" b="11919"/>
          <a:stretch/>
        </p:blipFill>
        <p:spPr>
          <a:xfrm>
            <a:off x="7513142" y="4540039"/>
            <a:ext cx="796773" cy="1571772"/>
          </a:xfrm>
          <a:prstGeom prst="rect">
            <a:avLst/>
          </a:prstGeom>
        </p:spPr>
      </p:pic>
      <p:grpSp>
        <p:nvGrpSpPr>
          <p:cNvPr id="16" name="组合 15">
            <a:extLst>
              <a:ext uri="{FF2B5EF4-FFF2-40B4-BE49-F238E27FC236}">
                <a16:creationId xmlns:a16="http://schemas.microsoft.com/office/drawing/2014/main" id="{AA95C4B4-C7C2-4BB2-87F8-7DEEFDEA1664}"/>
              </a:ext>
            </a:extLst>
          </p:cNvPr>
          <p:cNvGrpSpPr/>
          <p:nvPr/>
        </p:nvGrpSpPr>
        <p:grpSpPr>
          <a:xfrm>
            <a:off x="770290" y="2847100"/>
            <a:ext cx="3053957" cy="714297"/>
            <a:chOff x="919720" y="2617961"/>
            <a:chExt cx="3053957" cy="714297"/>
          </a:xfrm>
        </p:grpSpPr>
        <p:grpSp>
          <p:nvGrpSpPr>
            <p:cNvPr id="20" name="组合 19">
              <a:extLst>
                <a:ext uri="{FF2B5EF4-FFF2-40B4-BE49-F238E27FC236}">
                  <a16:creationId xmlns:a16="http://schemas.microsoft.com/office/drawing/2014/main" id="{E590D1E7-A057-4AEA-AA48-830B16BE5C43}"/>
                </a:ext>
              </a:extLst>
            </p:cNvPr>
            <p:cNvGrpSpPr/>
            <p:nvPr/>
          </p:nvGrpSpPr>
          <p:grpSpPr>
            <a:xfrm>
              <a:off x="919720" y="2617961"/>
              <a:ext cx="522531" cy="714297"/>
              <a:chOff x="919720" y="2617961"/>
              <a:chExt cx="522531" cy="714297"/>
            </a:xfrm>
          </p:grpSpPr>
          <p:sp>
            <p:nvSpPr>
              <p:cNvPr id="29" name="矩形 28">
                <a:extLst>
                  <a:ext uri="{FF2B5EF4-FFF2-40B4-BE49-F238E27FC236}">
                    <a16:creationId xmlns:a16="http://schemas.microsoft.com/office/drawing/2014/main" id="{7430F6C4-552C-4A2C-A9FC-8C6E70A0CBA6}"/>
                  </a:ext>
                </a:extLst>
              </p:cNvPr>
              <p:cNvSpPr/>
              <p:nvPr/>
            </p:nvSpPr>
            <p:spPr>
              <a:xfrm>
                <a:off x="941793" y="2617961"/>
                <a:ext cx="500458" cy="707886"/>
              </a:xfrm>
              <a:prstGeom prst="rect">
                <a:avLst/>
              </a:prstGeom>
            </p:spPr>
            <p:txBody>
              <a:bodyPr wrap="none">
                <a:spAutoFit/>
              </a:bodyPr>
              <a:lstStyle/>
              <a:p>
                <a:r>
                  <a:rPr lang="en-US" altLang="zh-CN" sz="4000" b="1" dirty="0">
                    <a:solidFill>
                      <a:srgbClr val="0066FF"/>
                    </a:solidFill>
                    <a:latin typeface="微软雅黑" panose="020B0503020204020204" pitchFamily="34" charset="-122"/>
                    <a:ea typeface="微软雅黑" panose="020B0503020204020204" pitchFamily="34" charset="-122"/>
                  </a:rPr>
                  <a:t>7</a:t>
                </a:r>
                <a:endParaRPr lang="zh-CN" altLang="en-US" sz="4000" b="1" dirty="0">
                  <a:solidFill>
                    <a:srgbClr val="0066FF"/>
                  </a:solidFill>
                </a:endParaRPr>
              </a:p>
            </p:txBody>
          </p:sp>
          <p:sp>
            <p:nvSpPr>
              <p:cNvPr id="30" name="矩形 29">
                <a:extLst>
                  <a:ext uri="{FF2B5EF4-FFF2-40B4-BE49-F238E27FC236}">
                    <a16:creationId xmlns:a16="http://schemas.microsoft.com/office/drawing/2014/main" id="{5D801711-430E-4140-81E6-B163639904D1}"/>
                  </a:ext>
                </a:extLst>
              </p:cNvPr>
              <p:cNvSpPr/>
              <p:nvPr/>
            </p:nvSpPr>
            <p:spPr>
              <a:xfrm>
                <a:off x="919720" y="2624372"/>
                <a:ext cx="500458" cy="707886"/>
              </a:xfrm>
              <a:prstGeom prst="rect">
                <a:avLst/>
              </a:prstGeom>
            </p:spPr>
            <p:txBody>
              <a:bodyPr wrap="none">
                <a:spAutoFit/>
              </a:bodyPr>
              <a:lstStyle/>
              <a:p>
                <a:r>
                  <a:rPr lang="en-US" altLang="zh-CN" sz="4000" b="1"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endParaRPr lang="zh-CN" altLang="en-US" sz="4000" b="1" dirty="0">
                  <a:solidFill>
                    <a:srgbClr val="FF6600"/>
                  </a:solidFill>
                  <a:effectLst>
                    <a:outerShdw blurRad="38100" dist="38100" dir="2700000" algn="tl">
                      <a:srgbClr val="000000">
                        <a:alpha val="43137"/>
                      </a:srgbClr>
                    </a:outerShdw>
                  </a:effectLst>
                </a:endParaRPr>
              </a:p>
            </p:txBody>
          </p:sp>
        </p:grpSp>
        <p:sp>
          <p:nvSpPr>
            <p:cNvPr id="21" name="矩形 20">
              <a:extLst>
                <a:ext uri="{FF2B5EF4-FFF2-40B4-BE49-F238E27FC236}">
                  <a16:creationId xmlns:a16="http://schemas.microsoft.com/office/drawing/2014/main" id="{DBA22FD4-5EA8-47D5-A9C8-45C8DFD6A25D}"/>
                </a:ext>
              </a:extLst>
            </p:cNvPr>
            <p:cNvSpPr/>
            <p:nvPr/>
          </p:nvSpPr>
          <p:spPr>
            <a:xfrm>
              <a:off x="1272729" y="2693759"/>
              <a:ext cx="2700948" cy="584775"/>
            </a:xfrm>
            <a:prstGeom prst="rect">
              <a:avLst/>
            </a:prstGeom>
          </p:spPr>
          <p:txBody>
            <a:bodyPr wrap="square">
              <a:spAutoFit/>
            </a:bodyPr>
            <a:lstStyle/>
            <a:p>
              <a:r>
                <a:rPr lang="zh-CN" altLang="en-US" sz="3200" b="1" dirty="0">
                  <a:solidFill>
                    <a:srgbClr val="0266F8"/>
                  </a:solidFill>
                  <a:effectLst>
                    <a:outerShdw blurRad="38100" dist="38100" dir="2700000" algn="tl">
                      <a:srgbClr val="000000">
                        <a:alpha val="43137"/>
                      </a:srgbClr>
                    </a:outerShdw>
                  </a:effectLst>
                  <a:latin typeface="方正兰亭超细黑简体" panose="02000000000000000000" pitchFamily="2" charset="-122"/>
                  <a:ea typeface="方正兰亭超细黑简体" panose="02000000000000000000" pitchFamily="2" charset="-122"/>
                </a:rPr>
                <a:t>年探索、独创</a:t>
              </a:r>
              <a:endParaRPr lang="en-US" altLang="zh-CN" sz="3200" b="1" dirty="0">
                <a:solidFill>
                  <a:srgbClr val="0266F8"/>
                </a:solidFill>
                <a:effectLst>
                  <a:outerShdw blurRad="38100" dist="38100" dir="2700000" algn="tl">
                    <a:srgbClr val="000000">
                      <a:alpha val="43137"/>
                    </a:srgbClr>
                  </a:outerShdw>
                </a:effectLst>
                <a:latin typeface="方正兰亭超细黑简体" panose="02000000000000000000" pitchFamily="2" charset="-122"/>
                <a:ea typeface="方正兰亭超细黑简体" panose="02000000000000000000" pitchFamily="2" charset="-122"/>
              </a:endParaRPr>
            </a:p>
          </p:txBody>
        </p:sp>
      </p:grpSp>
      <p:sp>
        <p:nvSpPr>
          <p:cNvPr id="32" name="文本框 31">
            <a:extLst>
              <a:ext uri="{FF2B5EF4-FFF2-40B4-BE49-F238E27FC236}">
                <a16:creationId xmlns:a16="http://schemas.microsoft.com/office/drawing/2014/main" id="{46529C47-27F7-4CF8-843C-3F46487324C5}"/>
              </a:ext>
            </a:extLst>
          </p:cNvPr>
          <p:cNvSpPr txBox="1"/>
          <p:nvPr/>
        </p:nvSpPr>
        <p:spPr>
          <a:xfrm>
            <a:off x="769279" y="3733126"/>
            <a:ext cx="6364764" cy="338554"/>
          </a:xfrm>
          <a:prstGeom prst="rect">
            <a:avLst/>
          </a:prstGeom>
          <a:noFill/>
        </p:spPr>
        <p:txBody>
          <a:bodyPr wrap="square" rtlCol="0">
            <a:spAutoFit/>
          </a:bodyPr>
          <a:lstStyle/>
          <a:p>
            <a:pPr algn="just">
              <a:defRPr/>
            </a:pPr>
            <a:r>
              <a:rPr lang="zh-CN" altLang="en-US" sz="1600" b="1"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“摩棒” 不只是船联网功能，而是通往船舶物联网的门 </a:t>
            </a:r>
            <a:r>
              <a:rPr lang="en-US" altLang="zh-CN" sz="1600" b="1"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 - - - -</a:t>
            </a:r>
            <a:endParaRPr lang="zh-CN" altLang="en-US" sz="1600" b="1" dirty="0">
              <a:solidFill>
                <a:srgbClr val="00B05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7" name="组合 6">
            <a:extLst>
              <a:ext uri="{FF2B5EF4-FFF2-40B4-BE49-F238E27FC236}">
                <a16:creationId xmlns:a16="http://schemas.microsoft.com/office/drawing/2014/main" id="{E79AECB1-FE68-4271-876E-1A3B83F0034A}"/>
              </a:ext>
            </a:extLst>
          </p:cNvPr>
          <p:cNvGrpSpPr/>
          <p:nvPr/>
        </p:nvGrpSpPr>
        <p:grpSpPr>
          <a:xfrm>
            <a:off x="885906" y="3381092"/>
            <a:ext cx="9232893" cy="104433"/>
            <a:chOff x="696913" y="3171591"/>
            <a:chExt cx="7884669" cy="99347"/>
          </a:xfrm>
        </p:grpSpPr>
        <p:cxnSp>
          <p:nvCxnSpPr>
            <p:cNvPr id="6" name="直接箭头连接符 5">
              <a:extLst>
                <a:ext uri="{FF2B5EF4-FFF2-40B4-BE49-F238E27FC236}">
                  <a16:creationId xmlns:a16="http://schemas.microsoft.com/office/drawing/2014/main" id="{4549824A-C48A-44B4-9518-4549D10B17A2}"/>
                </a:ext>
              </a:extLst>
            </p:cNvPr>
            <p:cNvCxnSpPr>
              <a:cxnSpLocks/>
            </p:cNvCxnSpPr>
            <p:nvPr/>
          </p:nvCxnSpPr>
          <p:spPr>
            <a:xfrm>
              <a:off x="696913" y="3221952"/>
              <a:ext cx="7792380" cy="0"/>
            </a:xfrm>
            <a:prstGeom prst="straightConnector1">
              <a:avLst/>
            </a:prstGeom>
            <a:ln w="19050">
              <a:solidFill>
                <a:srgbClr val="FF66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602C681C-C78F-4A20-B694-F45F15DA2FAB}"/>
                </a:ext>
              </a:extLst>
            </p:cNvPr>
            <p:cNvSpPr/>
            <p:nvPr/>
          </p:nvSpPr>
          <p:spPr>
            <a:xfrm>
              <a:off x="8485534" y="3171591"/>
              <a:ext cx="96048" cy="99347"/>
            </a:xfrm>
            <a:prstGeom prst="ellipse">
              <a:avLst/>
            </a:prstGeom>
            <a:solidFill>
              <a:srgbClr val="FF6600"/>
            </a:solidFill>
            <a:ln w="9525">
              <a:solidFill>
                <a:srgbClr val="FFA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schemeClr val="bg1"/>
                </a:solidFill>
                <a:latin typeface="等线" panose="020F0502020204030204"/>
                <a:ea typeface="等线" panose="02010600030101010101" pitchFamily="2" charset="-122"/>
              </a:endParaRPr>
            </a:p>
          </p:txBody>
        </p:sp>
      </p:grpSp>
      <p:pic>
        <p:nvPicPr>
          <p:cNvPr id="34" name="图片 33">
            <a:extLst>
              <a:ext uri="{FF2B5EF4-FFF2-40B4-BE49-F238E27FC236}">
                <a16:creationId xmlns:a16="http://schemas.microsoft.com/office/drawing/2014/main" id="{3980027A-6611-46CC-B7CC-09147F043D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5531" y="4288273"/>
            <a:ext cx="2586613" cy="1939286"/>
          </a:xfrm>
          <a:prstGeom prst="rect">
            <a:avLst/>
          </a:prstGeom>
        </p:spPr>
      </p:pic>
      <p:pic>
        <p:nvPicPr>
          <p:cNvPr id="28" name="图片 27">
            <a:extLst>
              <a:ext uri="{FF2B5EF4-FFF2-40B4-BE49-F238E27FC236}">
                <a16:creationId xmlns:a16="http://schemas.microsoft.com/office/drawing/2014/main" id="{22B561A8-0AAD-416B-81AB-51E3C48579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314" t="6183" r="30700" b="21060"/>
          <a:stretch/>
        </p:blipFill>
        <p:spPr>
          <a:xfrm>
            <a:off x="8471666" y="4915041"/>
            <a:ext cx="1178834" cy="1174651"/>
          </a:xfrm>
          <a:prstGeom prst="rect">
            <a:avLst/>
          </a:prstGeom>
        </p:spPr>
      </p:pic>
      <p:grpSp>
        <p:nvGrpSpPr>
          <p:cNvPr id="37" name="组合 36">
            <a:extLst>
              <a:ext uri="{FF2B5EF4-FFF2-40B4-BE49-F238E27FC236}">
                <a16:creationId xmlns:a16="http://schemas.microsoft.com/office/drawing/2014/main" id="{81472C5B-9A08-45BC-AE1D-8BBE0DF6962C}"/>
              </a:ext>
            </a:extLst>
          </p:cNvPr>
          <p:cNvGrpSpPr/>
          <p:nvPr/>
        </p:nvGrpSpPr>
        <p:grpSpPr>
          <a:xfrm>
            <a:off x="76112" y="188886"/>
            <a:ext cx="6923811" cy="370278"/>
            <a:chOff x="15914" y="240642"/>
            <a:chExt cx="6923811" cy="370278"/>
          </a:xfrm>
        </p:grpSpPr>
        <p:pic>
          <p:nvPicPr>
            <p:cNvPr id="38" name="图片 37">
              <a:extLst>
                <a:ext uri="{FF2B5EF4-FFF2-40B4-BE49-F238E27FC236}">
                  <a16:creationId xmlns:a16="http://schemas.microsoft.com/office/drawing/2014/main" id="{B3CDE9F8-7AA4-48E0-8B80-1DE0366148AE}"/>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39" name="图片 38">
              <a:extLst>
                <a:ext uri="{FF2B5EF4-FFF2-40B4-BE49-F238E27FC236}">
                  <a16:creationId xmlns:a16="http://schemas.microsoft.com/office/drawing/2014/main" id="{71C9B951-57B0-4F9E-8C82-6BE70CBB9700}"/>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44" name="图片 43" descr="图片包含 物体&#10;&#10;已生成极高可信度的说明">
              <a:extLst>
                <a:ext uri="{FF2B5EF4-FFF2-40B4-BE49-F238E27FC236}">
                  <a16:creationId xmlns:a16="http://schemas.microsoft.com/office/drawing/2014/main" id="{5D19E5CA-41C4-4C21-86C8-845A246460C3}"/>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45" name="矩形 44">
            <a:extLst>
              <a:ext uri="{FF2B5EF4-FFF2-40B4-BE49-F238E27FC236}">
                <a16:creationId xmlns:a16="http://schemas.microsoft.com/office/drawing/2014/main" id="{BC49C4FB-CED1-40E0-9F10-622336F69208}"/>
              </a:ext>
            </a:extLst>
          </p:cNvPr>
          <p:cNvSpPr/>
          <p:nvPr/>
        </p:nvSpPr>
        <p:spPr>
          <a:xfrm>
            <a:off x="2395829" y="194161"/>
            <a:ext cx="2440092" cy="369332"/>
          </a:xfrm>
          <a:prstGeom prst="rect">
            <a:avLst/>
          </a:prstGeom>
        </p:spPr>
        <p:txBody>
          <a:bodyPr wrap="none" anchor="ctr" anchorCtr="1">
            <a:spAutoFit/>
          </a:bodyPr>
          <a:lstStyle/>
          <a:p>
            <a:pPr lvl="0" algn="ctr">
              <a:defRPr/>
            </a:pPr>
            <a:r>
              <a:rPr lang="zh-CN" altLang="en-US" b="1" dirty="0">
                <a:solidFill>
                  <a:srgbClr val="00B050"/>
                </a:solidFill>
                <a:latin typeface="Candara" panose="020E0502030303020204" pitchFamily="34" charset="0"/>
                <a:ea typeface="微软雅黑 Light" panose="020B0502040204020203" pitchFamily="34" charset="-122"/>
                <a:cs typeface="Calibri" panose="020F0502020204030204" pitchFamily="34" charset="0"/>
              </a:rPr>
              <a:t>❸</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产品</a:t>
            </a:r>
            <a:r>
              <a:rPr lang="zh-CN" altLang="en-US" b="1" dirty="0">
                <a:solidFill>
                  <a:srgbClr val="E7E6E6">
                    <a:lumMod val="10000"/>
                  </a:srgbClr>
                </a:solidFill>
                <a:latin typeface="微软雅黑" panose="020B0503020204020204" pitchFamily="34" charset="-122"/>
                <a:ea typeface="微软雅黑" panose="020B0503020204020204" pitchFamily="34" charset="-122"/>
              </a:rPr>
              <a:t>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摩棒简介</a:t>
            </a:r>
          </a:p>
        </p:txBody>
      </p:sp>
      <p:pic>
        <p:nvPicPr>
          <p:cNvPr id="40" name="图片 39">
            <a:extLst>
              <a:ext uri="{FF2B5EF4-FFF2-40B4-BE49-F238E27FC236}">
                <a16:creationId xmlns:a16="http://schemas.microsoft.com/office/drawing/2014/main" id="{F420B8D5-303E-4208-8585-C51DA8D327A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3934" r="44330"/>
          <a:stretch/>
        </p:blipFill>
        <p:spPr>
          <a:xfrm>
            <a:off x="10004504" y="584684"/>
            <a:ext cx="1190944" cy="5696448"/>
          </a:xfrm>
          <a:prstGeom prst="rect">
            <a:avLst/>
          </a:prstGeom>
        </p:spPr>
      </p:pic>
      <p:sp>
        <p:nvSpPr>
          <p:cNvPr id="46" name="矩形 45">
            <a:extLst>
              <a:ext uri="{FF2B5EF4-FFF2-40B4-BE49-F238E27FC236}">
                <a16:creationId xmlns:a16="http://schemas.microsoft.com/office/drawing/2014/main" id="{7FCD49C6-7D2E-47DC-A2B7-822AC7C3545D}"/>
              </a:ext>
            </a:extLst>
          </p:cNvPr>
          <p:cNvSpPr/>
          <p:nvPr/>
        </p:nvSpPr>
        <p:spPr>
          <a:xfrm rot="10800000" flipV="1">
            <a:off x="5891847" y="6197080"/>
            <a:ext cx="3868229" cy="45719"/>
          </a:xfrm>
          <a:prstGeom prst="rect">
            <a:avLst/>
          </a:prstGeom>
          <a:gradFill>
            <a:gsLst>
              <a:gs pos="50000">
                <a:srgbClr val="00B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7B26F347-7C01-4DCB-9BC3-C2339028C979}"/>
              </a:ext>
            </a:extLst>
          </p:cNvPr>
          <p:cNvSpPr/>
          <p:nvPr/>
        </p:nvSpPr>
        <p:spPr>
          <a:xfrm>
            <a:off x="9661342" y="6197936"/>
            <a:ext cx="1912938" cy="45719"/>
          </a:xfrm>
          <a:prstGeom prst="rect">
            <a:avLst/>
          </a:prstGeom>
          <a:gradFill>
            <a:gsLst>
              <a:gs pos="50000">
                <a:srgbClr val="00B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31F984A9-0969-4BA5-BBBF-0512B7CC8A2F}"/>
              </a:ext>
            </a:extLst>
          </p:cNvPr>
          <p:cNvGrpSpPr/>
          <p:nvPr/>
        </p:nvGrpSpPr>
        <p:grpSpPr>
          <a:xfrm>
            <a:off x="6954576" y="6197080"/>
            <a:ext cx="3948090" cy="312576"/>
            <a:chOff x="6954576" y="6197080"/>
            <a:chExt cx="3948090" cy="312576"/>
          </a:xfrm>
        </p:grpSpPr>
        <p:sp>
          <p:nvSpPr>
            <p:cNvPr id="11" name="矩形 10">
              <a:extLst>
                <a:ext uri="{FF2B5EF4-FFF2-40B4-BE49-F238E27FC236}">
                  <a16:creationId xmlns:a16="http://schemas.microsoft.com/office/drawing/2014/main" id="{45491122-9778-4962-8344-1A3F7C527659}"/>
                </a:ext>
              </a:extLst>
            </p:cNvPr>
            <p:cNvSpPr/>
            <p:nvPr/>
          </p:nvSpPr>
          <p:spPr>
            <a:xfrm>
              <a:off x="10358927" y="6197080"/>
              <a:ext cx="543739" cy="307777"/>
            </a:xfrm>
            <a:prstGeom prst="rect">
              <a:avLst/>
            </a:prstGeom>
          </p:spPr>
          <p:txBody>
            <a:bodyPr wrap="none">
              <a:spAutoFit/>
            </a:bodyPr>
            <a:lstStyle/>
            <a:p>
              <a:r>
                <a:rPr lang="zh-CN" altLang="en-US" sz="1400" dirty="0">
                  <a:solidFill>
                    <a:srgbClr val="0266F8"/>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摩棒</a:t>
              </a:r>
              <a:endParaRPr lang="zh-CN" altLang="en-US" sz="1400" dirty="0">
                <a:solidFill>
                  <a:srgbClr val="0266F8"/>
                </a:solidFill>
              </a:endParaRPr>
            </a:p>
          </p:txBody>
        </p:sp>
        <p:sp>
          <p:nvSpPr>
            <p:cNvPr id="12" name="矩形 11">
              <a:extLst>
                <a:ext uri="{FF2B5EF4-FFF2-40B4-BE49-F238E27FC236}">
                  <a16:creationId xmlns:a16="http://schemas.microsoft.com/office/drawing/2014/main" id="{80639F60-E2D8-471E-8D63-AA9C71CF04F5}"/>
                </a:ext>
              </a:extLst>
            </p:cNvPr>
            <p:cNvSpPr/>
            <p:nvPr/>
          </p:nvSpPr>
          <p:spPr>
            <a:xfrm>
              <a:off x="6954576" y="6201879"/>
              <a:ext cx="1742785" cy="307777"/>
            </a:xfrm>
            <a:prstGeom prst="rect">
              <a:avLst/>
            </a:prstGeom>
          </p:spPr>
          <p:txBody>
            <a:bodyPr wrap="none">
              <a:spAutoFit/>
            </a:bodyPr>
            <a:lstStyle/>
            <a:p>
              <a:r>
                <a:rPr lang="zh-CN" altLang="en-US" sz="1400" dirty="0">
                  <a:solidFill>
                    <a:srgbClr val="0266F8"/>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数据采集</a:t>
              </a:r>
              <a:r>
                <a:rPr lang="en-US" altLang="zh-CN" sz="1400" dirty="0">
                  <a:solidFill>
                    <a:srgbClr val="0266F8"/>
                  </a:solidFill>
                  <a:effectLst>
                    <a:outerShdw blurRad="38100" dist="38100" dir="2700000" algn="tl">
                      <a:srgbClr val="000000">
                        <a:alpha val="43137"/>
                      </a:srgbClr>
                    </a:outerShdw>
                  </a:effectLst>
                  <a:latin typeface="Candara" panose="020E0502030303020204" pitchFamily="34" charset="0"/>
                  <a:ea typeface="微软雅黑 Light" panose="020B0502040204020203" pitchFamily="34" charset="-122"/>
                </a:rPr>
                <a:t>&amp;</a:t>
              </a:r>
              <a:r>
                <a:rPr lang="zh-CN" altLang="en-US" sz="1400" dirty="0">
                  <a:solidFill>
                    <a:srgbClr val="0266F8"/>
                  </a:solidFill>
                  <a:effectLst>
                    <a:outerShdw blurRad="38100" dist="38100" dir="2700000" algn="tl">
                      <a:srgbClr val="000000">
                        <a:alpha val="43137"/>
                      </a:srgbClr>
                    </a:outerShdw>
                  </a:effectLst>
                  <a:latin typeface="Candara" panose="020E0502030303020204" pitchFamily="34" charset="0"/>
                  <a:ea typeface="微软雅黑 Light" panose="020B0502040204020203" pitchFamily="34" charset="-122"/>
                </a:rPr>
                <a:t>控制单元</a:t>
              </a:r>
              <a:endParaRPr lang="zh-CN" altLang="en-US" sz="1400" dirty="0">
                <a:solidFill>
                  <a:srgbClr val="0266F8"/>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49286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50"/>
                                        <p:tgtEl>
                                          <p:spTgt spid="16"/>
                                        </p:tgtEl>
                                      </p:cBhvr>
                                    </p:animEffect>
                                  </p:childTnLst>
                                </p:cTn>
                              </p:par>
                            </p:childTnLst>
                          </p:cTn>
                        </p:par>
                        <p:par>
                          <p:cTn id="8" fill="hold">
                            <p:stCondLst>
                              <p:cond delay="500"/>
                            </p:stCondLst>
                            <p:childTnLst>
                              <p:par>
                                <p:cTn id="9" presetID="2" presetClass="entr" presetSubtype="8" fill="hold" nodeType="after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0-#ppt_w/2"/>
                                          </p:val>
                                        </p:tav>
                                        <p:tav tm="100000">
                                          <p:val>
                                            <p:strVal val="#ppt_x"/>
                                          </p:val>
                                        </p:tav>
                                      </p:tavLst>
                                    </p:anim>
                                    <p:anim calcmode="lin" valueType="num">
                                      <p:cBhvr additive="base">
                                        <p:cTn id="12" dur="25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6" presetClass="emph" presetSubtype="0" fill="hold" nodeType="afterEffect">
                                  <p:stCondLst>
                                    <p:cond delay="250"/>
                                  </p:stCondLst>
                                  <p:childTnLst>
                                    <p:animEffect transition="out" filter="fade">
                                      <p:cBhvr>
                                        <p:cTn id="15" dur="250" tmFilter="0, 0; .2, .5; .8, .5; 1, 0"/>
                                        <p:tgtEl>
                                          <p:spTgt spid="7"/>
                                        </p:tgtEl>
                                      </p:cBhvr>
                                    </p:animEffect>
                                    <p:animScale>
                                      <p:cBhvr>
                                        <p:cTn id="16" dur="125" autoRev="1" fill="hold"/>
                                        <p:tgtEl>
                                          <p:spTgt spid="7"/>
                                        </p:tgtEl>
                                      </p:cBhvr>
                                      <p:by x="105000" y="105000"/>
                                    </p:animScale>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250" fill="hold"/>
                                        <p:tgtEl>
                                          <p:spTgt spid="40"/>
                                        </p:tgtEl>
                                        <p:attrNameLst>
                                          <p:attrName>ppt_x</p:attrName>
                                        </p:attrNameLst>
                                      </p:cBhvr>
                                      <p:tavLst>
                                        <p:tav tm="0">
                                          <p:val>
                                            <p:strVal val="1+#ppt_w/2"/>
                                          </p:val>
                                        </p:tav>
                                        <p:tav tm="100000">
                                          <p:val>
                                            <p:strVal val="#ppt_x"/>
                                          </p:val>
                                        </p:tav>
                                      </p:tavLst>
                                    </p:anim>
                                    <p:anim calcmode="lin" valueType="num">
                                      <p:cBhvr additive="base">
                                        <p:cTn id="21" dur="250" fill="hold"/>
                                        <p:tgtEl>
                                          <p:spTgt spid="40"/>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16" presetClass="entr" presetSubtype="37" fill="hold" grpId="0" nodeType="afterEffect">
                                  <p:stCondLst>
                                    <p:cond delay="250"/>
                                  </p:stCondLst>
                                  <p:childTnLst>
                                    <p:set>
                                      <p:cBhvr>
                                        <p:cTn id="24" dur="1" fill="hold">
                                          <p:stCondLst>
                                            <p:cond delay="0"/>
                                          </p:stCondLst>
                                        </p:cTn>
                                        <p:tgtEl>
                                          <p:spTgt spid="46"/>
                                        </p:tgtEl>
                                        <p:attrNameLst>
                                          <p:attrName>style.visibility</p:attrName>
                                        </p:attrNameLst>
                                      </p:cBhvr>
                                      <p:to>
                                        <p:strVal val="visible"/>
                                      </p:to>
                                    </p:set>
                                    <p:animEffect transition="in" filter="barn(outVertical)">
                                      <p:cBhvr>
                                        <p:cTn id="25" dur="250"/>
                                        <p:tgtEl>
                                          <p:spTgt spid="46"/>
                                        </p:tgtEl>
                                      </p:cBhvr>
                                    </p:animEffect>
                                  </p:childTnLst>
                                </p:cTn>
                              </p:par>
                            </p:childTnLst>
                          </p:cTn>
                        </p:par>
                        <p:par>
                          <p:cTn id="26" fill="hold">
                            <p:stCondLst>
                              <p:cond delay="2250"/>
                            </p:stCondLst>
                            <p:childTnLst>
                              <p:par>
                                <p:cTn id="27" presetID="16" presetClass="entr" presetSubtype="37"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barn(outVertical)">
                                      <p:cBhvr>
                                        <p:cTn id="29" dur="250"/>
                                        <p:tgtEl>
                                          <p:spTgt spid="4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childTnLst>
                          </p:cTn>
                        </p:par>
                        <p:par>
                          <p:cTn id="34" fill="hold">
                            <p:stCondLst>
                              <p:cond delay="2750"/>
                            </p:stCondLst>
                            <p:childTnLst>
                              <p:par>
                                <p:cTn id="35" presetID="2" presetClass="entr" presetSubtype="4" fill="hold" nodeType="afterEffect">
                                  <p:stCondLst>
                                    <p:cond delay="25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250" fill="hold"/>
                                        <p:tgtEl>
                                          <p:spTgt spid="19"/>
                                        </p:tgtEl>
                                        <p:attrNameLst>
                                          <p:attrName>ppt_x</p:attrName>
                                        </p:attrNameLst>
                                      </p:cBhvr>
                                      <p:tavLst>
                                        <p:tav tm="0">
                                          <p:val>
                                            <p:strVal val="#ppt_x"/>
                                          </p:val>
                                        </p:tav>
                                        <p:tav tm="100000">
                                          <p:val>
                                            <p:strVal val="#ppt_x"/>
                                          </p:val>
                                        </p:tav>
                                      </p:tavLst>
                                    </p:anim>
                                    <p:anim calcmode="lin" valueType="num">
                                      <p:cBhvr additive="base">
                                        <p:cTn id="38" dur="25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250"/>
                            </p:stCondLst>
                            <p:childTnLst>
                              <p:par>
                                <p:cTn id="40" presetID="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250" fill="hold"/>
                                        <p:tgtEl>
                                          <p:spTgt spid="28"/>
                                        </p:tgtEl>
                                        <p:attrNameLst>
                                          <p:attrName>ppt_x</p:attrName>
                                        </p:attrNameLst>
                                      </p:cBhvr>
                                      <p:tavLst>
                                        <p:tav tm="0">
                                          <p:val>
                                            <p:strVal val="#ppt_x"/>
                                          </p:val>
                                        </p:tav>
                                        <p:tav tm="100000">
                                          <p:val>
                                            <p:strVal val="#ppt_x"/>
                                          </p:val>
                                        </p:tav>
                                      </p:tavLst>
                                    </p:anim>
                                    <p:anim calcmode="lin" valueType="num">
                                      <p:cBhvr additive="base">
                                        <p:cTn id="43" dur="250" fill="hold"/>
                                        <p:tgtEl>
                                          <p:spTgt spid="28"/>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25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50"/>
                                        <p:tgtEl>
                                          <p:spTgt spid="34"/>
                                        </p:tgtEl>
                                      </p:cBhvr>
                                    </p:animEffect>
                                    <p:anim calcmode="lin" valueType="num">
                                      <p:cBhvr>
                                        <p:cTn id="48" dur="250" fill="hold"/>
                                        <p:tgtEl>
                                          <p:spTgt spid="34"/>
                                        </p:tgtEl>
                                        <p:attrNameLst>
                                          <p:attrName>ppt_x</p:attrName>
                                        </p:attrNameLst>
                                      </p:cBhvr>
                                      <p:tavLst>
                                        <p:tav tm="0">
                                          <p:val>
                                            <p:strVal val="#ppt_x"/>
                                          </p:val>
                                        </p:tav>
                                        <p:tav tm="100000">
                                          <p:val>
                                            <p:strVal val="#ppt_x"/>
                                          </p:val>
                                        </p:tav>
                                      </p:tavLst>
                                    </p:anim>
                                    <p:anim calcmode="lin" valueType="num">
                                      <p:cBhvr>
                                        <p:cTn id="49" dur="250" fill="hold"/>
                                        <p:tgtEl>
                                          <p:spTgt spid="34"/>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 presetClass="entr" presetSubtype="8" fill="hold" grpId="0" nodeType="afterEffect">
                                  <p:stCondLst>
                                    <p:cond delay="25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250" fill="hold"/>
                                        <p:tgtEl>
                                          <p:spTgt spid="23"/>
                                        </p:tgtEl>
                                        <p:attrNameLst>
                                          <p:attrName>ppt_x</p:attrName>
                                        </p:attrNameLst>
                                      </p:cBhvr>
                                      <p:tavLst>
                                        <p:tav tm="0">
                                          <p:val>
                                            <p:strVal val="0-#ppt_w/2"/>
                                          </p:val>
                                        </p:tav>
                                        <p:tav tm="100000">
                                          <p:val>
                                            <p:strVal val="#ppt_x"/>
                                          </p:val>
                                        </p:tav>
                                      </p:tavLst>
                                    </p:anim>
                                    <p:anim calcmode="lin" valueType="num">
                                      <p:cBhvr additive="base">
                                        <p:cTn id="54" dur="25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5800"/>
                            </p:stCondLst>
                            <p:childTnLst>
                              <p:par>
                                <p:cTn id="56" presetID="2" presetClass="entr" presetSubtype="8" fill="hold" grpId="0" nodeType="afterEffect">
                                  <p:stCondLst>
                                    <p:cond delay="250"/>
                                  </p:stCondLst>
                                  <p:iterate type="lt">
                                    <p:tmPct val="10000"/>
                                  </p:iterate>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250" fill="hold"/>
                                        <p:tgtEl>
                                          <p:spTgt spid="32"/>
                                        </p:tgtEl>
                                        <p:attrNameLst>
                                          <p:attrName>ppt_x</p:attrName>
                                        </p:attrNameLst>
                                      </p:cBhvr>
                                      <p:tavLst>
                                        <p:tav tm="0">
                                          <p:val>
                                            <p:strVal val="0-#ppt_w/2"/>
                                          </p:val>
                                        </p:tav>
                                        <p:tav tm="100000">
                                          <p:val>
                                            <p:strVal val="#ppt_x"/>
                                          </p:val>
                                        </p:tav>
                                      </p:tavLst>
                                    </p:anim>
                                    <p:anim calcmode="lin" valueType="num">
                                      <p:cBhvr additive="base">
                                        <p:cTn id="59" dur="2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46"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C164CA9B-FB39-4D8B-B9F8-9829D9A23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853" t="33779" r="41155" b="23453"/>
          <a:stretch/>
        </p:blipFill>
        <p:spPr>
          <a:xfrm>
            <a:off x="5809896" y="5069525"/>
            <a:ext cx="572767" cy="855025"/>
          </a:xfrm>
          <a:prstGeom prst="rect">
            <a:avLst/>
          </a:prstGeom>
        </p:spPr>
      </p:pic>
      <p:pic>
        <p:nvPicPr>
          <p:cNvPr id="30" name="图片 29">
            <a:extLst>
              <a:ext uri="{FF2B5EF4-FFF2-40B4-BE49-F238E27FC236}">
                <a16:creationId xmlns:a16="http://schemas.microsoft.com/office/drawing/2014/main" id="{7B929C77-B07E-4734-A125-CC76BB01C9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759" t="26377" r="44155" b="31768"/>
          <a:stretch/>
        </p:blipFill>
        <p:spPr>
          <a:xfrm>
            <a:off x="5809896" y="4161100"/>
            <a:ext cx="579117" cy="1103906"/>
          </a:xfrm>
          <a:prstGeom prst="rect">
            <a:avLst/>
          </a:prstGeom>
        </p:spPr>
      </p:pic>
      <p:pic>
        <p:nvPicPr>
          <p:cNvPr id="31" name="图片 30">
            <a:extLst>
              <a:ext uri="{FF2B5EF4-FFF2-40B4-BE49-F238E27FC236}">
                <a16:creationId xmlns:a16="http://schemas.microsoft.com/office/drawing/2014/main" id="{BDBC674B-67B1-480A-A0C1-2928DD83DE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4984" t="5103" r="48721" b="6919"/>
          <a:stretch/>
        </p:blipFill>
        <p:spPr>
          <a:xfrm>
            <a:off x="5846945" y="424061"/>
            <a:ext cx="500458" cy="3907124"/>
          </a:xfrm>
          <a:prstGeom prst="rect">
            <a:avLst/>
          </a:prstGeom>
        </p:spPr>
      </p:pic>
      <p:sp>
        <p:nvSpPr>
          <p:cNvPr id="37" name="矩形 36">
            <a:extLst>
              <a:ext uri="{FF2B5EF4-FFF2-40B4-BE49-F238E27FC236}">
                <a16:creationId xmlns:a16="http://schemas.microsoft.com/office/drawing/2014/main" id="{C0786EEE-0190-4C70-A1C4-B9DD7C4D67AA}"/>
              </a:ext>
            </a:extLst>
          </p:cNvPr>
          <p:cNvSpPr/>
          <p:nvPr/>
        </p:nvSpPr>
        <p:spPr>
          <a:xfrm>
            <a:off x="3049252" y="6173829"/>
            <a:ext cx="6095095" cy="584775"/>
          </a:xfrm>
          <a:prstGeom prst="rect">
            <a:avLst/>
          </a:prstGeom>
        </p:spPr>
        <p:txBody>
          <a:bodyPr wrap="square">
            <a:spAutoFit/>
          </a:bodyPr>
          <a:lstStyle/>
          <a:p>
            <a:pPr algn="ctr"/>
            <a:r>
              <a:rPr lang="en-US" altLang="zh-CN" sz="1600" b="1" dirty="0">
                <a:solidFill>
                  <a:srgbClr val="0261EE"/>
                </a:solidFill>
                <a:latin typeface="微软雅黑 Light" panose="020B0502040204020203" pitchFamily="34" charset="-122"/>
                <a:ea typeface="微软雅黑 Light" panose="020B0502040204020203" pitchFamily="34" charset="-122"/>
              </a:rPr>
              <a:t>1899</a:t>
            </a:r>
            <a:r>
              <a:rPr lang="zh-CN" altLang="en-US" sz="1600" b="1" dirty="0">
                <a:solidFill>
                  <a:srgbClr val="0261EE"/>
                </a:solidFill>
                <a:latin typeface="微软雅黑 Light" panose="020B0502040204020203" pitchFamily="34" charset="-122"/>
                <a:ea typeface="微软雅黑 Light" panose="020B0502040204020203" pitchFamily="34" charset="-122"/>
              </a:rPr>
              <a:t>年，船舶使用人工电报通信</a:t>
            </a:r>
            <a:r>
              <a:rPr lang="en-US" altLang="zh-CN" sz="1600" b="1" dirty="0">
                <a:solidFill>
                  <a:srgbClr val="0261EE"/>
                </a:solidFill>
                <a:latin typeface="微软雅黑 Light" panose="020B0502040204020203" pitchFamily="34" charset="-122"/>
                <a:ea typeface="微软雅黑 Light" panose="020B0502040204020203" pitchFamily="34" charset="-122"/>
              </a:rPr>
              <a:t>”</a:t>
            </a:r>
            <a:r>
              <a:rPr lang="zh-CN" altLang="en-US" sz="1600" b="1" dirty="0">
                <a:solidFill>
                  <a:srgbClr val="0261EE"/>
                </a:solidFill>
                <a:latin typeface="微软雅黑 Light" panose="020B0502040204020203" pitchFamily="34" charset="-122"/>
                <a:ea typeface="微软雅黑 Light" panose="020B0502040204020203" pitchFamily="34" charset="-122"/>
              </a:rPr>
              <a:t>摩尔斯码</a:t>
            </a:r>
            <a:r>
              <a:rPr lang="en-US" altLang="zh-CN" sz="1600" b="1" dirty="0">
                <a:solidFill>
                  <a:srgbClr val="0261EE"/>
                </a:solidFill>
                <a:latin typeface="微软雅黑 Light" panose="020B0502040204020203" pitchFamily="34" charset="-122"/>
                <a:ea typeface="微软雅黑 Light" panose="020B0502040204020203" pitchFamily="34" charset="-122"/>
              </a:rPr>
              <a:t>”</a:t>
            </a:r>
            <a:r>
              <a:rPr lang="zh-CN" altLang="en-US" sz="1600" b="1" dirty="0">
                <a:solidFill>
                  <a:srgbClr val="0261EE"/>
                </a:solidFill>
                <a:latin typeface="微软雅黑 Light" panose="020B0502040204020203" pitchFamily="34" charset="-122"/>
                <a:ea typeface="微软雅黑 Light" panose="020B0502040204020203" pitchFamily="34" charset="-122"/>
              </a:rPr>
              <a:t>；</a:t>
            </a:r>
            <a:r>
              <a:rPr lang="en-US" altLang="zh-CN" sz="1600" b="1" dirty="0">
                <a:solidFill>
                  <a:srgbClr val="0261EE"/>
                </a:solidFill>
                <a:latin typeface="微软雅黑 Light" panose="020B0502040204020203" pitchFamily="34" charset="-122"/>
                <a:ea typeface="微软雅黑 Light" panose="020B0502040204020203" pitchFamily="34" charset="-122"/>
              </a:rPr>
              <a:t>2016</a:t>
            </a:r>
            <a:r>
              <a:rPr lang="zh-CN" altLang="en-US" sz="1600" b="1" dirty="0">
                <a:solidFill>
                  <a:srgbClr val="0261EE"/>
                </a:solidFill>
                <a:latin typeface="微软雅黑 Light" panose="020B0502040204020203" pitchFamily="34" charset="-122"/>
                <a:ea typeface="微软雅黑 Light" panose="020B0502040204020203" pitchFamily="34" charset="-122"/>
              </a:rPr>
              <a:t>年，因功能与结构设计的机缘巧合，产品</a:t>
            </a:r>
            <a:r>
              <a:rPr lang="en-US" altLang="zh-CN" sz="1600" b="1" dirty="0">
                <a:solidFill>
                  <a:srgbClr val="0261EE"/>
                </a:solidFill>
                <a:latin typeface="微软雅黑 Light" panose="020B0502040204020203" pitchFamily="34" charset="-122"/>
                <a:ea typeface="微软雅黑 Light" panose="020B0502040204020203" pitchFamily="34" charset="-122"/>
              </a:rPr>
              <a:t>”</a:t>
            </a:r>
            <a:r>
              <a:rPr lang="zh-CN" altLang="en-US" sz="1600" b="1" dirty="0">
                <a:solidFill>
                  <a:srgbClr val="0261EE"/>
                </a:solidFill>
                <a:latin typeface="微软雅黑 Light" panose="020B0502040204020203" pitchFamily="34" charset="-122"/>
                <a:ea typeface="微软雅黑 Light" panose="020B0502040204020203" pitchFamily="34" charset="-122"/>
              </a:rPr>
              <a:t>外观成棒状</a:t>
            </a:r>
            <a:r>
              <a:rPr lang="en-US" altLang="zh-CN" sz="1600" b="1" dirty="0">
                <a:solidFill>
                  <a:srgbClr val="0261EE"/>
                </a:solidFill>
                <a:latin typeface="微软雅黑 Light" panose="020B0502040204020203" pitchFamily="34" charset="-122"/>
                <a:ea typeface="微软雅黑 Light" panose="020B0502040204020203" pitchFamily="34" charset="-122"/>
              </a:rPr>
              <a:t>”</a:t>
            </a:r>
            <a:r>
              <a:rPr lang="zh-CN" altLang="en-US" sz="1600" b="1" dirty="0">
                <a:solidFill>
                  <a:srgbClr val="0261EE"/>
                </a:solidFill>
                <a:latin typeface="微软雅黑 Light" panose="020B0502040204020203" pitchFamily="34" charset="-122"/>
                <a:ea typeface="微软雅黑 Light" panose="020B0502040204020203" pitchFamily="34" charset="-122"/>
              </a:rPr>
              <a:t>。</a:t>
            </a:r>
          </a:p>
        </p:txBody>
      </p:sp>
      <p:sp>
        <p:nvSpPr>
          <p:cNvPr id="38" name="矩形 37">
            <a:extLst>
              <a:ext uri="{FF2B5EF4-FFF2-40B4-BE49-F238E27FC236}">
                <a16:creationId xmlns:a16="http://schemas.microsoft.com/office/drawing/2014/main" id="{FEBC61EA-9424-4A73-B7A0-C7599AB77646}"/>
              </a:ext>
            </a:extLst>
          </p:cNvPr>
          <p:cNvSpPr/>
          <p:nvPr/>
        </p:nvSpPr>
        <p:spPr>
          <a:xfrm>
            <a:off x="4452948" y="5794982"/>
            <a:ext cx="3288080" cy="430887"/>
          </a:xfrm>
          <a:prstGeom prst="rect">
            <a:avLst/>
          </a:prstGeom>
        </p:spPr>
        <p:txBody>
          <a:bodyPr wrap="none">
            <a:spAutoFit/>
          </a:bodyPr>
          <a:lstStyle/>
          <a:p>
            <a:pPr lvl="0">
              <a:defRPr/>
            </a:pPr>
            <a:r>
              <a:rPr lang="zh-CN" altLang="en-US" sz="2200" dirty="0">
                <a:solidFill>
                  <a:srgbClr val="FF6600"/>
                </a:solidFill>
                <a:latin typeface="微软雅黑 Light" panose="020B0502040204020203" pitchFamily="34" charset="-122"/>
                <a:ea typeface="微软雅黑 Light" panose="020B0502040204020203" pitchFamily="34" charset="-122"/>
              </a:rPr>
              <a:t>摩棒，是全新的物种形态</a:t>
            </a:r>
          </a:p>
        </p:txBody>
      </p:sp>
      <p:grpSp>
        <p:nvGrpSpPr>
          <p:cNvPr id="18" name="组合 17">
            <a:extLst>
              <a:ext uri="{FF2B5EF4-FFF2-40B4-BE49-F238E27FC236}">
                <a16:creationId xmlns:a16="http://schemas.microsoft.com/office/drawing/2014/main" id="{9FF8F699-3DBB-41F0-9B82-401F1947E57F}"/>
              </a:ext>
            </a:extLst>
          </p:cNvPr>
          <p:cNvGrpSpPr/>
          <p:nvPr/>
        </p:nvGrpSpPr>
        <p:grpSpPr>
          <a:xfrm>
            <a:off x="76112" y="188886"/>
            <a:ext cx="6923811" cy="370278"/>
            <a:chOff x="15914" y="240642"/>
            <a:chExt cx="6923811" cy="370278"/>
          </a:xfrm>
        </p:grpSpPr>
        <p:pic>
          <p:nvPicPr>
            <p:cNvPr id="23" name="图片 22">
              <a:extLst>
                <a:ext uri="{FF2B5EF4-FFF2-40B4-BE49-F238E27FC236}">
                  <a16:creationId xmlns:a16="http://schemas.microsoft.com/office/drawing/2014/main" id="{22A05BD6-3CD6-48E1-9AAF-E53A049EA252}"/>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4" name="图片 23">
              <a:extLst>
                <a:ext uri="{FF2B5EF4-FFF2-40B4-BE49-F238E27FC236}">
                  <a16:creationId xmlns:a16="http://schemas.microsoft.com/office/drawing/2014/main" id="{D35F9FEA-6792-4535-BB6B-E710EE79DA41}"/>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5" name="图片 24" descr="图片包含 物体&#10;&#10;已生成极高可信度的说明">
              <a:extLst>
                <a:ext uri="{FF2B5EF4-FFF2-40B4-BE49-F238E27FC236}">
                  <a16:creationId xmlns:a16="http://schemas.microsoft.com/office/drawing/2014/main" id="{D6BE8555-59BF-4DA8-883E-271F70C314F5}"/>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7" name="矩形 26">
            <a:extLst>
              <a:ext uri="{FF2B5EF4-FFF2-40B4-BE49-F238E27FC236}">
                <a16:creationId xmlns:a16="http://schemas.microsoft.com/office/drawing/2014/main" id="{3B4DC354-25C9-499E-AC42-EA7A851BF406}"/>
              </a:ext>
            </a:extLst>
          </p:cNvPr>
          <p:cNvSpPr/>
          <p:nvPr/>
        </p:nvSpPr>
        <p:spPr>
          <a:xfrm>
            <a:off x="2391116" y="186848"/>
            <a:ext cx="3501278" cy="369332"/>
          </a:xfrm>
          <a:prstGeom prst="rect">
            <a:avLst/>
          </a:prstGeom>
        </p:spPr>
        <p:txBody>
          <a:bodyPr wrap="none" anchor="ctr" anchorCtr="1">
            <a:spAutoFit/>
          </a:bodyPr>
          <a:lstStyle/>
          <a:p>
            <a:pPr lvl="0" algn="ctr">
              <a:defRPr/>
            </a:pPr>
            <a:r>
              <a:rPr lang="zh-CN" altLang="en-US" b="1" dirty="0">
                <a:solidFill>
                  <a:srgbClr val="00B050"/>
                </a:solidFill>
                <a:latin typeface="Candara" panose="020E0502030303020204" pitchFamily="34" charset="0"/>
                <a:ea typeface="微软雅黑 Light" panose="020B0502040204020203" pitchFamily="34" charset="-122"/>
                <a:cs typeface="Calibri" panose="020F0502020204030204" pitchFamily="34" charset="0"/>
              </a:rPr>
              <a:t>❸</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产品</a:t>
            </a:r>
            <a:r>
              <a:rPr lang="zh-CN" altLang="en-US" b="1" dirty="0">
                <a:solidFill>
                  <a:srgbClr val="E7E6E6">
                    <a:lumMod val="10000"/>
                  </a:srgbClr>
                </a:solidFill>
                <a:latin typeface="微软雅黑" panose="020B0503020204020204" pitchFamily="34" charset="-122"/>
                <a:ea typeface="微软雅黑" panose="020B0503020204020204" pitchFamily="34" charset="-122"/>
              </a:rPr>
              <a:t>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摩棒  </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得名机缘巧合</a:t>
            </a:r>
          </a:p>
        </p:txBody>
      </p:sp>
      <p:grpSp>
        <p:nvGrpSpPr>
          <p:cNvPr id="15" name="组合 14">
            <a:extLst>
              <a:ext uri="{FF2B5EF4-FFF2-40B4-BE49-F238E27FC236}">
                <a16:creationId xmlns:a16="http://schemas.microsoft.com/office/drawing/2014/main" id="{64030A52-3C21-408E-8039-E49F8EFBF589}"/>
              </a:ext>
            </a:extLst>
          </p:cNvPr>
          <p:cNvGrpSpPr/>
          <p:nvPr/>
        </p:nvGrpSpPr>
        <p:grpSpPr>
          <a:xfrm>
            <a:off x="5805913" y="424061"/>
            <a:ext cx="579117" cy="5500489"/>
            <a:chOff x="4195201" y="367603"/>
            <a:chExt cx="579117" cy="5500489"/>
          </a:xfrm>
        </p:grpSpPr>
        <p:pic>
          <p:nvPicPr>
            <p:cNvPr id="36" name="图片 35">
              <a:extLst>
                <a:ext uri="{FF2B5EF4-FFF2-40B4-BE49-F238E27FC236}">
                  <a16:creationId xmlns:a16="http://schemas.microsoft.com/office/drawing/2014/main" id="{038ED188-233D-4671-8B80-E839816346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853" t="33779" r="41155" b="23453"/>
            <a:stretch/>
          </p:blipFill>
          <p:spPr>
            <a:xfrm>
              <a:off x="4195201" y="5013067"/>
              <a:ext cx="572767" cy="855025"/>
            </a:xfrm>
            <a:prstGeom prst="rect">
              <a:avLst/>
            </a:prstGeom>
          </p:spPr>
        </p:pic>
        <p:pic>
          <p:nvPicPr>
            <p:cNvPr id="39" name="图片 38">
              <a:extLst>
                <a:ext uri="{FF2B5EF4-FFF2-40B4-BE49-F238E27FC236}">
                  <a16:creationId xmlns:a16="http://schemas.microsoft.com/office/drawing/2014/main" id="{52DB4989-DD91-4047-9FE8-C6E9837EFB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759" t="26377" r="44155" b="31768"/>
            <a:stretch/>
          </p:blipFill>
          <p:spPr>
            <a:xfrm>
              <a:off x="4195201" y="4104642"/>
              <a:ext cx="579117" cy="1103906"/>
            </a:xfrm>
            <a:prstGeom prst="rect">
              <a:avLst/>
            </a:prstGeom>
          </p:spPr>
        </p:pic>
        <p:pic>
          <p:nvPicPr>
            <p:cNvPr id="40" name="图片 39">
              <a:extLst>
                <a:ext uri="{FF2B5EF4-FFF2-40B4-BE49-F238E27FC236}">
                  <a16:creationId xmlns:a16="http://schemas.microsoft.com/office/drawing/2014/main" id="{544C55F2-1B10-4622-87E9-4AF27428DC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4984" t="5103" r="48721" b="6919"/>
            <a:stretch/>
          </p:blipFill>
          <p:spPr>
            <a:xfrm>
              <a:off x="4232250" y="367603"/>
              <a:ext cx="500458" cy="3907124"/>
            </a:xfrm>
            <a:prstGeom prst="rect">
              <a:avLst/>
            </a:prstGeom>
          </p:spPr>
        </p:pic>
      </p:grpSp>
      <p:sp>
        <p:nvSpPr>
          <p:cNvPr id="29" name="矩形 28">
            <a:extLst>
              <a:ext uri="{FF2B5EF4-FFF2-40B4-BE49-F238E27FC236}">
                <a16:creationId xmlns:a16="http://schemas.microsoft.com/office/drawing/2014/main" id="{B6933E0A-9C9A-4676-8675-A19D34D65C64}"/>
              </a:ext>
            </a:extLst>
          </p:cNvPr>
          <p:cNvSpPr/>
          <p:nvPr/>
        </p:nvSpPr>
        <p:spPr>
          <a:xfrm>
            <a:off x="4184624" y="147062"/>
            <a:ext cx="330540" cy="276999"/>
          </a:xfrm>
          <a:prstGeom prst="rect">
            <a:avLst/>
          </a:prstGeom>
        </p:spPr>
        <p:txBody>
          <a:bodyPr wrap="none">
            <a:spAutoFit/>
          </a:bodyPr>
          <a:lstStyle/>
          <a:p>
            <a:pPr defTabSz="1219170"/>
            <a:r>
              <a:rPr lang="en-US" altLang="zh-CN" sz="1200" b="1"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pic>
        <p:nvPicPr>
          <p:cNvPr id="49" name="图片 48">
            <a:extLst>
              <a:ext uri="{FF2B5EF4-FFF2-40B4-BE49-F238E27FC236}">
                <a16:creationId xmlns:a16="http://schemas.microsoft.com/office/drawing/2014/main" id="{0C9405D2-E2CA-4158-9231-49E3202204E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5015" t="9922" r="46633" b="78125"/>
          <a:stretch/>
        </p:blipFill>
        <p:spPr>
          <a:xfrm>
            <a:off x="5693294" y="402938"/>
            <a:ext cx="788659" cy="633535"/>
          </a:xfrm>
          <a:prstGeom prst="rect">
            <a:avLst/>
          </a:prstGeom>
        </p:spPr>
      </p:pic>
      <p:pic>
        <p:nvPicPr>
          <p:cNvPr id="51" name="图片 50">
            <a:extLst>
              <a:ext uri="{FF2B5EF4-FFF2-40B4-BE49-F238E27FC236}">
                <a16:creationId xmlns:a16="http://schemas.microsoft.com/office/drawing/2014/main" id="{2553B0A5-EBA2-452D-B4D9-5B02DD3524F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5015" t="9922" r="46633" b="78125"/>
          <a:stretch/>
        </p:blipFill>
        <p:spPr>
          <a:xfrm>
            <a:off x="5690481" y="402938"/>
            <a:ext cx="788659" cy="633535"/>
          </a:xfrm>
          <a:prstGeom prst="rect">
            <a:avLst/>
          </a:prstGeom>
        </p:spPr>
      </p:pic>
    </p:spTree>
    <p:extLst>
      <p:ext uri="{BB962C8B-B14F-4D97-AF65-F5344CB8AC3E}">
        <p14:creationId xmlns:p14="http://schemas.microsoft.com/office/powerpoint/2010/main" val="2907272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250"/>
                                        <p:tgtEl>
                                          <p:spTgt spid="38"/>
                                        </p:tgtEl>
                                      </p:cBhvr>
                                    </p:animEffect>
                                  </p:childTnLst>
                                </p:cTn>
                              </p:par>
                            </p:childTnLst>
                          </p:cTn>
                        </p:par>
                        <p:par>
                          <p:cTn id="8" fill="hold">
                            <p:stCondLst>
                              <p:cond delay="500"/>
                            </p:stCondLst>
                            <p:childTnLst>
                              <p:par>
                                <p:cTn id="9" presetID="16" presetClass="entr" presetSubtype="37" fill="hold" grpId="0" nodeType="afterEffect">
                                  <p:stCondLst>
                                    <p:cond delay="250"/>
                                  </p:stCondLst>
                                  <p:childTnLst>
                                    <p:set>
                                      <p:cBhvr>
                                        <p:cTn id="10" dur="1" fill="hold">
                                          <p:stCondLst>
                                            <p:cond delay="0"/>
                                          </p:stCondLst>
                                        </p:cTn>
                                        <p:tgtEl>
                                          <p:spTgt spid="37"/>
                                        </p:tgtEl>
                                        <p:attrNameLst>
                                          <p:attrName>style.visibility</p:attrName>
                                        </p:attrNameLst>
                                      </p:cBhvr>
                                      <p:to>
                                        <p:strVal val="visible"/>
                                      </p:to>
                                    </p:set>
                                    <p:animEffect transition="in" filter="barn(outVertical)">
                                      <p:cBhvr>
                                        <p:cTn id="11" dur="250"/>
                                        <p:tgtEl>
                                          <p:spTgt spid="37"/>
                                        </p:tgtEl>
                                      </p:cBhvr>
                                    </p:animEffect>
                                  </p:childTnLst>
                                </p:cTn>
                              </p:par>
                            </p:childTnLst>
                          </p:cTn>
                        </p:par>
                        <p:par>
                          <p:cTn id="12" fill="hold">
                            <p:stCondLst>
                              <p:cond delay="1000"/>
                            </p:stCondLst>
                            <p:childTnLst>
                              <p:par>
                                <p:cTn id="13" presetID="1" presetClass="entr" presetSubtype="0" fill="hold" nodeType="afterEffect">
                                  <p:stCondLst>
                                    <p:cond delay="250"/>
                                  </p:stCondLst>
                                  <p:childTnLst>
                                    <p:set>
                                      <p:cBhvr>
                                        <p:cTn id="14" dur="1" fill="hold">
                                          <p:stCondLst>
                                            <p:cond delay="249"/>
                                          </p:stCondLst>
                                        </p:cTn>
                                        <p:tgtEl>
                                          <p:spTgt spid="30"/>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nodeType="afterEffect">
                                  <p:stCondLst>
                                    <p:cond delay="250"/>
                                  </p:stCondLst>
                                  <p:childTnLst>
                                    <p:set>
                                      <p:cBhvr>
                                        <p:cTn id="17" dur="1" fill="hold">
                                          <p:stCondLst>
                                            <p:cond delay="249"/>
                                          </p:stCondLst>
                                        </p:cTn>
                                        <p:tgtEl>
                                          <p:spTgt spid="31"/>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250"/>
                                  </p:stCondLst>
                                  <p:childTnLst>
                                    <p:set>
                                      <p:cBhvr>
                                        <p:cTn id="20" dur="1" fill="hold">
                                          <p:stCondLst>
                                            <p:cond delay="249"/>
                                          </p:stCondLst>
                                        </p:cTn>
                                        <p:tgtEl>
                                          <p:spTgt spid="28"/>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nodeType="afterEffect">
                                  <p:stCondLst>
                                    <p:cond delay="250"/>
                                  </p:stCondLst>
                                  <p:childTnLst>
                                    <p:set>
                                      <p:cBhvr>
                                        <p:cTn id="23" dur="1" fill="hold">
                                          <p:stCondLst>
                                            <p:cond delay="249"/>
                                          </p:stCondLst>
                                        </p:cTn>
                                        <p:tgtEl>
                                          <p:spTgt spid="49"/>
                                        </p:tgtEl>
                                        <p:attrNameLst>
                                          <p:attrName>style.visibility</p:attrName>
                                        </p:attrNameLst>
                                      </p:cBhvr>
                                      <p:to>
                                        <p:strVal val="visible"/>
                                      </p:to>
                                    </p:set>
                                  </p:childTnLst>
                                </p:cTn>
                              </p:par>
                            </p:childTnLst>
                          </p:cTn>
                        </p:par>
                        <p:par>
                          <p:cTn id="24" fill="hold">
                            <p:stCondLst>
                              <p:cond delay="3000"/>
                            </p:stCondLst>
                            <p:childTnLst>
                              <p:par>
                                <p:cTn id="25" presetID="63" presetClass="path" presetSubtype="0" accel="50000" decel="50000" fill="hold" nodeType="afterEffect">
                                  <p:stCondLst>
                                    <p:cond delay="250"/>
                                  </p:stCondLst>
                                  <p:childTnLst>
                                    <p:animMotion origin="layout" path="M 1.74434E-7 2.22222E-6 L 0.05832 2.22222E-6 " pathEditMode="relative" rAng="0" ptsTypes="AA">
                                      <p:cBhvr>
                                        <p:cTn id="26" dur="250" fill="hold"/>
                                        <p:tgtEl>
                                          <p:spTgt spid="31"/>
                                        </p:tgtEl>
                                        <p:attrNameLst>
                                          <p:attrName>ppt_x</p:attrName>
                                          <p:attrName>ppt_y</p:attrName>
                                        </p:attrNameLst>
                                      </p:cBhvr>
                                      <p:rCtr x="2916" y="0"/>
                                    </p:animMotion>
                                  </p:childTnLst>
                                </p:cTn>
                              </p:par>
                            </p:childTnLst>
                          </p:cTn>
                        </p:par>
                        <p:par>
                          <p:cTn id="27" fill="hold">
                            <p:stCondLst>
                              <p:cond delay="3500"/>
                            </p:stCondLst>
                            <p:childTnLst>
                              <p:par>
                                <p:cTn id="28" presetID="35" presetClass="path" presetSubtype="0" accel="50000" decel="50000" fill="hold" nodeType="afterEffect">
                                  <p:stCondLst>
                                    <p:cond delay="250"/>
                                  </p:stCondLst>
                                  <p:childTnLst>
                                    <p:animMotion origin="layout" path="M -1.74434E-7 1.48148E-6 L -0.06001 1.48148E-6 " pathEditMode="relative" rAng="0" ptsTypes="AA">
                                      <p:cBhvr>
                                        <p:cTn id="29" dur="250" fill="hold"/>
                                        <p:tgtEl>
                                          <p:spTgt spid="30"/>
                                        </p:tgtEl>
                                        <p:attrNameLst>
                                          <p:attrName>ppt_x</p:attrName>
                                          <p:attrName>ppt_y</p:attrName>
                                        </p:attrNameLst>
                                      </p:cBhvr>
                                      <p:rCtr x="-3007" y="0"/>
                                    </p:animMotion>
                                  </p:childTnLst>
                                </p:cTn>
                              </p:par>
                            </p:childTnLst>
                          </p:cTn>
                        </p:par>
                        <p:par>
                          <p:cTn id="30" fill="hold">
                            <p:stCondLst>
                              <p:cond delay="4000"/>
                            </p:stCondLst>
                            <p:childTnLst>
                              <p:par>
                                <p:cTn id="31" presetID="63" presetClass="path" presetSubtype="0" accel="50000" decel="50000" fill="hold" nodeType="afterEffect">
                                  <p:stCondLst>
                                    <p:cond delay="250"/>
                                  </p:stCondLst>
                                  <p:childTnLst>
                                    <p:animMotion origin="layout" path="M 1.74434E-7 1.11111E-6 L 0.05832 1.11111E-6 " pathEditMode="relative" rAng="0" ptsTypes="AA">
                                      <p:cBhvr>
                                        <p:cTn id="32" dur="250" fill="hold"/>
                                        <p:tgtEl>
                                          <p:spTgt spid="28"/>
                                        </p:tgtEl>
                                        <p:attrNameLst>
                                          <p:attrName>ppt_x</p:attrName>
                                          <p:attrName>ppt_y</p:attrName>
                                        </p:attrNameLst>
                                      </p:cBhvr>
                                      <p:rCtr x="2916" y="0"/>
                                    </p:animMotion>
                                  </p:childTnLst>
                                </p:cTn>
                              </p:par>
                            </p:childTnLst>
                          </p:cTn>
                        </p:par>
                        <p:par>
                          <p:cTn id="33" fill="hold">
                            <p:stCondLst>
                              <p:cond delay="4500"/>
                            </p:stCondLst>
                            <p:childTnLst>
                              <p:par>
                                <p:cTn id="34" presetID="35" presetClass="path" presetSubtype="0" accel="50000" decel="50000" fill="hold" nodeType="afterEffect">
                                  <p:stCondLst>
                                    <p:cond delay="250"/>
                                  </p:stCondLst>
                                  <p:childTnLst>
                                    <p:animMotion origin="layout" path="M 1.22104E-6 -1.11111E-6 L -0.05975 -1.11111E-6 " pathEditMode="relative" rAng="0" ptsTypes="AA">
                                      <p:cBhvr>
                                        <p:cTn id="35" dur="250" fill="hold"/>
                                        <p:tgtEl>
                                          <p:spTgt spid="49"/>
                                        </p:tgtEl>
                                        <p:attrNameLst>
                                          <p:attrName>ppt_x</p:attrName>
                                          <p:attrName>ppt_y</p:attrName>
                                        </p:attrNameLst>
                                      </p:cBhvr>
                                      <p:rCtr x="-2994" y="0"/>
                                    </p:animMotion>
                                  </p:childTnLst>
                                </p:cTn>
                              </p:par>
                            </p:childTnLst>
                          </p:cTn>
                        </p:par>
                        <p:par>
                          <p:cTn id="36" fill="hold">
                            <p:stCondLst>
                              <p:cond delay="5000"/>
                            </p:stCondLst>
                            <p:childTnLst>
                              <p:par>
                                <p:cTn id="37" presetID="42" presetClass="entr" presetSubtype="0" fill="hold" nodeType="afterEffect">
                                  <p:stCondLst>
                                    <p:cond delay="25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anim calcmode="lin" valueType="num">
                                      <p:cBhvr>
                                        <p:cTn id="40" dur="250" fill="hold"/>
                                        <p:tgtEl>
                                          <p:spTgt spid="15"/>
                                        </p:tgtEl>
                                        <p:attrNameLst>
                                          <p:attrName>ppt_x</p:attrName>
                                        </p:attrNameLst>
                                      </p:cBhvr>
                                      <p:tavLst>
                                        <p:tav tm="0">
                                          <p:val>
                                            <p:strVal val="#ppt_x"/>
                                          </p:val>
                                        </p:tav>
                                        <p:tav tm="100000">
                                          <p:val>
                                            <p:strVal val="#ppt_x"/>
                                          </p:val>
                                        </p:tav>
                                      </p:tavLst>
                                    </p:anim>
                                    <p:anim calcmode="lin" valueType="num">
                                      <p:cBhvr>
                                        <p:cTn id="41" dur="250" fill="hold"/>
                                        <p:tgtEl>
                                          <p:spTgt spid="15"/>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2" presetClass="exit" presetSubtype="4" fill="hold" nodeType="afterEffect">
                                  <p:stCondLst>
                                    <p:cond delay="250"/>
                                  </p:stCondLst>
                                  <p:childTnLst>
                                    <p:anim calcmode="lin" valueType="num">
                                      <p:cBhvr additive="base">
                                        <p:cTn id="44" dur="250"/>
                                        <p:tgtEl>
                                          <p:spTgt spid="30"/>
                                        </p:tgtEl>
                                        <p:attrNameLst>
                                          <p:attrName>ppt_x</p:attrName>
                                        </p:attrNameLst>
                                      </p:cBhvr>
                                      <p:tavLst>
                                        <p:tav tm="0">
                                          <p:val>
                                            <p:strVal val="ppt_x"/>
                                          </p:val>
                                        </p:tav>
                                        <p:tav tm="100000">
                                          <p:val>
                                            <p:strVal val="ppt_x"/>
                                          </p:val>
                                        </p:tav>
                                      </p:tavLst>
                                    </p:anim>
                                    <p:anim calcmode="lin" valueType="num">
                                      <p:cBhvr additive="base">
                                        <p:cTn id="45" dur="250"/>
                                        <p:tgtEl>
                                          <p:spTgt spid="30"/>
                                        </p:tgtEl>
                                        <p:attrNameLst>
                                          <p:attrName>ppt_y</p:attrName>
                                        </p:attrNameLst>
                                      </p:cBhvr>
                                      <p:tavLst>
                                        <p:tav tm="0">
                                          <p:val>
                                            <p:strVal val="ppt_y"/>
                                          </p:val>
                                        </p:tav>
                                        <p:tav tm="100000">
                                          <p:val>
                                            <p:strVal val="1+ppt_h/2"/>
                                          </p:val>
                                        </p:tav>
                                      </p:tavLst>
                                    </p:anim>
                                    <p:set>
                                      <p:cBhvr>
                                        <p:cTn id="46" dur="1" fill="hold">
                                          <p:stCondLst>
                                            <p:cond delay="249"/>
                                          </p:stCondLst>
                                        </p:cTn>
                                        <p:tgtEl>
                                          <p:spTgt spid="30"/>
                                        </p:tgtEl>
                                        <p:attrNameLst>
                                          <p:attrName>style.visibility</p:attrName>
                                        </p:attrNameLst>
                                      </p:cBhvr>
                                      <p:to>
                                        <p:strVal val="hidden"/>
                                      </p:to>
                                    </p:set>
                                  </p:childTnLst>
                                </p:cTn>
                              </p:par>
                            </p:childTnLst>
                          </p:cTn>
                        </p:par>
                        <p:par>
                          <p:cTn id="47" fill="hold">
                            <p:stCondLst>
                              <p:cond delay="6000"/>
                            </p:stCondLst>
                            <p:childTnLst>
                              <p:par>
                                <p:cTn id="48" presetID="2" presetClass="exit" presetSubtype="4" fill="hold" nodeType="afterEffect">
                                  <p:stCondLst>
                                    <p:cond delay="250"/>
                                  </p:stCondLst>
                                  <p:childTnLst>
                                    <p:anim calcmode="lin" valueType="num">
                                      <p:cBhvr additive="base">
                                        <p:cTn id="49" dur="250"/>
                                        <p:tgtEl>
                                          <p:spTgt spid="31"/>
                                        </p:tgtEl>
                                        <p:attrNameLst>
                                          <p:attrName>ppt_x</p:attrName>
                                        </p:attrNameLst>
                                      </p:cBhvr>
                                      <p:tavLst>
                                        <p:tav tm="0">
                                          <p:val>
                                            <p:strVal val="ppt_x"/>
                                          </p:val>
                                        </p:tav>
                                        <p:tav tm="100000">
                                          <p:val>
                                            <p:strVal val="ppt_x"/>
                                          </p:val>
                                        </p:tav>
                                      </p:tavLst>
                                    </p:anim>
                                    <p:anim calcmode="lin" valueType="num">
                                      <p:cBhvr additive="base">
                                        <p:cTn id="50" dur="250"/>
                                        <p:tgtEl>
                                          <p:spTgt spid="31"/>
                                        </p:tgtEl>
                                        <p:attrNameLst>
                                          <p:attrName>ppt_y</p:attrName>
                                        </p:attrNameLst>
                                      </p:cBhvr>
                                      <p:tavLst>
                                        <p:tav tm="0">
                                          <p:val>
                                            <p:strVal val="ppt_y"/>
                                          </p:val>
                                        </p:tav>
                                        <p:tav tm="100000">
                                          <p:val>
                                            <p:strVal val="1+ppt_h/2"/>
                                          </p:val>
                                        </p:tav>
                                      </p:tavLst>
                                    </p:anim>
                                    <p:set>
                                      <p:cBhvr>
                                        <p:cTn id="51" dur="1" fill="hold">
                                          <p:stCondLst>
                                            <p:cond delay="249"/>
                                          </p:stCondLst>
                                        </p:cTn>
                                        <p:tgtEl>
                                          <p:spTgt spid="31"/>
                                        </p:tgtEl>
                                        <p:attrNameLst>
                                          <p:attrName>style.visibility</p:attrName>
                                        </p:attrNameLst>
                                      </p:cBhvr>
                                      <p:to>
                                        <p:strVal val="hidden"/>
                                      </p:to>
                                    </p:set>
                                  </p:childTnLst>
                                </p:cTn>
                              </p:par>
                            </p:childTnLst>
                          </p:cTn>
                        </p:par>
                        <p:par>
                          <p:cTn id="52" fill="hold">
                            <p:stCondLst>
                              <p:cond delay="6500"/>
                            </p:stCondLst>
                            <p:childTnLst>
                              <p:par>
                                <p:cTn id="53" presetID="2" presetClass="exit" presetSubtype="4" fill="hold" nodeType="afterEffect">
                                  <p:stCondLst>
                                    <p:cond delay="250"/>
                                  </p:stCondLst>
                                  <p:childTnLst>
                                    <p:anim calcmode="lin" valueType="num">
                                      <p:cBhvr additive="base">
                                        <p:cTn id="54" dur="250"/>
                                        <p:tgtEl>
                                          <p:spTgt spid="28"/>
                                        </p:tgtEl>
                                        <p:attrNameLst>
                                          <p:attrName>ppt_x</p:attrName>
                                        </p:attrNameLst>
                                      </p:cBhvr>
                                      <p:tavLst>
                                        <p:tav tm="0">
                                          <p:val>
                                            <p:strVal val="ppt_x"/>
                                          </p:val>
                                        </p:tav>
                                        <p:tav tm="100000">
                                          <p:val>
                                            <p:strVal val="ppt_x"/>
                                          </p:val>
                                        </p:tav>
                                      </p:tavLst>
                                    </p:anim>
                                    <p:anim calcmode="lin" valueType="num">
                                      <p:cBhvr additive="base">
                                        <p:cTn id="55" dur="250"/>
                                        <p:tgtEl>
                                          <p:spTgt spid="28"/>
                                        </p:tgtEl>
                                        <p:attrNameLst>
                                          <p:attrName>ppt_y</p:attrName>
                                        </p:attrNameLst>
                                      </p:cBhvr>
                                      <p:tavLst>
                                        <p:tav tm="0">
                                          <p:val>
                                            <p:strVal val="ppt_y"/>
                                          </p:val>
                                        </p:tav>
                                        <p:tav tm="100000">
                                          <p:val>
                                            <p:strVal val="1+ppt_h/2"/>
                                          </p:val>
                                        </p:tav>
                                      </p:tavLst>
                                    </p:anim>
                                    <p:set>
                                      <p:cBhvr>
                                        <p:cTn id="56" dur="1" fill="hold">
                                          <p:stCondLst>
                                            <p:cond delay="249"/>
                                          </p:stCondLst>
                                        </p:cTn>
                                        <p:tgtEl>
                                          <p:spTgt spid="28"/>
                                        </p:tgtEl>
                                        <p:attrNameLst>
                                          <p:attrName>style.visibility</p:attrName>
                                        </p:attrNameLst>
                                      </p:cBhvr>
                                      <p:to>
                                        <p:strVal val="hidden"/>
                                      </p:to>
                                    </p:set>
                                  </p:childTnLst>
                                </p:cTn>
                              </p:par>
                            </p:childTnLst>
                          </p:cTn>
                        </p:par>
                        <p:par>
                          <p:cTn id="57" fill="hold">
                            <p:stCondLst>
                              <p:cond delay="7000"/>
                            </p:stCondLst>
                            <p:childTnLst>
                              <p:par>
                                <p:cTn id="58" presetID="2" presetClass="exit" presetSubtype="4" fill="hold" nodeType="afterEffect">
                                  <p:stCondLst>
                                    <p:cond delay="250"/>
                                  </p:stCondLst>
                                  <p:childTnLst>
                                    <p:anim calcmode="lin" valueType="num">
                                      <p:cBhvr additive="base">
                                        <p:cTn id="59" dur="250"/>
                                        <p:tgtEl>
                                          <p:spTgt spid="49"/>
                                        </p:tgtEl>
                                        <p:attrNameLst>
                                          <p:attrName>ppt_x</p:attrName>
                                        </p:attrNameLst>
                                      </p:cBhvr>
                                      <p:tavLst>
                                        <p:tav tm="0">
                                          <p:val>
                                            <p:strVal val="ppt_x"/>
                                          </p:val>
                                        </p:tav>
                                        <p:tav tm="100000">
                                          <p:val>
                                            <p:strVal val="ppt_x"/>
                                          </p:val>
                                        </p:tav>
                                      </p:tavLst>
                                    </p:anim>
                                    <p:anim calcmode="lin" valueType="num">
                                      <p:cBhvr additive="base">
                                        <p:cTn id="60" dur="250"/>
                                        <p:tgtEl>
                                          <p:spTgt spid="49"/>
                                        </p:tgtEl>
                                        <p:attrNameLst>
                                          <p:attrName>ppt_y</p:attrName>
                                        </p:attrNameLst>
                                      </p:cBhvr>
                                      <p:tavLst>
                                        <p:tav tm="0">
                                          <p:val>
                                            <p:strVal val="ppt_y"/>
                                          </p:val>
                                        </p:tav>
                                        <p:tav tm="100000">
                                          <p:val>
                                            <p:strVal val="1+ppt_h/2"/>
                                          </p:val>
                                        </p:tav>
                                      </p:tavLst>
                                    </p:anim>
                                    <p:set>
                                      <p:cBhvr>
                                        <p:cTn id="61" dur="1" fill="hold">
                                          <p:stCondLst>
                                            <p:cond delay="249"/>
                                          </p:stCondLst>
                                        </p:cTn>
                                        <p:tgtEl>
                                          <p:spTgt spid="49"/>
                                        </p:tgtEl>
                                        <p:attrNameLst>
                                          <p:attrName>style.visibility</p:attrName>
                                        </p:attrNameLst>
                                      </p:cBhvr>
                                      <p:to>
                                        <p:strVal val="hidden"/>
                                      </p:to>
                                    </p:set>
                                  </p:childTnLst>
                                </p:cTn>
                              </p:par>
                            </p:childTnLst>
                          </p:cTn>
                        </p:par>
                        <p:par>
                          <p:cTn id="62" fill="hold">
                            <p:stCondLst>
                              <p:cond delay="7500"/>
                            </p:stCondLst>
                            <p:childTnLst>
                              <p:par>
                                <p:cTn id="63" presetID="47" presetClass="entr" presetSubtype="0" fill="hold" nodeType="afterEffect">
                                  <p:stCondLst>
                                    <p:cond delay="25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250"/>
                                        <p:tgtEl>
                                          <p:spTgt spid="51"/>
                                        </p:tgtEl>
                                      </p:cBhvr>
                                    </p:animEffect>
                                    <p:anim calcmode="lin" valueType="num">
                                      <p:cBhvr>
                                        <p:cTn id="66" dur="250" fill="hold"/>
                                        <p:tgtEl>
                                          <p:spTgt spid="51"/>
                                        </p:tgtEl>
                                        <p:attrNameLst>
                                          <p:attrName>ppt_x</p:attrName>
                                        </p:attrNameLst>
                                      </p:cBhvr>
                                      <p:tavLst>
                                        <p:tav tm="0">
                                          <p:val>
                                            <p:strVal val="#ppt_x"/>
                                          </p:val>
                                        </p:tav>
                                        <p:tav tm="100000">
                                          <p:val>
                                            <p:strVal val="#ppt_x"/>
                                          </p:val>
                                        </p:tav>
                                      </p:tavLst>
                                    </p:anim>
                                    <p:anim calcmode="lin" valueType="num">
                                      <p:cBhvr>
                                        <p:cTn id="67"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extLst mod="1">
    <p:ext uri="{E180D4A7-C9FB-4DFB-919C-405C955672EB}">
      <p14:showEvtLst xmlns:p14="http://schemas.microsoft.com/office/powerpoint/2010/main">
        <p14:playEvt time="2517" objId="30"/>
        <p14:stopEvt time="4752" objId="30"/>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5" name="矩形 24">
            <a:extLst>
              <a:ext uri="{FF2B5EF4-FFF2-40B4-BE49-F238E27FC236}">
                <a16:creationId xmlns:a16="http://schemas.microsoft.com/office/drawing/2014/main" id="{FE000977-AB13-4D82-BF15-069FD041C1AE}"/>
              </a:ext>
            </a:extLst>
          </p:cNvPr>
          <p:cNvSpPr/>
          <p:nvPr/>
        </p:nvSpPr>
        <p:spPr>
          <a:xfrm rot="5400000">
            <a:off x="6643744" y="3255973"/>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grpSp>
        <p:nvGrpSpPr>
          <p:cNvPr id="27" name="组合 26">
            <a:extLst>
              <a:ext uri="{FF2B5EF4-FFF2-40B4-BE49-F238E27FC236}">
                <a16:creationId xmlns:a16="http://schemas.microsoft.com/office/drawing/2014/main" id="{6DED97AC-8A82-47D8-9135-2705BE699C44}"/>
              </a:ext>
            </a:extLst>
          </p:cNvPr>
          <p:cNvGrpSpPr/>
          <p:nvPr/>
        </p:nvGrpSpPr>
        <p:grpSpPr>
          <a:xfrm>
            <a:off x="6999921" y="3254321"/>
            <a:ext cx="949161" cy="360000"/>
            <a:chOff x="1427344" y="3077562"/>
            <a:chExt cx="325084" cy="720000"/>
          </a:xfrm>
        </p:grpSpPr>
        <p:sp>
          <p:nvSpPr>
            <p:cNvPr id="41" name="矩形: 圆角 40">
              <a:extLst>
                <a:ext uri="{FF2B5EF4-FFF2-40B4-BE49-F238E27FC236}">
                  <a16:creationId xmlns:a16="http://schemas.microsoft.com/office/drawing/2014/main" id="{48684AB4-A31A-4BEF-BC72-0B877E8FF604}"/>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2" name="标题 1">
              <a:extLst>
                <a:ext uri="{FF2B5EF4-FFF2-40B4-BE49-F238E27FC236}">
                  <a16:creationId xmlns:a16="http://schemas.microsoft.com/office/drawing/2014/main" id="{CF66CEE7-1DFD-4D31-B8C0-6B6D3AC53EED}"/>
                </a:ext>
              </a:extLst>
            </p:cNvPr>
            <p:cNvSpPr txBox="1">
              <a:spLocks/>
            </p:cNvSpPr>
            <p:nvPr/>
          </p:nvSpPr>
          <p:spPr>
            <a:xfrm>
              <a:off x="1427344" y="3094814"/>
              <a:ext cx="324000"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grpSp>
        <p:nvGrpSpPr>
          <p:cNvPr id="43" name="组合 42">
            <a:extLst>
              <a:ext uri="{FF2B5EF4-FFF2-40B4-BE49-F238E27FC236}">
                <a16:creationId xmlns:a16="http://schemas.microsoft.com/office/drawing/2014/main" id="{510FA4A7-7A99-476E-922D-B6C04C32A1A5}"/>
              </a:ext>
            </a:extLst>
          </p:cNvPr>
          <p:cNvGrpSpPr/>
          <p:nvPr/>
        </p:nvGrpSpPr>
        <p:grpSpPr>
          <a:xfrm>
            <a:off x="2266620" y="1976565"/>
            <a:ext cx="1697208" cy="2912489"/>
            <a:chOff x="2269329" y="1983265"/>
            <a:chExt cx="1697208" cy="2912489"/>
          </a:xfrm>
        </p:grpSpPr>
        <p:sp>
          <p:nvSpPr>
            <p:cNvPr id="44" name="标题 1">
              <a:extLst>
                <a:ext uri="{FF2B5EF4-FFF2-40B4-BE49-F238E27FC236}">
                  <a16:creationId xmlns:a16="http://schemas.microsoft.com/office/drawing/2014/main" id="{B9D8150A-1CAB-4AF2-999F-A1DB43EAEB53}"/>
                </a:ext>
              </a:extLst>
            </p:cNvPr>
            <p:cNvSpPr txBox="1">
              <a:spLocks/>
            </p:cNvSpPr>
            <p:nvPr/>
          </p:nvSpPr>
          <p:spPr>
            <a:xfrm>
              <a:off x="2957589" y="198326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45" name="标题 1">
              <a:extLst>
                <a:ext uri="{FF2B5EF4-FFF2-40B4-BE49-F238E27FC236}">
                  <a16:creationId xmlns:a16="http://schemas.microsoft.com/office/drawing/2014/main" id="{A2F5535D-5701-4718-9EDE-8D89981CF568}"/>
                </a:ext>
              </a:extLst>
            </p:cNvPr>
            <p:cNvSpPr txBox="1">
              <a:spLocks/>
            </p:cNvSpPr>
            <p:nvPr/>
          </p:nvSpPr>
          <p:spPr>
            <a:xfrm>
              <a:off x="2505871" y="410247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平台介绍</a:t>
              </a:r>
            </a:p>
          </p:txBody>
        </p:sp>
        <p:sp>
          <p:nvSpPr>
            <p:cNvPr id="46" name="矩形 45">
              <a:extLst>
                <a:ext uri="{FF2B5EF4-FFF2-40B4-BE49-F238E27FC236}">
                  <a16:creationId xmlns:a16="http://schemas.microsoft.com/office/drawing/2014/main" id="{2CED56BF-D3E3-4B55-A0A3-12AEA17620BF}"/>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47" name="矩形 46">
              <a:extLst>
                <a:ext uri="{FF2B5EF4-FFF2-40B4-BE49-F238E27FC236}">
                  <a16:creationId xmlns:a16="http://schemas.microsoft.com/office/drawing/2014/main" id="{44B6FF29-C89C-40B9-877D-6AB2581E7CC6}"/>
                </a:ext>
              </a:extLst>
            </p:cNvPr>
            <p:cNvSpPr/>
            <p:nvPr/>
          </p:nvSpPr>
          <p:spPr>
            <a:xfrm>
              <a:off x="2269329"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产品介绍</a:t>
              </a:r>
            </a:p>
          </p:txBody>
        </p:sp>
        <p:sp>
          <p:nvSpPr>
            <p:cNvPr id="48" name="矩形 47">
              <a:extLst>
                <a:ext uri="{FF2B5EF4-FFF2-40B4-BE49-F238E27FC236}">
                  <a16:creationId xmlns:a16="http://schemas.microsoft.com/office/drawing/2014/main" id="{0A67ED4F-9046-4E1D-8E34-E3F07C77D618}"/>
                </a:ext>
              </a:extLst>
            </p:cNvPr>
            <p:cNvSpPr/>
            <p:nvPr/>
          </p:nvSpPr>
          <p:spPr>
            <a:xfrm>
              <a:off x="2274082" y="3515847"/>
              <a:ext cx="1005404"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发展规划</a:t>
              </a:r>
            </a:p>
          </p:txBody>
        </p:sp>
        <p:sp>
          <p:nvSpPr>
            <p:cNvPr id="53" name="标题 1">
              <a:extLst>
                <a:ext uri="{FF2B5EF4-FFF2-40B4-BE49-F238E27FC236}">
                  <a16:creationId xmlns:a16="http://schemas.microsoft.com/office/drawing/2014/main" id="{6568C97E-AAAD-45C0-A05B-0D85CBD6DDE4}"/>
                </a:ext>
              </a:extLst>
            </p:cNvPr>
            <p:cNvSpPr txBox="1">
              <a:spLocks/>
            </p:cNvSpPr>
            <p:nvPr/>
          </p:nvSpPr>
          <p:spPr>
            <a:xfrm>
              <a:off x="2958537" y="464375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54" name="组合 53">
            <a:extLst>
              <a:ext uri="{FF2B5EF4-FFF2-40B4-BE49-F238E27FC236}">
                <a16:creationId xmlns:a16="http://schemas.microsoft.com/office/drawing/2014/main" id="{A8A64044-1F98-45A5-9445-BAC757CCF52D}"/>
              </a:ext>
            </a:extLst>
          </p:cNvPr>
          <p:cNvGrpSpPr/>
          <p:nvPr/>
        </p:nvGrpSpPr>
        <p:grpSpPr>
          <a:xfrm>
            <a:off x="1995137" y="1866884"/>
            <a:ext cx="1082899" cy="3128205"/>
            <a:chOff x="2130047" y="1885934"/>
            <a:chExt cx="1082899" cy="3128205"/>
          </a:xfrm>
        </p:grpSpPr>
        <p:sp>
          <p:nvSpPr>
            <p:cNvPr id="55" name="矩形 54">
              <a:extLst>
                <a:ext uri="{FF2B5EF4-FFF2-40B4-BE49-F238E27FC236}">
                  <a16:creationId xmlns:a16="http://schemas.microsoft.com/office/drawing/2014/main" id="{5FF8613B-FC3F-436C-8C2C-0CBBA5C8D2F9}"/>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56" name="矩形 55">
              <a:extLst>
                <a:ext uri="{FF2B5EF4-FFF2-40B4-BE49-F238E27FC236}">
                  <a16:creationId xmlns:a16="http://schemas.microsoft.com/office/drawing/2014/main" id="{1E16F55A-3B28-4B0D-AB1B-C2E0B97154A3}"/>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57" name="矩形 56">
              <a:extLst>
                <a:ext uri="{FF2B5EF4-FFF2-40B4-BE49-F238E27FC236}">
                  <a16:creationId xmlns:a16="http://schemas.microsoft.com/office/drawing/2014/main" id="{0F6B2F5C-3415-4AF0-B445-5DB4357D9761}"/>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58" name="矩形 57">
              <a:extLst>
                <a:ext uri="{FF2B5EF4-FFF2-40B4-BE49-F238E27FC236}">
                  <a16:creationId xmlns:a16="http://schemas.microsoft.com/office/drawing/2014/main" id="{D048A653-DCA8-486B-AF65-DB076CED863E}"/>
                </a:ext>
              </a:extLst>
            </p:cNvPr>
            <p:cNvSpPr/>
            <p:nvPr/>
          </p:nvSpPr>
          <p:spPr>
            <a:xfrm>
              <a:off x="2130047" y="2959721"/>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59" name="矩形 58">
              <a:extLst>
                <a:ext uri="{FF2B5EF4-FFF2-40B4-BE49-F238E27FC236}">
                  <a16:creationId xmlns:a16="http://schemas.microsoft.com/office/drawing/2014/main" id="{4C1D4B84-DE41-44D6-82E4-12664762753B}"/>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60" name="矩形 59">
              <a:extLst>
                <a:ext uri="{FF2B5EF4-FFF2-40B4-BE49-F238E27FC236}">
                  <a16:creationId xmlns:a16="http://schemas.microsoft.com/office/drawing/2014/main" id="{9FB53571-6D04-4FA8-AD94-D1B87F15248A}"/>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sp>
        <p:nvSpPr>
          <p:cNvPr id="75" name="标题 1">
            <a:extLst>
              <a:ext uri="{FF2B5EF4-FFF2-40B4-BE49-F238E27FC236}">
                <a16:creationId xmlns:a16="http://schemas.microsoft.com/office/drawing/2014/main" id="{163CC155-1B74-44C6-B2C5-1CB65D9DD967}"/>
              </a:ext>
            </a:extLst>
          </p:cNvPr>
          <p:cNvSpPr txBox="1">
            <a:spLocks/>
          </p:cNvSpPr>
          <p:nvPr/>
        </p:nvSpPr>
        <p:spPr>
          <a:xfrm>
            <a:off x="2266620" y="3549211"/>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j-cs"/>
              </a:rPr>
              <a:t>发展规划</a:t>
            </a:r>
          </a:p>
        </p:txBody>
      </p:sp>
    </p:spTree>
    <p:extLst>
      <p:ext uri="{BB962C8B-B14F-4D97-AF65-F5344CB8AC3E}">
        <p14:creationId xmlns:p14="http://schemas.microsoft.com/office/powerpoint/2010/main" val="130364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249"/>
                                          </p:stCondLst>
                                        </p:cTn>
                                        <p:tgtEl>
                                          <p:spTgt spid="75"/>
                                        </p:tgtEl>
                                        <p:attrNameLst>
                                          <p:attrName>style.visibility</p:attrName>
                                        </p:attrNameLst>
                                      </p:cBhvr>
                                      <p:to>
                                        <p:strVal val="visible"/>
                                      </p:to>
                                    </p:set>
                                  </p:childTnLst>
                                </p:cTn>
                              </p:par>
                            </p:childTnLst>
                          </p:cTn>
                        </p:par>
                        <p:par>
                          <p:cTn id="7" fill="hold">
                            <p:stCondLst>
                              <p:cond delay="750"/>
                            </p:stCondLst>
                            <p:childTnLst>
                              <p:par>
                                <p:cTn id="8" presetID="42" presetClass="path" presetSubtype="0" accel="50000" decel="50000" fill="hold" grpId="0" nodeType="afterEffect">
                                  <p:stCondLst>
                                    <p:cond delay="250"/>
                                  </p:stCondLst>
                                  <p:childTnLst>
                                    <p:animMotion origin="layout" path="M 0.00013 0.00046 L 0.27285 -0.03588 " pathEditMode="relative" rAng="0" ptsTypes="AA">
                                      <p:cBhvr>
                                        <p:cTn id="9" dur="250" fill="hold"/>
                                        <p:tgtEl>
                                          <p:spTgt spid="75"/>
                                        </p:tgtEl>
                                        <p:attrNameLst>
                                          <p:attrName>ppt_x</p:attrName>
                                          <p:attrName>ppt_y</p:attrName>
                                        </p:attrNameLst>
                                      </p:cBhvr>
                                      <p:rCtr x="13629" y="-1829"/>
                                    </p:animMotion>
                                  </p:childTnLst>
                                </p:cTn>
                              </p:par>
                            </p:childTnLst>
                          </p:cTn>
                        </p:par>
                        <p:par>
                          <p:cTn id="10" fill="hold">
                            <p:stCondLst>
                              <p:cond delay="1250"/>
                            </p:stCondLst>
                            <p:childTnLst>
                              <p:par>
                                <p:cTn id="11" presetID="16" presetClass="entr" presetSubtype="42"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outHorizontal)">
                                      <p:cBhvr>
                                        <p:cTn id="13" dur="250"/>
                                        <p:tgtEl>
                                          <p:spTgt spid="27"/>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250"/>
                                        <p:tgtEl>
                                          <p:spTgt spid="43"/>
                                        </p:tgtEl>
                                      </p:cBhvr>
                                    </p:animEffect>
                                  </p:childTnLst>
                                </p:cTn>
                              </p:par>
                            </p:childTnLst>
                          </p:cTn>
                        </p:par>
                        <p:par>
                          <p:cTn id="18" fill="hold">
                            <p:stCondLst>
                              <p:cond delay="1750"/>
                            </p:stCondLst>
                            <p:childTnLst>
                              <p:par>
                                <p:cTn id="19" presetID="22" presetClass="entr" presetSubtype="1" fill="hold" nodeType="afterEffect">
                                  <p:stCondLst>
                                    <p:cond delay="250"/>
                                  </p:stCondLst>
                                  <p:childTnLst>
                                    <p:set>
                                      <p:cBhvr>
                                        <p:cTn id="20" dur="1" fill="hold">
                                          <p:stCondLst>
                                            <p:cond delay="0"/>
                                          </p:stCondLst>
                                        </p:cTn>
                                        <p:tgtEl>
                                          <p:spTgt spid="54"/>
                                        </p:tgtEl>
                                        <p:attrNameLst>
                                          <p:attrName>style.visibility</p:attrName>
                                        </p:attrNameLst>
                                      </p:cBhvr>
                                      <p:to>
                                        <p:strVal val="visible"/>
                                      </p:to>
                                    </p:set>
                                    <p:animEffect transition="in" filter="wipe(up)">
                                      <p:cBhvr>
                                        <p:cTn id="21" dur="250"/>
                                        <p:tgtEl>
                                          <p:spTgt spid="54"/>
                                        </p:tgtEl>
                                      </p:cBhvr>
                                    </p:animEffect>
                                  </p:childTnLst>
                                </p:cTn>
                              </p:par>
                            </p:childTnLst>
                          </p:cTn>
                        </p:par>
                        <p:par>
                          <p:cTn id="22" fill="hold">
                            <p:stCondLst>
                              <p:cond delay="2250"/>
                            </p:stCondLst>
                            <p:childTnLst>
                              <p:par>
                                <p:cTn id="23" presetID="1" presetClass="entr" presetSubtype="0" fill="hold" grpId="0" nodeType="afterEffect">
                                  <p:stCondLst>
                                    <p:cond delay="150"/>
                                  </p:stCondLst>
                                  <p:childTnLst>
                                    <p:set>
                                      <p:cBhvr>
                                        <p:cTn id="24" dur="1" fill="hold">
                                          <p:stCondLst>
                                            <p:cond delay="149"/>
                                          </p:stCondLst>
                                        </p:cTn>
                                        <p:tgtEl>
                                          <p:spTgt spid="25"/>
                                        </p:tgtEl>
                                        <p:attrNameLst>
                                          <p:attrName>style.visibility</p:attrName>
                                        </p:attrNameLst>
                                      </p:cBhvr>
                                      <p:to>
                                        <p:strVal val="visible"/>
                                      </p:to>
                                    </p:set>
                                  </p:childTnLst>
                                </p:cTn>
                              </p:par>
                            </p:childTnLst>
                          </p:cTn>
                        </p:par>
                        <p:par>
                          <p:cTn id="25" fill="hold">
                            <p:stCondLst>
                              <p:cond delay="2550"/>
                            </p:stCondLst>
                            <p:childTnLst>
                              <p:par>
                                <p:cTn id="26" presetID="1" presetClass="exit" presetSubtype="0" fill="hold" grpId="1" nodeType="afterEffect">
                                  <p:stCondLst>
                                    <p:cond delay="150"/>
                                  </p:stCondLst>
                                  <p:childTnLst>
                                    <p:set>
                                      <p:cBhvr>
                                        <p:cTn id="27" dur="1" fill="hold">
                                          <p:stCondLst>
                                            <p:cond delay="149"/>
                                          </p:stCondLst>
                                        </p:cTn>
                                        <p:tgtEl>
                                          <p:spTgt spid="25"/>
                                        </p:tgtEl>
                                        <p:attrNameLst>
                                          <p:attrName>style.visibility</p:attrName>
                                        </p:attrNameLst>
                                      </p:cBhvr>
                                      <p:to>
                                        <p:strVal val="hidden"/>
                                      </p:to>
                                    </p:set>
                                  </p:childTnLst>
                                </p:cTn>
                              </p:par>
                            </p:childTnLst>
                          </p:cTn>
                        </p:par>
                        <p:par>
                          <p:cTn id="28" fill="hold">
                            <p:stCondLst>
                              <p:cond delay="2850"/>
                            </p:stCondLst>
                            <p:childTnLst>
                              <p:par>
                                <p:cTn id="29" presetID="1" presetClass="entr" presetSubtype="0" fill="hold" grpId="2" nodeType="afterEffect">
                                  <p:stCondLst>
                                    <p:cond delay="150"/>
                                  </p:stCondLst>
                                  <p:childTnLst>
                                    <p:set>
                                      <p:cBhvr>
                                        <p:cTn id="30" dur="1" fill="hold">
                                          <p:stCondLst>
                                            <p:cond delay="149"/>
                                          </p:stCondLst>
                                        </p:cTn>
                                        <p:tgtEl>
                                          <p:spTgt spid="25"/>
                                        </p:tgtEl>
                                        <p:attrNameLst>
                                          <p:attrName>style.visibility</p:attrName>
                                        </p:attrNameLst>
                                      </p:cBhvr>
                                      <p:to>
                                        <p:strVal val="visible"/>
                                      </p:to>
                                    </p:set>
                                  </p:childTnLst>
                                </p:cTn>
                              </p:par>
                            </p:childTnLst>
                          </p:cTn>
                        </p:par>
                        <p:par>
                          <p:cTn id="31" fill="hold">
                            <p:stCondLst>
                              <p:cond delay="3150"/>
                            </p:stCondLst>
                            <p:childTnLst>
                              <p:par>
                                <p:cTn id="32" presetID="1" presetClass="entr" presetSubtype="0" fill="hold" grpId="3" nodeType="afterEffect">
                                  <p:stCondLst>
                                    <p:cond delay="150"/>
                                  </p:stCondLst>
                                  <p:childTnLst>
                                    <p:set>
                                      <p:cBhvr>
                                        <p:cTn id="33" dur="1" fill="hold">
                                          <p:stCondLst>
                                            <p:cond delay="14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5" grpId="3"/>
      <p:bldP spid="75" grpId="0"/>
      <p:bldP spid="7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E7FD51D5-C715-4817-ADDB-DCADCEAABE23}"/>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D46D9F92-292F-4984-8BFB-7F3DF8689270}"/>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EF2CAF8C-A3A2-4751-B158-4315E2E401AC}"/>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D935105A-4816-4B28-B004-BC4350BD1FE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1" name="矩形 10">
            <a:extLst>
              <a:ext uri="{FF2B5EF4-FFF2-40B4-BE49-F238E27FC236}">
                <a16:creationId xmlns:a16="http://schemas.microsoft.com/office/drawing/2014/main" id="{FB9B0260-9C8B-4E9A-801E-4A930F45D587}"/>
              </a:ext>
            </a:extLst>
          </p:cNvPr>
          <p:cNvSpPr/>
          <p:nvPr/>
        </p:nvSpPr>
        <p:spPr>
          <a:xfrm>
            <a:off x="2505764" y="4751370"/>
            <a:ext cx="7560000" cy="923330"/>
          </a:xfrm>
          <a:prstGeom prst="rect">
            <a:avLst/>
          </a:prstGeom>
        </p:spPr>
        <p:txBody>
          <a:bodyPr wrap="square">
            <a:spAutoFit/>
          </a:bodyPr>
          <a:lstStyle/>
          <a:p>
            <a:pPr algn="just"/>
            <a:r>
              <a:rPr lang="zh-CN" altLang="en-US" b="1" dirty="0">
                <a:solidFill>
                  <a:srgbClr val="0266F8"/>
                </a:solidFill>
                <a:latin typeface="微软雅黑" panose="020B0503020204020204" pitchFamily="34" charset="-122"/>
                <a:ea typeface="微软雅黑" panose="020B0503020204020204" pitchFamily="34" charset="-122"/>
              </a:rPr>
              <a:t>第二阶段</a:t>
            </a:r>
            <a:endParaRPr lang="en-US" altLang="zh-CN" b="1" dirty="0">
              <a:solidFill>
                <a:srgbClr val="0266F8"/>
              </a:solidFill>
              <a:latin typeface="微软雅黑" panose="020B0503020204020204" pitchFamily="34" charset="-122"/>
              <a:ea typeface="微软雅黑" panose="020B0503020204020204" pitchFamily="34" charset="-122"/>
            </a:endParaRPr>
          </a:p>
          <a:p>
            <a:pPr algn="just"/>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内部局域网贯通，利用云计算、物联网和大数据分析等技术，通过连接岸上中心为船舶定时提供安全、环保和能效优化建议，实现半自动化航行；</a:t>
            </a:r>
            <a:endParaRPr lang="zh-CN" altLang="en-US" dirty="0"/>
          </a:p>
        </p:txBody>
      </p:sp>
      <p:sp>
        <p:nvSpPr>
          <p:cNvPr id="12" name="矩形 11">
            <a:extLst>
              <a:ext uri="{FF2B5EF4-FFF2-40B4-BE49-F238E27FC236}">
                <a16:creationId xmlns:a16="http://schemas.microsoft.com/office/drawing/2014/main" id="{94FE26AA-AC8C-4CF7-AAEE-9CFFCA60760B}"/>
              </a:ext>
            </a:extLst>
          </p:cNvPr>
          <p:cNvSpPr/>
          <p:nvPr/>
        </p:nvSpPr>
        <p:spPr>
          <a:xfrm>
            <a:off x="3587607" y="3789029"/>
            <a:ext cx="7152280" cy="923330"/>
          </a:xfrm>
          <a:prstGeom prst="rect">
            <a:avLst/>
          </a:prstGeom>
        </p:spPr>
        <p:txBody>
          <a:bodyPr wrap="square">
            <a:spAutoFit/>
          </a:bodyPr>
          <a:lstStyle/>
          <a:p>
            <a:pPr algn="just"/>
            <a:r>
              <a:rPr lang="zh-CN" altLang="en-US" b="1" dirty="0">
                <a:solidFill>
                  <a:srgbClr val="0266F8"/>
                </a:solidFill>
                <a:latin typeface="微软雅黑" panose="020B0503020204020204" pitchFamily="34" charset="-122"/>
                <a:ea typeface="微软雅黑" panose="020B0503020204020204" pitchFamily="34" charset="-122"/>
              </a:rPr>
              <a:t>第三阶段</a:t>
            </a:r>
            <a:endParaRPr lang="en-US" altLang="zh-CN" b="1" dirty="0">
              <a:solidFill>
                <a:srgbClr val="0266F8"/>
              </a:solidFill>
              <a:latin typeface="微软雅黑" panose="020B0503020204020204" pitchFamily="34" charset="-122"/>
              <a:ea typeface="微软雅黑" panose="020B0503020204020204" pitchFamily="34" charset="-122"/>
            </a:endParaRPr>
          </a:p>
          <a:p>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在船舶数据分析的基础上，加入港口物流信息，实现船岸信息间的无缝连接，实时动态地完成航行、船期和港口操作的优化</a:t>
            </a:r>
            <a:r>
              <a:rPr lang="en-US" altLang="zh-CN" b="1" dirty="0">
                <a:solidFill>
                  <a:srgbClr val="E7E6E6">
                    <a:lumMod val="10000"/>
                  </a:srgbClr>
                </a:solidFill>
                <a:latin typeface="方正兰亭超细黑简体" panose="02000000000000000000" pitchFamily="2" charset="-122"/>
                <a:ea typeface="方正兰亭超细黑简体" panose="02000000000000000000" pitchFamily="2" charset="-122"/>
              </a:rPr>
              <a:t>;</a:t>
            </a:r>
          </a:p>
        </p:txBody>
      </p:sp>
      <p:sp>
        <p:nvSpPr>
          <p:cNvPr id="13" name="矩形 12">
            <a:extLst>
              <a:ext uri="{FF2B5EF4-FFF2-40B4-BE49-F238E27FC236}">
                <a16:creationId xmlns:a16="http://schemas.microsoft.com/office/drawing/2014/main" id="{516800E8-CB52-4FF1-9853-BE3BB49AFD50}"/>
              </a:ext>
            </a:extLst>
          </p:cNvPr>
          <p:cNvSpPr/>
          <p:nvPr/>
        </p:nvSpPr>
        <p:spPr>
          <a:xfrm>
            <a:off x="4666470" y="2841021"/>
            <a:ext cx="6009318" cy="923330"/>
          </a:xfrm>
          <a:prstGeom prst="rect">
            <a:avLst/>
          </a:prstGeom>
        </p:spPr>
        <p:txBody>
          <a:bodyPr wrap="square">
            <a:spAutoFit/>
          </a:bodyPr>
          <a:lstStyle/>
          <a:p>
            <a:pPr algn="just"/>
            <a:r>
              <a:rPr lang="zh-CN" altLang="en-US" b="1" dirty="0">
                <a:solidFill>
                  <a:srgbClr val="0266F8"/>
                </a:solidFill>
                <a:latin typeface="微软雅黑" panose="020B0503020204020204" pitchFamily="34" charset="-122"/>
                <a:ea typeface="微软雅黑" panose="020B0503020204020204" pitchFamily="34" charset="-122"/>
              </a:rPr>
              <a:t>第四阶段</a:t>
            </a:r>
            <a:endParaRPr lang="en-US" altLang="zh-CN" b="1" dirty="0">
              <a:solidFill>
                <a:srgbClr val="0266F8"/>
              </a:solidFill>
              <a:latin typeface="微软雅黑" panose="020B0503020204020204" pitchFamily="34" charset="-122"/>
              <a:ea typeface="微软雅黑" panose="020B0503020204020204" pitchFamily="34" charset="-122"/>
            </a:endParaRPr>
          </a:p>
          <a:p>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成为智能船，全自主无人驾驶和港口自动化装卸与物流不可或缺的一部分。</a:t>
            </a:r>
            <a:endParaRPr lang="zh-CN" altLang="en-US" dirty="0"/>
          </a:p>
        </p:txBody>
      </p:sp>
      <p:sp>
        <p:nvSpPr>
          <p:cNvPr id="14" name="矩形 13">
            <a:extLst>
              <a:ext uri="{FF2B5EF4-FFF2-40B4-BE49-F238E27FC236}">
                <a16:creationId xmlns:a16="http://schemas.microsoft.com/office/drawing/2014/main" id="{5B1D3F62-668B-4E0D-8733-14ABCEC06967}"/>
              </a:ext>
            </a:extLst>
          </p:cNvPr>
          <p:cNvSpPr/>
          <p:nvPr/>
        </p:nvSpPr>
        <p:spPr>
          <a:xfrm>
            <a:off x="2397963" y="188582"/>
            <a:ext cx="2440092" cy="369332"/>
          </a:xfrm>
          <a:prstGeom prst="rect">
            <a:avLst/>
          </a:prstGeom>
        </p:spPr>
        <p:txBody>
          <a:bodyPr wrap="none" anchor="ctr" anchorCtr="1">
            <a:spAutoFit/>
          </a:bodyPr>
          <a:lstStyle/>
          <a:p>
            <a:pPr lvl="0" algn="ctr">
              <a:defRPr/>
            </a:pPr>
            <a:r>
              <a:rPr lang="zh-CN" altLang="en-US" b="1" dirty="0">
                <a:solidFill>
                  <a:srgbClr val="C00000"/>
                </a:solidFill>
                <a:latin typeface="Candara" panose="020E0502030303020204" pitchFamily="34" charset="0"/>
                <a:ea typeface="微软雅黑 Light" panose="020B0502040204020203" pitchFamily="34" charset="-122"/>
                <a:cs typeface="Calibri" panose="020F0502020204030204" pitchFamily="34" charset="0"/>
              </a:rPr>
              <a:t>❶</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发展规划</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实施步骤</a:t>
            </a:r>
            <a:endPar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endParaRPr>
          </a:p>
        </p:txBody>
      </p:sp>
      <p:sp>
        <p:nvSpPr>
          <p:cNvPr id="15" name="矩形 14">
            <a:extLst>
              <a:ext uri="{FF2B5EF4-FFF2-40B4-BE49-F238E27FC236}">
                <a16:creationId xmlns:a16="http://schemas.microsoft.com/office/drawing/2014/main" id="{41AFBF7B-34F5-4E76-B05D-7B10FE940F00}"/>
              </a:ext>
            </a:extLst>
          </p:cNvPr>
          <p:cNvSpPr/>
          <p:nvPr/>
        </p:nvSpPr>
        <p:spPr>
          <a:xfrm>
            <a:off x="755096" y="886012"/>
            <a:ext cx="8524486" cy="754053"/>
          </a:xfrm>
          <a:prstGeom prst="rect">
            <a:avLst/>
          </a:prstGeom>
        </p:spPr>
        <p:txBody>
          <a:bodyPr wrap="square">
            <a:spAutoFit/>
          </a:bodyPr>
          <a:lstStyle/>
          <a:p>
            <a:pPr algn="just">
              <a:lnSpc>
                <a:spcPts val="1800"/>
              </a:lnSpc>
            </a:pPr>
            <a:r>
              <a:rPr lang="zh-CN" altLang="zh-CN" sz="1400" dirty="0">
                <a:solidFill>
                  <a:schemeClr val="bg2">
                    <a:lumMod val="10000"/>
                  </a:schemeClr>
                </a:solidFill>
                <a:latin typeface="+mn-ea"/>
              </a:rPr>
              <a:t>智能船舶的发展路径可归结为：循序渐进，局部到整体，从海到岸。</a:t>
            </a:r>
          </a:p>
          <a:p>
            <a:pPr algn="just"/>
            <a:r>
              <a:rPr lang="zh-CN" altLang="zh-CN" sz="1400" dirty="0">
                <a:solidFill>
                  <a:schemeClr val="bg2">
                    <a:lumMod val="10000"/>
                  </a:schemeClr>
                </a:solidFill>
                <a:latin typeface="+mn-ea"/>
              </a:rPr>
              <a:t>目前的技术情况来看，智能船舶才刚刚起步，不可能一蹴而就，而是一个循序渐进的过程。具体的发展过程，要分阶段、分步骤，逐步实施。</a:t>
            </a:r>
            <a:endParaRPr lang="zh-CN" altLang="en-US" sz="1400" dirty="0">
              <a:solidFill>
                <a:schemeClr val="bg2">
                  <a:lumMod val="10000"/>
                </a:schemeClr>
              </a:solidFill>
              <a:latin typeface="+mn-ea"/>
            </a:endParaRPr>
          </a:p>
        </p:txBody>
      </p:sp>
      <p:sp>
        <p:nvSpPr>
          <p:cNvPr id="16" name="矩形 15">
            <a:extLst>
              <a:ext uri="{FF2B5EF4-FFF2-40B4-BE49-F238E27FC236}">
                <a16:creationId xmlns:a16="http://schemas.microsoft.com/office/drawing/2014/main" id="{BF38028C-B2A2-48EC-9350-F47398DBBC1D}"/>
              </a:ext>
            </a:extLst>
          </p:cNvPr>
          <p:cNvSpPr/>
          <p:nvPr/>
        </p:nvSpPr>
        <p:spPr>
          <a:xfrm>
            <a:off x="1423195" y="5588440"/>
            <a:ext cx="8393665" cy="1200329"/>
          </a:xfrm>
          <a:prstGeom prst="rect">
            <a:avLst/>
          </a:prstGeom>
        </p:spPr>
        <p:txBody>
          <a:bodyPr wrap="square">
            <a:spAutoFit/>
          </a:bodyPr>
          <a:lstStyle/>
          <a:p>
            <a:pPr algn="just"/>
            <a:r>
              <a:rPr lang="zh-CN" altLang="en-US" b="1" dirty="0">
                <a:solidFill>
                  <a:srgbClr val="0266F8"/>
                </a:solidFill>
                <a:latin typeface="微软雅黑" panose="020B0503020204020204" pitchFamily="34" charset="-122"/>
                <a:ea typeface="微软雅黑" panose="020B0503020204020204" pitchFamily="34" charset="-122"/>
              </a:rPr>
              <a:t>第一阶段</a:t>
            </a:r>
            <a:endParaRPr lang="en-US" altLang="zh-CN" b="1" dirty="0">
              <a:solidFill>
                <a:srgbClr val="0266F8"/>
              </a:solidFill>
              <a:latin typeface="微软雅黑" panose="020B0503020204020204" pitchFamily="34" charset="-122"/>
              <a:ea typeface="微软雅黑" panose="020B0503020204020204" pitchFamily="34" charset="-122"/>
            </a:endParaRPr>
          </a:p>
          <a:p>
            <a:pPr algn="just"/>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为新造船和部分优质在航船提供廉价的通信解决方案，让机舱监测系统、驾控自动化系统具有网络通信接口的条件，实现设备状态远程监控和数据存储、分析的基本功能；</a:t>
            </a:r>
            <a:endParaRPr lang="zh-CN" altLang="en-US" dirty="0"/>
          </a:p>
        </p:txBody>
      </p:sp>
    </p:spTree>
    <p:extLst>
      <p:ext uri="{BB962C8B-B14F-4D97-AF65-F5344CB8AC3E}">
        <p14:creationId xmlns:p14="http://schemas.microsoft.com/office/powerpoint/2010/main" val="199951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箭头: 右 33">
            <a:extLst>
              <a:ext uri="{FF2B5EF4-FFF2-40B4-BE49-F238E27FC236}">
                <a16:creationId xmlns:a16="http://schemas.microsoft.com/office/drawing/2014/main" id="{8250D98B-BD49-4838-BBFF-42FE90602EE2}"/>
              </a:ext>
            </a:extLst>
          </p:cNvPr>
          <p:cNvSpPr/>
          <p:nvPr/>
        </p:nvSpPr>
        <p:spPr>
          <a:xfrm>
            <a:off x="1249874" y="3324772"/>
            <a:ext cx="9704007" cy="227529"/>
          </a:xfrm>
          <a:prstGeom prst="rightArrow">
            <a:avLst>
              <a:gd name="adj1" fmla="val 10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33CCFF"/>
                </a:solidFill>
                <a:effectLst/>
                <a:uLnTx/>
                <a:uFillTx/>
                <a:latin typeface="Calibri" panose="020F0502020204030204"/>
                <a:ea typeface="等线" panose="02010600030101010101" pitchFamily="2" charset="-122"/>
                <a:cs typeface="+mn-cs"/>
              </a:rPr>
              <a:t>1001 010000101000010 0011011011100 11001110101110 11001101 0110011010 00111011001</a:t>
            </a:r>
            <a:endParaRPr kumimoji="0" lang="zh-CN" altLang="en-US" sz="1800" b="0" i="0" u="none" strike="noStrike" kern="1200" cap="none" spc="0" normalizeH="0" baseline="0" noProof="0" dirty="0">
              <a:ln>
                <a:noFill/>
              </a:ln>
              <a:solidFill>
                <a:srgbClr val="33CCFF"/>
              </a:solidFill>
              <a:effectLst/>
              <a:uLnTx/>
              <a:uFillTx/>
              <a:latin typeface="Calibri" panose="020F0502020204030204"/>
              <a:ea typeface="等线" panose="02010600030101010101" pitchFamily="2" charset="-122"/>
              <a:cs typeface="+mn-cs"/>
            </a:endParaRPr>
          </a:p>
        </p:txBody>
      </p:sp>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1" name="矩形 10">
            <a:extLst>
              <a:ext uri="{FF2B5EF4-FFF2-40B4-BE49-F238E27FC236}">
                <a16:creationId xmlns:a16="http://schemas.microsoft.com/office/drawing/2014/main" id="{14142AB1-15E9-4C9C-B7AB-2BB16C71E7E8}"/>
              </a:ext>
            </a:extLst>
          </p:cNvPr>
          <p:cNvSpPr/>
          <p:nvPr/>
        </p:nvSpPr>
        <p:spPr>
          <a:xfrm>
            <a:off x="5936687" y="3628498"/>
            <a:ext cx="33374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等线" panose="02010600030101010101" pitchFamily="2" charset="-122"/>
                <a:cs typeface="Segoe UI" pitchFamily="34" charset="0"/>
              </a:rPr>
              <a:t>4</a:t>
            </a:r>
          </a:p>
        </p:txBody>
      </p:sp>
      <p:sp>
        <p:nvSpPr>
          <p:cNvPr id="12" name="矩形 11">
            <a:extLst>
              <a:ext uri="{FF2B5EF4-FFF2-40B4-BE49-F238E27FC236}">
                <a16:creationId xmlns:a16="http://schemas.microsoft.com/office/drawing/2014/main" id="{D709449E-C36E-4C77-99F9-74B96D14BD84}"/>
              </a:ext>
            </a:extLst>
          </p:cNvPr>
          <p:cNvSpPr/>
          <p:nvPr/>
        </p:nvSpPr>
        <p:spPr>
          <a:xfrm>
            <a:off x="8818748" y="3629368"/>
            <a:ext cx="33374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等线" panose="02010600030101010101" pitchFamily="2" charset="-122"/>
                <a:cs typeface="Segoe UI" pitchFamily="34" charset="0"/>
              </a:rPr>
              <a:t>6</a:t>
            </a:r>
          </a:p>
        </p:txBody>
      </p:sp>
      <p:sp>
        <p:nvSpPr>
          <p:cNvPr id="13" name="矩形 12">
            <a:extLst>
              <a:ext uri="{FF2B5EF4-FFF2-40B4-BE49-F238E27FC236}">
                <a16:creationId xmlns:a16="http://schemas.microsoft.com/office/drawing/2014/main" id="{DF0416C4-BE9B-404C-BFCB-C11C96A51E04}"/>
              </a:ext>
            </a:extLst>
          </p:cNvPr>
          <p:cNvSpPr/>
          <p:nvPr/>
        </p:nvSpPr>
        <p:spPr>
          <a:xfrm>
            <a:off x="10254886" y="2901996"/>
            <a:ext cx="333745"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等线" panose="02010600030101010101" pitchFamily="2" charset="-122"/>
                <a:cs typeface="Segoe UI" pitchFamily="34" charset="0"/>
              </a:rPr>
              <a:t>7</a:t>
            </a:r>
          </a:p>
        </p:txBody>
      </p:sp>
      <p:sp>
        <p:nvSpPr>
          <p:cNvPr id="16" name="矩形 15">
            <a:extLst>
              <a:ext uri="{FF2B5EF4-FFF2-40B4-BE49-F238E27FC236}">
                <a16:creationId xmlns:a16="http://schemas.microsoft.com/office/drawing/2014/main" id="{FE1E2320-4DF4-4F08-A878-BA484037BB7A}"/>
              </a:ext>
            </a:extLst>
          </p:cNvPr>
          <p:cNvSpPr/>
          <p:nvPr/>
        </p:nvSpPr>
        <p:spPr>
          <a:xfrm>
            <a:off x="7375748" y="2941726"/>
            <a:ext cx="33374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等线" panose="02010600030101010101" pitchFamily="2" charset="-122"/>
                <a:cs typeface="Segoe UI" pitchFamily="34" charset="0"/>
              </a:rPr>
              <a:t>5</a:t>
            </a:r>
          </a:p>
        </p:txBody>
      </p:sp>
      <p:sp>
        <p:nvSpPr>
          <p:cNvPr id="58" name="任意多边形 483">
            <a:extLst>
              <a:ext uri="{FF2B5EF4-FFF2-40B4-BE49-F238E27FC236}">
                <a16:creationId xmlns:a16="http://schemas.microsoft.com/office/drawing/2014/main" id="{6A34E12C-8CC6-46E5-BE54-901694030AA4}"/>
              </a:ext>
            </a:extLst>
          </p:cNvPr>
          <p:cNvSpPr/>
          <p:nvPr/>
        </p:nvSpPr>
        <p:spPr>
          <a:xfrm>
            <a:off x="6950435" y="3689673"/>
            <a:ext cx="1188000" cy="46077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59" name="矩形 58">
            <a:extLst>
              <a:ext uri="{FF2B5EF4-FFF2-40B4-BE49-F238E27FC236}">
                <a16:creationId xmlns:a16="http://schemas.microsoft.com/office/drawing/2014/main" id="{73B50898-95B8-4CCB-9CD0-57873261DFBF}"/>
              </a:ext>
            </a:extLst>
          </p:cNvPr>
          <p:cNvSpPr/>
          <p:nvPr/>
        </p:nvSpPr>
        <p:spPr>
          <a:xfrm>
            <a:off x="5519270" y="2715357"/>
            <a:ext cx="115433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内通物联</a:t>
            </a:r>
          </a:p>
        </p:txBody>
      </p:sp>
      <p:sp>
        <p:nvSpPr>
          <p:cNvPr id="60" name="任意多边形 483">
            <a:extLst>
              <a:ext uri="{FF2B5EF4-FFF2-40B4-BE49-F238E27FC236}">
                <a16:creationId xmlns:a16="http://schemas.microsoft.com/office/drawing/2014/main" id="{C0C16EC1-514B-45CD-8154-01FE9B3AC712}"/>
              </a:ext>
            </a:extLst>
          </p:cNvPr>
          <p:cNvSpPr/>
          <p:nvPr/>
        </p:nvSpPr>
        <p:spPr>
          <a:xfrm rot="10800000">
            <a:off x="5505549" y="2686167"/>
            <a:ext cx="1188000" cy="489347"/>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grpSp>
        <p:nvGrpSpPr>
          <p:cNvPr id="5" name="组合 4">
            <a:extLst>
              <a:ext uri="{FF2B5EF4-FFF2-40B4-BE49-F238E27FC236}">
                <a16:creationId xmlns:a16="http://schemas.microsoft.com/office/drawing/2014/main" id="{C6930C6E-647F-4E47-83C9-BB145553BD54}"/>
              </a:ext>
            </a:extLst>
          </p:cNvPr>
          <p:cNvGrpSpPr/>
          <p:nvPr/>
        </p:nvGrpSpPr>
        <p:grpSpPr>
          <a:xfrm>
            <a:off x="1189277" y="2691439"/>
            <a:ext cx="4065354" cy="1461802"/>
            <a:chOff x="1189277" y="2691439"/>
            <a:chExt cx="4065354" cy="1461802"/>
          </a:xfrm>
        </p:grpSpPr>
        <p:sp>
          <p:nvSpPr>
            <p:cNvPr id="10" name="矩形 9">
              <a:extLst>
                <a:ext uri="{FF2B5EF4-FFF2-40B4-BE49-F238E27FC236}">
                  <a16:creationId xmlns:a16="http://schemas.microsoft.com/office/drawing/2014/main" id="{FAB4CA92-163E-4228-B454-50CB928E2232}"/>
                </a:ext>
              </a:extLst>
            </p:cNvPr>
            <p:cNvSpPr/>
            <p:nvPr/>
          </p:nvSpPr>
          <p:spPr>
            <a:xfrm>
              <a:off x="4495398" y="2938740"/>
              <a:ext cx="33374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Segoe UI" pitchFamily="34" charset="0"/>
                  <a:cs typeface="Segoe UI" pitchFamily="34" charset="0"/>
                </a:rPr>
                <a:t>3</a:t>
              </a:r>
            </a:p>
          </p:txBody>
        </p:sp>
        <p:sp>
          <p:nvSpPr>
            <p:cNvPr id="14" name="矩形 13">
              <a:extLst>
                <a:ext uri="{FF2B5EF4-FFF2-40B4-BE49-F238E27FC236}">
                  <a16:creationId xmlns:a16="http://schemas.microsoft.com/office/drawing/2014/main" id="{900FBC48-2BB2-4A8A-9D11-56B86B1FC55A}"/>
                </a:ext>
              </a:extLst>
            </p:cNvPr>
            <p:cNvSpPr/>
            <p:nvPr/>
          </p:nvSpPr>
          <p:spPr>
            <a:xfrm>
              <a:off x="3053310" y="3629404"/>
              <a:ext cx="333745"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Segoe UI" pitchFamily="34" charset="0"/>
                  <a:cs typeface="Segoe UI" pitchFamily="34" charset="0"/>
                </a:rPr>
                <a:t>2</a:t>
              </a:r>
            </a:p>
          </p:txBody>
        </p:sp>
        <p:sp>
          <p:nvSpPr>
            <p:cNvPr id="15" name="矩形 14">
              <a:extLst>
                <a:ext uri="{FF2B5EF4-FFF2-40B4-BE49-F238E27FC236}">
                  <a16:creationId xmlns:a16="http://schemas.microsoft.com/office/drawing/2014/main" id="{5452C8C0-30D7-44AF-BAE2-849287699192}"/>
                </a:ext>
              </a:extLst>
            </p:cNvPr>
            <p:cNvSpPr/>
            <p:nvPr/>
          </p:nvSpPr>
          <p:spPr>
            <a:xfrm>
              <a:off x="1623715" y="2939611"/>
              <a:ext cx="33374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chemeClr val="bg2">
                      <a:lumMod val="25000"/>
                    </a:schemeClr>
                  </a:solidFill>
                  <a:effectLst/>
                  <a:uLnTx/>
                  <a:uFillTx/>
                  <a:latin typeface="Broadway" panose="04040905080B02020502" pitchFamily="82" charset="0"/>
                  <a:ea typeface="Segoe UI" pitchFamily="34" charset="0"/>
                  <a:cs typeface="Segoe UI" pitchFamily="34" charset="0"/>
                </a:rPr>
                <a:t>1</a:t>
              </a:r>
            </a:p>
          </p:txBody>
        </p:sp>
        <p:grpSp>
          <p:nvGrpSpPr>
            <p:cNvPr id="2" name="组合 1">
              <a:extLst>
                <a:ext uri="{FF2B5EF4-FFF2-40B4-BE49-F238E27FC236}">
                  <a16:creationId xmlns:a16="http://schemas.microsoft.com/office/drawing/2014/main" id="{1A40F2FF-2E34-4458-9BB6-A988687BE152}"/>
                </a:ext>
              </a:extLst>
            </p:cNvPr>
            <p:cNvGrpSpPr/>
            <p:nvPr/>
          </p:nvGrpSpPr>
          <p:grpSpPr>
            <a:xfrm>
              <a:off x="1189277" y="3688978"/>
              <a:ext cx="1198442" cy="461471"/>
              <a:chOff x="1189277" y="3688978"/>
              <a:chExt cx="1198442" cy="461471"/>
            </a:xfrm>
          </p:grpSpPr>
          <p:sp>
            <p:nvSpPr>
              <p:cNvPr id="17" name="矩形 16">
                <a:extLst>
                  <a:ext uri="{FF2B5EF4-FFF2-40B4-BE49-F238E27FC236}">
                    <a16:creationId xmlns:a16="http://schemas.microsoft.com/office/drawing/2014/main" id="{6E108BAA-564C-47D9-A044-4F5DA09CB358}"/>
                  </a:ext>
                </a:extLst>
              </p:cNvPr>
              <p:cNvSpPr/>
              <p:nvPr/>
            </p:nvSpPr>
            <p:spPr>
              <a:xfrm>
                <a:off x="1199719" y="3764963"/>
                <a:ext cx="1188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接触用户</a:t>
                </a:r>
              </a:p>
            </p:txBody>
          </p:sp>
          <p:sp>
            <p:nvSpPr>
              <p:cNvPr id="46" name="任意多边形 483">
                <a:extLst>
                  <a:ext uri="{FF2B5EF4-FFF2-40B4-BE49-F238E27FC236}">
                    <a16:creationId xmlns:a16="http://schemas.microsoft.com/office/drawing/2014/main" id="{1CC1201B-38E8-4954-B94E-7E354DE14949}"/>
                  </a:ext>
                </a:extLst>
              </p:cNvPr>
              <p:cNvSpPr/>
              <p:nvPr/>
            </p:nvSpPr>
            <p:spPr>
              <a:xfrm>
                <a:off x="1189277" y="3688978"/>
                <a:ext cx="1188000" cy="461471"/>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266F8"/>
                  </a:solidFill>
                  <a:effectLst/>
                  <a:uLnTx/>
                  <a:uFillTx/>
                  <a:latin typeface="Calibri"/>
                  <a:ea typeface="宋体" panose="02010600030101010101" pitchFamily="2" charset="-122"/>
                  <a:cs typeface="+mn-cs"/>
                </a:endParaRPr>
              </a:p>
            </p:txBody>
          </p:sp>
        </p:grpSp>
        <p:grpSp>
          <p:nvGrpSpPr>
            <p:cNvPr id="4" name="组合 3">
              <a:extLst>
                <a:ext uri="{FF2B5EF4-FFF2-40B4-BE49-F238E27FC236}">
                  <a16:creationId xmlns:a16="http://schemas.microsoft.com/office/drawing/2014/main" id="{96025D81-E9F7-42DC-BB6C-E2524D73C306}"/>
                </a:ext>
              </a:extLst>
            </p:cNvPr>
            <p:cNvGrpSpPr/>
            <p:nvPr/>
          </p:nvGrpSpPr>
          <p:grpSpPr>
            <a:xfrm>
              <a:off x="2626841" y="2691439"/>
              <a:ext cx="1190158" cy="484069"/>
              <a:chOff x="2626841" y="2691439"/>
              <a:chExt cx="1190158" cy="484069"/>
            </a:xfrm>
          </p:grpSpPr>
          <p:sp>
            <p:nvSpPr>
              <p:cNvPr id="55" name="矩形 54">
                <a:extLst>
                  <a:ext uri="{FF2B5EF4-FFF2-40B4-BE49-F238E27FC236}">
                    <a16:creationId xmlns:a16="http://schemas.microsoft.com/office/drawing/2014/main" id="{71C4E7D5-D348-4664-932F-0141B1C6430A}"/>
                  </a:ext>
                </a:extLst>
              </p:cNvPr>
              <p:cNvSpPr/>
              <p:nvPr/>
            </p:nvSpPr>
            <p:spPr>
              <a:xfrm>
                <a:off x="2626841" y="2723090"/>
                <a:ext cx="1188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积累用户</a:t>
                </a:r>
              </a:p>
            </p:txBody>
          </p:sp>
          <p:sp>
            <p:nvSpPr>
              <p:cNvPr id="56" name="任意多边形 483">
                <a:extLst>
                  <a:ext uri="{FF2B5EF4-FFF2-40B4-BE49-F238E27FC236}">
                    <a16:creationId xmlns:a16="http://schemas.microsoft.com/office/drawing/2014/main" id="{19E9062F-75D7-488C-873D-7D3455BE4FC7}"/>
                  </a:ext>
                </a:extLst>
              </p:cNvPr>
              <p:cNvSpPr/>
              <p:nvPr/>
            </p:nvSpPr>
            <p:spPr>
              <a:xfrm rot="10800000">
                <a:off x="2628999" y="2691439"/>
                <a:ext cx="1188000" cy="484069"/>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266F8"/>
                  </a:solidFill>
                  <a:effectLst/>
                  <a:uLnTx/>
                  <a:uFillTx/>
                  <a:latin typeface="Calibri"/>
                  <a:ea typeface="宋体" panose="02010600030101010101" pitchFamily="2" charset="-122"/>
                  <a:cs typeface="+mn-cs"/>
                </a:endParaRPr>
              </a:p>
            </p:txBody>
          </p:sp>
        </p:grpSp>
        <p:grpSp>
          <p:nvGrpSpPr>
            <p:cNvPr id="3" name="组合 2">
              <a:extLst>
                <a:ext uri="{FF2B5EF4-FFF2-40B4-BE49-F238E27FC236}">
                  <a16:creationId xmlns:a16="http://schemas.microsoft.com/office/drawing/2014/main" id="{A921ACE2-A701-4D1B-89DC-6DFBC397A052}"/>
                </a:ext>
              </a:extLst>
            </p:cNvPr>
            <p:cNvGrpSpPr/>
            <p:nvPr/>
          </p:nvGrpSpPr>
          <p:grpSpPr>
            <a:xfrm>
              <a:off x="4066631" y="3691770"/>
              <a:ext cx="1188000" cy="461471"/>
              <a:chOff x="4066631" y="3691770"/>
              <a:chExt cx="1188000" cy="461471"/>
            </a:xfrm>
          </p:grpSpPr>
          <p:sp>
            <p:nvSpPr>
              <p:cNvPr id="57" name="任意多边形 483">
                <a:extLst>
                  <a:ext uri="{FF2B5EF4-FFF2-40B4-BE49-F238E27FC236}">
                    <a16:creationId xmlns:a16="http://schemas.microsoft.com/office/drawing/2014/main" id="{3282AA3E-7296-4C43-87AF-CC6B6C259BE8}"/>
                  </a:ext>
                </a:extLst>
              </p:cNvPr>
              <p:cNvSpPr/>
              <p:nvPr/>
            </p:nvSpPr>
            <p:spPr>
              <a:xfrm>
                <a:off x="4066631" y="3691770"/>
                <a:ext cx="1188000" cy="461471"/>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266F8"/>
                  </a:solidFill>
                  <a:effectLst/>
                  <a:uLnTx/>
                  <a:uFillTx/>
                  <a:latin typeface="Calibri"/>
                  <a:ea typeface="宋体" panose="02010600030101010101" pitchFamily="2" charset="-122"/>
                  <a:cs typeface="+mn-cs"/>
                </a:endParaRPr>
              </a:p>
            </p:txBody>
          </p:sp>
          <p:sp>
            <p:nvSpPr>
              <p:cNvPr id="64" name="矩形 63">
                <a:extLst>
                  <a:ext uri="{FF2B5EF4-FFF2-40B4-BE49-F238E27FC236}">
                    <a16:creationId xmlns:a16="http://schemas.microsoft.com/office/drawing/2014/main" id="{2CAE297A-B795-4EE0-B5D5-7630FE55DE42}"/>
                  </a:ext>
                </a:extLst>
              </p:cNvPr>
              <p:cNvSpPr/>
              <p:nvPr/>
            </p:nvSpPr>
            <p:spPr>
              <a:xfrm>
                <a:off x="4077194" y="3762202"/>
                <a:ext cx="115433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船岸联网</a:t>
                </a:r>
              </a:p>
            </p:txBody>
          </p:sp>
        </p:grpSp>
      </p:grpSp>
      <p:sp>
        <p:nvSpPr>
          <p:cNvPr id="65" name="矩形 64">
            <a:extLst>
              <a:ext uri="{FF2B5EF4-FFF2-40B4-BE49-F238E27FC236}">
                <a16:creationId xmlns:a16="http://schemas.microsoft.com/office/drawing/2014/main" id="{546F40E5-DC99-43FE-A8FE-A9427D17E815}"/>
              </a:ext>
            </a:extLst>
          </p:cNvPr>
          <p:cNvSpPr/>
          <p:nvPr/>
        </p:nvSpPr>
        <p:spPr>
          <a:xfrm>
            <a:off x="6973362" y="3766089"/>
            <a:ext cx="1154330"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数据处理</a:t>
            </a:r>
          </a:p>
        </p:txBody>
      </p:sp>
      <p:sp>
        <p:nvSpPr>
          <p:cNvPr id="71" name="任意多边形 483">
            <a:extLst>
              <a:ext uri="{FF2B5EF4-FFF2-40B4-BE49-F238E27FC236}">
                <a16:creationId xmlns:a16="http://schemas.microsoft.com/office/drawing/2014/main" id="{920E57B3-EBF9-4877-94B6-7535F2BA9AC1}"/>
              </a:ext>
            </a:extLst>
          </p:cNvPr>
          <p:cNvSpPr/>
          <p:nvPr/>
        </p:nvSpPr>
        <p:spPr>
          <a:xfrm>
            <a:off x="9854651" y="3695426"/>
            <a:ext cx="1188000" cy="460772"/>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72" name="矩形 71">
            <a:extLst>
              <a:ext uri="{FF2B5EF4-FFF2-40B4-BE49-F238E27FC236}">
                <a16:creationId xmlns:a16="http://schemas.microsoft.com/office/drawing/2014/main" id="{B031572D-BA5F-41C1-AA26-A41D548BD900}"/>
              </a:ext>
            </a:extLst>
          </p:cNvPr>
          <p:cNvSpPr/>
          <p:nvPr/>
        </p:nvSpPr>
        <p:spPr>
          <a:xfrm>
            <a:off x="9878225" y="3765954"/>
            <a:ext cx="115433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安全预见</a:t>
            </a:r>
          </a:p>
        </p:txBody>
      </p:sp>
      <p:sp>
        <p:nvSpPr>
          <p:cNvPr id="73" name="矩形 72">
            <a:extLst>
              <a:ext uri="{FF2B5EF4-FFF2-40B4-BE49-F238E27FC236}">
                <a16:creationId xmlns:a16="http://schemas.microsoft.com/office/drawing/2014/main" id="{19B6384B-2E2B-4D5A-A7E0-6F1F23D165B7}"/>
              </a:ext>
            </a:extLst>
          </p:cNvPr>
          <p:cNvSpPr/>
          <p:nvPr/>
        </p:nvSpPr>
        <p:spPr>
          <a:xfrm>
            <a:off x="8424385" y="2716573"/>
            <a:ext cx="115433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信息分享</a:t>
            </a:r>
          </a:p>
        </p:txBody>
      </p:sp>
      <p:sp>
        <p:nvSpPr>
          <p:cNvPr id="74" name="任意多边形 483">
            <a:extLst>
              <a:ext uri="{FF2B5EF4-FFF2-40B4-BE49-F238E27FC236}">
                <a16:creationId xmlns:a16="http://schemas.microsoft.com/office/drawing/2014/main" id="{CF60C93D-21EB-4BA6-8DC4-8707499452A8}"/>
              </a:ext>
            </a:extLst>
          </p:cNvPr>
          <p:cNvSpPr/>
          <p:nvPr/>
        </p:nvSpPr>
        <p:spPr>
          <a:xfrm rot="10800000">
            <a:off x="8401139" y="2683289"/>
            <a:ext cx="1188000" cy="489347"/>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Calibri"/>
              <a:ea typeface="宋体" panose="02010600030101010101" pitchFamily="2" charset="-122"/>
              <a:cs typeface="+mn-cs"/>
            </a:endParaRPr>
          </a:p>
        </p:txBody>
      </p:sp>
      <p:sp>
        <p:nvSpPr>
          <p:cNvPr id="69" name="箭头: 右 68">
            <a:extLst>
              <a:ext uri="{FF2B5EF4-FFF2-40B4-BE49-F238E27FC236}">
                <a16:creationId xmlns:a16="http://schemas.microsoft.com/office/drawing/2014/main" id="{30CB0275-B0B1-4C13-9945-2E3FEA81A6D7}"/>
              </a:ext>
            </a:extLst>
          </p:cNvPr>
          <p:cNvSpPr/>
          <p:nvPr/>
        </p:nvSpPr>
        <p:spPr>
          <a:xfrm>
            <a:off x="244588" y="3334399"/>
            <a:ext cx="11733450" cy="209650"/>
          </a:xfrm>
          <a:prstGeom prst="rightArrow">
            <a:avLst>
              <a:gd name="adj1" fmla="val 10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2">
                    <a:lumMod val="25000"/>
                  </a:schemeClr>
                </a:solidFill>
                <a:effectLst/>
                <a:uLnTx/>
                <a:uFillTx/>
                <a:latin typeface="Calibri" panose="020F0502020204030204"/>
                <a:ea typeface="等线" panose="02010600030101010101" pitchFamily="2" charset="-122"/>
                <a:cs typeface="+mn-cs"/>
              </a:rPr>
              <a:t>数据采集</a:t>
            </a:r>
            <a:r>
              <a:rPr kumimoji="0" lang="en-US" altLang="zh-CN" sz="1800" b="0" i="0" u="none" strike="noStrike" kern="1200" cap="none" spc="0" normalizeH="0" baseline="0" noProof="0" dirty="0">
                <a:ln>
                  <a:noFill/>
                </a:ln>
                <a:solidFill>
                  <a:schemeClr val="bg2">
                    <a:lumMod val="25000"/>
                  </a:schemeClr>
                </a:solidFill>
                <a:effectLst/>
                <a:uLnTx/>
                <a:uFillTx/>
                <a:latin typeface="Calibri" panose="020F0502020204030204"/>
                <a:ea typeface="等线" panose="02010600030101010101" pitchFamily="2" charset="-122"/>
                <a:cs typeface="+mn-cs"/>
              </a:rPr>
              <a:t>1001 010000101000010 0011011011100 11001110101110 11001101 0110011010 00111011001</a:t>
            </a:r>
            <a:r>
              <a:rPr kumimoji="0" lang="zh-CN" altLang="en-US" sz="1800" b="0" i="0" u="none" strike="noStrike" kern="1200" cap="none" spc="0" normalizeH="0" baseline="0" noProof="0" dirty="0">
                <a:ln>
                  <a:noFill/>
                </a:ln>
                <a:solidFill>
                  <a:schemeClr val="bg2">
                    <a:lumMod val="25000"/>
                  </a:schemeClr>
                </a:solidFill>
                <a:effectLst/>
                <a:uLnTx/>
                <a:uFillTx/>
                <a:latin typeface="Calibri" panose="020F0502020204030204"/>
                <a:ea typeface="等线" panose="02010600030101010101" pitchFamily="2" charset="-122"/>
                <a:cs typeface="+mn-cs"/>
              </a:rPr>
              <a:t>分享 </a:t>
            </a:r>
            <a:r>
              <a:rPr kumimoji="0" lang="en-US" altLang="zh-CN" sz="1800" b="0" i="0" u="none" strike="noStrike" kern="1200" cap="none" spc="0" normalizeH="0" baseline="0" noProof="0" dirty="0">
                <a:ln>
                  <a:noFill/>
                </a:ln>
                <a:solidFill>
                  <a:schemeClr val="bg2">
                    <a:lumMod val="25000"/>
                  </a:schemeClr>
                </a:solidFill>
                <a:effectLst/>
                <a:uLnTx/>
                <a:uFillTx/>
                <a:latin typeface="Calibri"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schemeClr val="bg2">
                  <a:lumMod val="25000"/>
                </a:schemeClr>
              </a:solidFill>
              <a:effectLst/>
              <a:uLnTx/>
              <a:uFillTx/>
              <a:latin typeface="Calibri"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78790E9C-D7E5-4051-AB66-A89C6F5351D9}"/>
              </a:ext>
            </a:extLst>
          </p:cNvPr>
          <p:cNvSpPr/>
          <p:nvPr/>
        </p:nvSpPr>
        <p:spPr>
          <a:xfrm>
            <a:off x="2386956" y="188582"/>
            <a:ext cx="3825086" cy="369332"/>
          </a:xfrm>
          <a:prstGeom prst="rect">
            <a:avLst/>
          </a:prstGeom>
        </p:spPr>
        <p:txBody>
          <a:bodyPr wrap="none" anchor="ctr" anchorCtr="1">
            <a:spAutoFit/>
          </a:bodyPr>
          <a:lstStyle/>
          <a:p>
            <a:pPr lvl="0" algn="ctr">
              <a:defRPr/>
            </a:pPr>
            <a:r>
              <a:rPr lang="zh-CN" altLang="en-US" b="1" dirty="0">
                <a:solidFill>
                  <a:srgbClr val="C00000"/>
                </a:solidFill>
                <a:latin typeface="Candara" panose="020E0502030303020204" pitchFamily="34" charset="0"/>
                <a:ea typeface="微软雅黑 Light" panose="020B0502040204020203" pitchFamily="34" charset="-122"/>
                <a:cs typeface="Calibri" panose="020F0502020204030204" pitchFamily="34" charset="0"/>
              </a:rPr>
              <a:t>❸</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发展规划</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船联网</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实施计划与</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现状</a:t>
            </a:r>
          </a:p>
        </p:txBody>
      </p:sp>
      <p:sp>
        <p:nvSpPr>
          <p:cNvPr id="35" name="任意多边形 483">
            <a:extLst>
              <a:ext uri="{FF2B5EF4-FFF2-40B4-BE49-F238E27FC236}">
                <a16:creationId xmlns:a16="http://schemas.microsoft.com/office/drawing/2014/main" id="{DF3A328A-FF8B-416F-B542-6D0CC960D505}"/>
              </a:ext>
            </a:extLst>
          </p:cNvPr>
          <p:cNvSpPr/>
          <p:nvPr/>
        </p:nvSpPr>
        <p:spPr>
          <a:xfrm rot="10800000">
            <a:off x="5506581" y="2686166"/>
            <a:ext cx="595639" cy="428777"/>
          </a:xfrm>
          <a:custGeom>
            <a:avLst/>
            <a:gdLst>
              <a:gd name="connsiteX0" fmla="*/ 770660 w 826161"/>
              <a:gd name="connsiteY0" fmla="*/ 940604 h 940604"/>
              <a:gd name="connsiteX1" fmla="*/ 55501 w 826161"/>
              <a:gd name="connsiteY1" fmla="*/ 940604 h 940604"/>
              <a:gd name="connsiteX2" fmla="*/ 0 w 826161"/>
              <a:gd name="connsiteY2" fmla="*/ 885103 h 940604"/>
              <a:gd name="connsiteX3" fmla="*/ 0 w 826161"/>
              <a:gd name="connsiteY3" fmla="*/ 169944 h 940604"/>
              <a:gd name="connsiteX4" fmla="*/ 55501 w 826161"/>
              <a:gd name="connsiteY4" fmla="*/ 114443 h 940604"/>
              <a:gd name="connsiteX5" fmla="*/ 346704 w 826161"/>
              <a:gd name="connsiteY5" fmla="*/ 114443 h 940604"/>
              <a:gd name="connsiteX6" fmla="*/ 413081 w 826161"/>
              <a:gd name="connsiteY6" fmla="*/ 0 h 940604"/>
              <a:gd name="connsiteX7" fmla="*/ 479458 w 826161"/>
              <a:gd name="connsiteY7" fmla="*/ 114443 h 940604"/>
              <a:gd name="connsiteX8" fmla="*/ 770660 w 826161"/>
              <a:gd name="connsiteY8" fmla="*/ 114443 h 940604"/>
              <a:gd name="connsiteX9" fmla="*/ 826161 w 826161"/>
              <a:gd name="connsiteY9" fmla="*/ 169944 h 940604"/>
              <a:gd name="connsiteX10" fmla="*/ 826161 w 826161"/>
              <a:gd name="connsiteY10" fmla="*/ 885103 h 940604"/>
              <a:gd name="connsiteX11" fmla="*/ 770660 w 826161"/>
              <a:gd name="connsiteY11" fmla="*/ 940604 h 940604"/>
              <a:gd name="connsiteX0" fmla="*/ 0 w 826161"/>
              <a:gd name="connsiteY0" fmla="*/ 885103 h 1062782"/>
              <a:gd name="connsiteX1" fmla="*/ 0 w 826161"/>
              <a:gd name="connsiteY1" fmla="*/ 169944 h 1062782"/>
              <a:gd name="connsiteX2" fmla="*/ 55501 w 826161"/>
              <a:gd name="connsiteY2" fmla="*/ 114443 h 1062782"/>
              <a:gd name="connsiteX3" fmla="*/ 346704 w 826161"/>
              <a:gd name="connsiteY3" fmla="*/ 114443 h 1062782"/>
              <a:gd name="connsiteX4" fmla="*/ 413081 w 826161"/>
              <a:gd name="connsiteY4" fmla="*/ 0 h 1062782"/>
              <a:gd name="connsiteX5" fmla="*/ 479458 w 826161"/>
              <a:gd name="connsiteY5" fmla="*/ 114443 h 1062782"/>
              <a:gd name="connsiteX6" fmla="*/ 770660 w 826161"/>
              <a:gd name="connsiteY6" fmla="*/ 114443 h 1062782"/>
              <a:gd name="connsiteX7" fmla="*/ 826161 w 826161"/>
              <a:gd name="connsiteY7" fmla="*/ 169944 h 1062782"/>
              <a:gd name="connsiteX8" fmla="*/ 826161 w 826161"/>
              <a:gd name="connsiteY8" fmla="*/ 885103 h 1062782"/>
              <a:gd name="connsiteX9" fmla="*/ 770660 w 826161"/>
              <a:gd name="connsiteY9" fmla="*/ 940604 h 1062782"/>
              <a:gd name="connsiteX10" fmla="*/ 55501 w 826161"/>
              <a:gd name="connsiteY10" fmla="*/ 940604 h 1062782"/>
              <a:gd name="connsiteX11" fmla="*/ 63589 w 826161"/>
              <a:gd name="connsiteY11" fmla="*/ 1062782 h 1062782"/>
              <a:gd name="connsiteX0" fmla="*/ 0 w 826161"/>
              <a:gd name="connsiteY0" fmla="*/ 885103 h 1062782"/>
              <a:gd name="connsiteX1" fmla="*/ 0 w 826161"/>
              <a:gd name="connsiteY1" fmla="*/ 169944 h 1062782"/>
              <a:gd name="connsiteX2" fmla="*/ 55501 w 826161"/>
              <a:gd name="connsiteY2" fmla="*/ 114443 h 1062782"/>
              <a:gd name="connsiteX3" fmla="*/ 346704 w 826161"/>
              <a:gd name="connsiteY3" fmla="*/ 114443 h 1062782"/>
              <a:gd name="connsiteX4" fmla="*/ 413081 w 826161"/>
              <a:gd name="connsiteY4" fmla="*/ 0 h 1062782"/>
              <a:gd name="connsiteX5" fmla="*/ 479458 w 826161"/>
              <a:gd name="connsiteY5" fmla="*/ 114443 h 1062782"/>
              <a:gd name="connsiteX6" fmla="*/ 770660 w 826161"/>
              <a:gd name="connsiteY6" fmla="*/ 114443 h 1062782"/>
              <a:gd name="connsiteX7" fmla="*/ 826161 w 826161"/>
              <a:gd name="connsiteY7" fmla="*/ 169944 h 1062782"/>
              <a:gd name="connsiteX8" fmla="*/ 826161 w 826161"/>
              <a:gd name="connsiteY8" fmla="*/ 885103 h 1062782"/>
              <a:gd name="connsiteX9" fmla="*/ 770660 w 826161"/>
              <a:gd name="connsiteY9" fmla="*/ 940604 h 1062782"/>
              <a:gd name="connsiteX10" fmla="*/ 411941 w 826161"/>
              <a:gd name="connsiteY10" fmla="*/ 947609 h 1062782"/>
              <a:gd name="connsiteX11" fmla="*/ 55501 w 826161"/>
              <a:gd name="connsiteY11" fmla="*/ 940604 h 1062782"/>
              <a:gd name="connsiteX12" fmla="*/ 63589 w 826161"/>
              <a:gd name="connsiteY12" fmla="*/ 1062782 h 1062782"/>
              <a:gd name="connsiteX0" fmla="*/ 0 w 826161"/>
              <a:gd name="connsiteY0" fmla="*/ 885103 h 947609"/>
              <a:gd name="connsiteX1" fmla="*/ 0 w 826161"/>
              <a:gd name="connsiteY1" fmla="*/ 169944 h 947609"/>
              <a:gd name="connsiteX2" fmla="*/ 55501 w 826161"/>
              <a:gd name="connsiteY2" fmla="*/ 114443 h 947609"/>
              <a:gd name="connsiteX3" fmla="*/ 346704 w 826161"/>
              <a:gd name="connsiteY3" fmla="*/ 114443 h 947609"/>
              <a:gd name="connsiteX4" fmla="*/ 413081 w 826161"/>
              <a:gd name="connsiteY4" fmla="*/ 0 h 947609"/>
              <a:gd name="connsiteX5" fmla="*/ 479458 w 826161"/>
              <a:gd name="connsiteY5" fmla="*/ 114443 h 947609"/>
              <a:gd name="connsiteX6" fmla="*/ 770660 w 826161"/>
              <a:gd name="connsiteY6" fmla="*/ 114443 h 947609"/>
              <a:gd name="connsiteX7" fmla="*/ 826161 w 826161"/>
              <a:gd name="connsiteY7" fmla="*/ 169944 h 947609"/>
              <a:gd name="connsiteX8" fmla="*/ 826161 w 826161"/>
              <a:gd name="connsiteY8" fmla="*/ 885103 h 947609"/>
              <a:gd name="connsiteX9" fmla="*/ 770660 w 826161"/>
              <a:gd name="connsiteY9" fmla="*/ 940604 h 947609"/>
              <a:gd name="connsiteX10" fmla="*/ 411941 w 826161"/>
              <a:gd name="connsiteY10" fmla="*/ 947609 h 947609"/>
              <a:gd name="connsiteX11" fmla="*/ 55501 w 826161"/>
              <a:gd name="connsiteY11" fmla="*/ 940604 h 947609"/>
              <a:gd name="connsiteX0" fmla="*/ 0 w 826161"/>
              <a:gd name="connsiteY0" fmla="*/ 885103 h 947609"/>
              <a:gd name="connsiteX1" fmla="*/ 0 w 826161"/>
              <a:gd name="connsiteY1" fmla="*/ 169944 h 947609"/>
              <a:gd name="connsiteX2" fmla="*/ 55501 w 826161"/>
              <a:gd name="connsiteY2" fmla="*/ 114443 h 947609"/>
              <a:gd name="connsiteX3" fmla="*/ 346704 w 826161"/>
              <a:gd name="connsiteY3" fmla="*/ 114443 h 947609"/>
              <a:gd name="connsiteX4" fmla="*/ 413081 w 826161"/>
              <a:gd name="connsiteY4" fmla="*/ 0 h 947609"/>
              <a:gd name="connsiteX5" fmla="*/ 479458 w 826161"/>
              <a:gd name="connsiteY5" fmla="*/ 114443 h 947609"/>
              <a:gd name="connsiteX6" fmla="*/ 770660 w 826161"/>
              <a:gd name="connsiteY6" fmla="*/ 114443 h 947609"/>
              <a:gd name="connsiteX7" fmla="*/ 826161 w 826161"/>
              <a:gd name="connsiteY7" fmla="*/ 169944 h 947609"/>
              <a:gd name="connsiteX8" fmla="*/ 826161 w 826161"/>
              <a:gd name="connsiteY8" fmla="*/ 885103 h 947609"/>
              <a:gd name="connsiteX9" fmla="*/ 770660 w 826161"/>
              <a:gd name="connsiteY9" fmla="*/ 940604 h 947609"/>
              <a:gd name="connsiteX10" fmla="*/ 411941 w 826161"/>
              <a:gd name="connsiteY10" fmla="*/ 947609 h 947609"/>
              <a:gd name="connsiteX0" fmla="*/ 0 w 826161"/>
              <a:gd name="connsiteY0" fmla="*/ 169944 h 947609"/>
              <a:gd name="connsiteX1" fmla="*/ 55501 w 826161"/>
              <a:gd name="connsiteY1" fmla="*/ 114443 h 947609"/>
              <a:gd name="connsiteX2" fmla="*/ 346704 w 826161"/>
              <a:gd name="connsiteY2" fmla="*/ 114443 h 947609"/>
              <a:gd name="connsiteX3" fmla="*/ 413081 w 826161"/>
              <a:gd name="connsiteY3" fmla="*/ 0 h 947609"/>
              <a:gd name="connsiteX4" fmla="*/ 479458 w 826161"/>
              <a:gd name="connsiteY4" fmla="*/ 114443 h 947609"/>
              <a:gd name="connsiteX5" fmla="*/ 770660 w 826161"/>
              <a:gd name="connsiteY5" fmla="*/ 114443 h 947609"/>
              <a:gd name="connsiteX6" fmla="*/ 826161 w 826161"/>
              <a:gd name="connsiteY6" fmla="*/ 169944 h 947609"/>
              <a:gd name="connsiteX7" fmla="*/ 826161 w 826161"/>
              <a:gd name="connsiteY7" fmla="*/ 885103 h 947609"/>
              <a:gd name="connsiteX8" fmla="*/ 770660 w 826161"/>
              <a:gd name="connsiteY8" fmla="*/ 940604 h 947609"/>
              <a:gd name="connsiteX9" fmla="*/ 411941 w 826161"/>
              <a:gd name="connsiteY9" fmla="*/ 947609 h 947609"/>
              <a:gd name="connsiteX0" fmla="*/ 0 w 826161"/>
              <a:gd name="connsiteY0" fmla="*/ 169944 h 947609"/>
              <a:gd name="connsiteX1" fmla="*/ 346704 w 826161"/>
              <a:gd name="connsiteY1" fmla="*/ 114443 h 947609"/>
              <a:gd name="connsiteX2" fmla="*/ 413081 w 826161"/>
              <a:gd name="connsiteY2" fmla="*/ 0 h 947609"/>
              <a:gd name="connsiteX3" fmla="*/ 479458 w 826161"/>
              <a:gd name="connsiteY3" fmla="*/ 114443 h 947609"/>
              <a:gd name="connsiteX4" fmla="*/ 770660 w 826161"/>
              <a:gd name="connsiteY4" fmla="*/ 114443 h 947609"/>
              <a:gd name="connsiteX5" fmla="*/ 826161 w 826161"/>
              <a:gd name="connsiteY5" fmla="*/ 169944 h 947609"/>
              <a:gd name="connsiteX6" fmla="*/ 826161 w 826161"/>
              <a:gd name="connsiteY6" fmla="*/ 885103 h 947609"/>
              <a:gd name="connsiteX7" fmla="*/ 770660 w 826161"/>
              <a:gd name="connsiteY7" fmla="*/ 940604 h 947609"/>
              <a:gd name="connsiteX8" fmla="*/ 411941 w 826161"/>
              <a:gd name="connsiteY8" fmla="*/ 947609 h 947609"/>
              <a:gd name="connsiteX0" fmla="*/ 0 w 479457"/>
              <a:gd name="connsiteY0" fmla="*/ 114443 h 947609"/>
              <a:gd name="connsiteX1" fmla="*/ 66377 w 479457"/>
              <a:gd name="connsiteY1" fmla="*/ 0 h 947609"/>
              <a:gd name="connsiteX2" fmla="*/ 132754 w 479457"/>
              <a:gd name="connsiteY2" fmla="*/ 114443 h 947609"/>
              <a:gd name="connsiteX3" fmla="*/ 423956 w 479457"/>
              <a:gd name="connsiteY3" fmla="*/ 114443 h 947609"/>
              <a:gd name="connsiteX4" fmla="*/ 479457 w 479457"/>
              <a:gd name="connsiteY4" fmla="*/ 169944 h 947609"/>
              <a:gd name="connsiteX5" fmla="*/ 479457 w 479457"/>
              <a:gd name="connsiteY5" fmla="*/ 885103 h 947609"/>
              <a:gd name="connsiteX6" fmla="*/ 423956 w 479457"/>
              <a:gd name="connsiteY6" fmla="*/ 940604 h 947609"/>
              <a:gd name="connsiteX7" fmla="*/ 65237 w 479457"/>
              <a:gd name="connsiteY7" fmla="*/ 947609 h 947609"/>
              <a:gd name="connsiteX0" fmla="*/ 1140 w 414220"/>
              <a:gd name="connsiteY0" fmla="*/ 0 h 947609"/>
              <a:gd name="connsiteX1" fmla="*/ 67517 w 414220"/>
              <a:gd name="connsiteY1" fmla="*/ 114443 h 947609"/>
              <a:gd name="connsiteX2" fmla="*/ 358719 w 414220"/>
              <a:gd name="connsiteY2" fmla="*/ 114443 h 947609"/>
              <a:gd name="connsiteX3" fmla="*/ 414220 w 414220"/>
              <a:gd name="connsiteY3" fmla="*/ 169944 h 947609"/>
              <a:gd name="connsiteX4" fmla="*/ 414220 w 414220"/>
              <a:gd name="connsiteY4" fmla="*/ 885103 h 947609"/>
              <a:gd name="connsiteX5" fmla="*/ 358719 w 414220"/>
              <a:gd name="connsiteY5" fmla="*/ 940604 h 947609"/>
              <a:gd name="connsiteX6" fmla="*/ 0 w 414220"/>
              <a:gd name="connsiteY6" fmla="*/ 947609 h 947609"/>
              <a:gd name="connsiteX0" fmla="*/ 67517 w 414220"/>
              <a:gd name="connsiteY0" fmla="*/ -1 h 833165"/>
              <a:gd name="connsiteX1" fmla="*/ 358719 w 414220"/>
              <a:gd name="connsiteY1" fmla="*/ -1 h 833165"/>
              <a:gd name="connsiteX2" fmla="*/ 414220 w 414220"/>
              <a:gd name="connsiteY2" fmla="*/ 55500 h 833165"/>
              <a:gd name="connsiteX3" fmla="*/ 414220 w 414220"/>
              <a:gd name="connsiteY3" fmla="*/ 770659 h 833165"/>
              <a:gd name="connsiteX4" fmla="*/ 358719 w 414220"/>
              <a:gd name="connsiteY4" fmla="*/ 826160 h 833165"/>
              <a:gd name="connsiteX5" fmla="*/ 0 w 414220"/>
              <a:gd name="connsiteY5" fmla="*/ 833165 h 83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220" h="833165">
                <a:moveTo>
                  <a:pt x="67517" y="-1"/>
                </a:moveTo>
                <a:lnTo>
                  <a:pt x="358719" y="-1"/>
                </a:lnTo>
                <a:cubicBezTo>
                  <a:pt x="389371" y="-1"/>
                  <a:pt x="414220" y="24848"/>
                  <a:pt x="414220" y="55500"/>
                </a:cubicBezTo>
                <a:lnTo>
                  <a:pt x="414220" y="770659"/>
                </a:lnTo>
                <a:cubicBezTo>
                  <a:pt x="414220" y="801311"/>
                  <a:pt x="389371" y="826160"/>
                  <a:pt x="358719" y="826160"/>
                </a:cubicBezTo>
                <a:lnTo>
                  <a:pt x="0" y="833165"/>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266F8"/>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7145CC87-9754-4520-A5BE-A12A4B37E0EE}"/>
              </a:ext>
            </a:extLst>
          </p:cNvPr>
          <p:cNvSpPr/>
          <p:nvPr/>
        </p:nvSpPr>
        <p:spPr>
          <a:xfrm>
            <a:off x="1456905" y="4041768"/>
            <a:ext cx="652743" cy="369332"/>
          </a:xfrm>
          <a:prstGeom prst="rect">
            <a:avLst/>
          </a:prstGeom>
        </p:spPr>
        <p:txBody>
          <a:bodyPr wrap="none">
            <a:spAutoFit/>
          </a:bodyPr>
          <a:lstStyle/>
          <a:p>
            <a:r>
              <a:rPr lang="en-US" altLang="zh-CN" dirty="0">
                <a:solidFill>
                  <a:srgbClr val="0266F8"/>
                </a:solidFill>
              </a:rPr>
              <a:t>2010</a:t>
            </a:r>
            <a:endParaRPr lang="zh-CN" altLang="en-US" dirty="0">
              <a:solidFill>
                <a:srgbClr val="0266F8"/>
              </a:solidFill>
            </a:endParaRPr>
          </a:p>
        </p:txBody>
      </p:sp>
      <p:sp>
        <p:nvSpPr>
          <p:cNvPr id="36" name="矩形 35">
            <a:extLst>
              <a:ext uri="{FF2B5EF4-FFF2-40B4-BE49-F238E27FC236}">
                <a16:creationId xmlns:a16="http://schemas.microsoft.com/office/drawing/2014/main" id="{E2A15592-4382-409A-AA6C-988526E389AA}"/>
              </a:ext>
            </a:extLst>
          </p:cNvPr>
          <p:cNvSpPr/>
          <p:nvPr/>
        </p:nvSpPr>
        <p:spPr>
          <a:xfrm>
            <a:off x="2900829" y="2403905"/>
            <a:ext cx="652743" cy="369332"/>
          </a:xfrm>
          <a:prstGeom prst="rect">
            <a:avLst/>
          </a:prstGeom>
        </p:spPr>
        <p:txBody>
          <a:bodyPr wrap="none">
            <a:spAutoFit/>
          </a:bodyPr>
          <a:lstStyle/>
          <a:p>
            <a:r>
              <a:rPr lang="en-US" altLang="zh-CN" dirty="0">
                <a:solidFill>
                  <a:srgbClr val="0266F8"/>
                </a:solidFill>
              </a:rPr>
              <a:t>2015</a:t>
            </a:r>
            <a:endParaRPr lang="zh-CN" altLang="en-US" dirty="0">
              <a:solidFill>
                <a:srgbClr val="0266F8"/>
              </a:solidFill>
            </a:endParaRPr>
          </a:p>
        </p:txBody>
      </p:sp>
      <p:sp>
        <p:nvSpPr>
          <p:cNvPr id="37" name="矩形 36">
            <a:extLst>
              <a:ext uri="{FF2B5EF4-FFF2-40B4-BE49-F238E27FC236}">
                <a16:creationId xmlns:a16="http://schemas.microsoft.com/office/drawing/2014/main" id="{6E934CE6-B517-4444-98CE-6B94D6521D77}"/>
              </a:ext>
            </a:extLst>
          </p:cNvPr>
          <p:cNvSpPr/>
          <p:nvPr/>
        </p:nvSpPr>
        <p:spPr>
          <a:xfrm>
            <a:off x="4324054" y="4050394"/>
            <a:ext cx="652743" cy="369332"/>
          </a:xfrm>
          <a:prstGeom prst="rect">
            <a:avLst/>
          </a:prstGeom>
        </p:spPr>
        <p:txBody>
          <a:bodyPr wrap="none">
            <a:spAutoFit/>
          </a:bodyPr>
          <a:lstStyle/>
          <a:p>
            <a:r>
              <a:rPr lang="en-US" altLang="zh-CN" dirty="0">
                <a:solidFill>
                  <a:srgbClr val="0266F8"/>
                </a:solidFill>
              </a:rPr>
              <a:t>2018</a:t>
            </a:r>
            <a:endParaRPr lang="zh-CN" altLang="en-US" dirty="0">
              <a:solidFill>
                <a:srgbClr val="0266F8"/>
              </a:solidFill>
            </a:endParaRPr>
          </a:p>
        </p:txBody>
      </p:sp>
      <p:sp>
        <p:nvSpPr>
          <p:cNvPr id="38" name="矩形 37">
            <a:extLst>
              <a:ext uri="{FF2B5EF4-FFF2-40B4-BE49-F238E27FC236}">
                <a16:creationId xmlns:a16="http://schemas.microsoft.com/office/drawing/2014/main" id="{AEBF354A-0990-496E-909D-0F1837790B39}"/>
              </a:ext>
            </a:extLst>
          </p:cNvPr>
          <p:cNvSpPr/>
          <p:nvPr/>
        </p:nvSpPr>
        <p:spPr>
          <a:xfrm>
            <a:off x="5776313" y="2395279"/>
            <a:ext cx="652743" cy="369332"/>
          </a:xfrm>
          <a:prstGeom prst="rect">
            <a:avLst/>
          </a:prstGeom>
        </p:spPr>
        <p:txBody>
          <a:bodyPr wrap="none">
            <a:spAutoFit/>
          </a:bodyPr>
          <a:lstStyle/>
          <a:p>
            <a:r>
              <a:rPr lang="en-US" altLang="zh-CN" dirty="0">
                <a:solidFill>
                  <a:schemeClr val="tx1">
                    <a:lumMod val="95000"/>
                    <a:lumOff val="5000"/>
                  </a:schemeClr>
                </a:solidFill>
              </a:rPr>
              <a:t>2019</a:t>
            </a:r>
            <a:endParaRPr lang="zh-CN" altLang="en-US" dirty="0">
              <a:solidFill>
                <a:schemeClr val="tx1">
                  <a:lumMod val="95000"/>
                  <a:lumOff val="5000"/>
                </a:schemeClr>
              </a:solidFill>
            </a:endParaRPr>
          </a:p>
        </p:txBody>
      </p:sp>
      <p:sp>
        <p:nvSpPr>
          <p:cNvPr id="39" name="矩形 38">
            <a:extLst>
              <a:ext uri="{FF2B5EF4-FFF2-40B4-BE49-F238E27FC236}">
                <a16:creationId xmlns:a16="http://schemas.microsoft.com/office/drawing/2014/main" id="{8403DD39-0AB7-4D0F-80B9-C9E16062F3C8}"/>
              </a:ext>
            </a:extLst>
          </p:cNvPr>
          <p:cNvSpPr/>
          <p:nvPr/>
        </p:nvSpPr>
        <p:spPr>
          <a:xfrm>
            <a:off x="7228269" y="4050394"/>
            <a:ext cx="652743" cy="369332"/>
          </a:xfrm>
          <a:prstGeom prst="rect">
            <a:avLst/>
          </a:prstGeom>
        </p:spPr>
        <p:txBody>
          <a:bodyPr wrap="none">
            <a:spAutoFit/>
          </a:bodyPr>
          <a:lstStyle/>
          <a:p>
            <a:r>
              <a:rPr lang="en-US" altLang="zh-CN" dirty="0">
                <a:solidFill>
                  <a:schemeClr val="bg2">
                    <a:lumMod val="25000"/>
                  </a:schemeClr>
                </a:solidFill>
              </a:rPr>
              <a:t>2019</a:t>
            </a:r>
            <a:endParaRPr lang="zh-CN" altLang="en-US" dirty="0"/>
          </a:p>
        </p:txBody>
      </p:sp>
      <p:sp>
        <p:nvSpPr>
          <p:cNvPr id="40" name="矩形 39">
            <a:extLst>
              <a:ext uri="{FF2B5EF4-FFF2-40B4-BE49-F238E27FC236}">
                <a16:creationId xmlns:a16="http://schemas.microsoft.com/office/drawing/2014/main" id="{165F236D-74E6-41E7-AAEE-3DE9EFB26766}"/>
              </a:ext>
            </a:extLst>
          </p:cNvPr>
          <p:cNvSpPr/>
          <p:nvPr/>
        </p:nvSpPr>
        <p:spPr>
          <a:xfrm>
            <a:off x="8684397" y="2393709"/>
            <a:ext cx="652743" cy="369332"/>
          </a:xfrm>
          <a:prstGeom prst="rect">
            <a:avLst/>
          </a:prstGeom>
        </p:spPr>
        <p:txBody>
          <a:bodyPr wrap="none">
            <a:spAutoFit/>
          </a:bodyPr>
          <a:lstStyle/>
          <a:p>
            <a:r>
              <a:rPr lang="en-US" altLang="zh-CN" dirty="0">
                <a:solidFill>
                  <a:schemeClr val="bg2">
                    <a:lumMod val="25000"/>
                  </a:schemeClr>
                </a:solidFill>
              </a:rPr>
              <a:t>2020</a:t>
            </a:r>
            <a:endParaRPr lang="zh-CN" altLang="en-US" dirty="0"/>
          </a:p>
        </p:txBody>
      </p:sp>
      <p:sp>
        <p:nvSpPr>
          <p:cNvPr id="41" name="矩形 40">
            <a:extLst>
              <a:ext uri="{FF2B5EF4-FFF2-40B4-BE49-F238E27FC236}">
                <a16:creationId xmlns:a16="http://schemas.microsoft.com/office/drawing/2014/main" id="{8749919F-2E78-4C23-85F9-E7582E0308AF}"/>
              </a:ext>
            </a:extLst>
          </p:cNvPr>
          <p:cNvSpPr/>
          <p:nvPr/>
        </p:nvSpPr>
        <p:spPr>
          <a:xfrm>
            <a:off x="10132484" y="4059020"/>
            <a:ext cx="652743" cy="369332"/>
          </a:xfrm>
          <a:prstGeom prst="rect">
            <a:avLst/>
          </a:prstGeom>
        </p:spPr>
        <p:txBody>
          <a:bodyPr wrap="none">
            <a:spAutoFit/>
          </a:bodyPr>
          <a:lstStyle/>
          <a:p>
            <a:r>
              <a:rPr lang="en-US" altLang="zh-CN" dirty="0">
                <a:solidFill>
                  <a:schemeClr val="bg2">
                    <a:lumMod val="25000"/>
                  </a:schemeClr>
                </a:solidFill>
              </a:rPr>
              <a:t>2021</a:t>
            </a:r>
            <a:endParaRPr lang="zh-CN" altLang="en-US" dirty="0"/>
          </a:p>
        </p:txBody>
      </p:sp>
    </p:spTree>
    <p:extLst>
      <p:ext uri="{BB962C8B-B14F-4D97-AF65-F5344CB8AC3E}">
        <p14:creationId xmlns:p14="http://schemas.microsoft.com/office/powerpoint/2010/main" val="42209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250"/>
                                  </p:stCondLst>
                                  <p:iterate type="lt">
                                    <p:tmPct val="10000"/>
                                  </p:iterate>
                                  <p:childTnLst>
                                    <p:animMotion origin="layout" path="M 1.86149E-6 4.07407E-6 L 1.86149E-6 -0.07223 " pathEditMode="relative" rAng="0" ptsTypes="AA">
                                      <p:cBhvr>
                                        <p:cTn id="6" dur="250" accel="50000" decel="50000" autoRev="1" fill="hold">
                                          <p:stCondLst>
                                            <p:cond delay="0"/>
                                          </p:stCondLst>
                                        </p:cTn>
                                        <p:tgtEl>
                                          <p:spTgt spid="69"/>
                                        </p:tgtEl>
                                        <p:attrNameLst>
                                          <p:attrName>ppt_x</p:attrName>
                                          <p:attrName>ppt_y</p:attrName>
                                        </p:attrNameLst>
                                      </p:cBhvr>
                                      <p:rCtr x="0" y="-3611"/>
                                    </p:animMotion>
                                    <p:animRot by="1500000">
                                      <p:cBhvr>
                                        <p:cTn id="7" dur="125" fill="hold">
                                          <p:stCondLst>
                                            <p:cond delay="0"/>
                                          </p:stCondLst>
                                        </p:cTn>
                                        <p:tgtEl>
                                          <p:spTgt spid="69"/>
                                        </p:tgtEl>
                                        <p:attrNameLst>
                                          <p:attrName>r</p:attrName>
                                        </p:attrNameLst>
                                      </p:cBhvr>
                                    </p:animRot>
                                    <p:animRot by="-1500000">
                                      <p:cBhvr>
                                        <p:cTn id="8" dur="125" fill="hold">
                                          <p:stCondLst>
                                            <p:cond delay="125"/>
                                          </p:stCondLst>
                                        </p:cTn>
                                        <p:tgtEl>
                                          <p:spTgt spid="69"/>
                                        </p:tgtEl>
                                        <p:attrNameLst>
                                          <p:attrName>r</p:attrName>
                                        </p:attrNameLst>
                                      </p:cBhvr>
                                    </p:animRot>
                                    <p:animRot by="-1500000">
                                      <p:cBhvr>
                                        <p:cTn id="9" dur="125" fill="hold">
                                          <p:stCondLst>
                                            <p:cond delay="250"/>
                                          </p:stCondLst>
                                        </p:cTn>
                                        <p:tgtEl>
                                          <p:spTgt spid="69"/>
                                        </p:tgtEl>
                                        <p:attrNameLst>
                                          <p:attrName>r</p:attrName>
                                        </p:attrNameLst>
                                      </p:cBhvr>
                                    </p:animRot>
                                    <p:animRot by="1500000">
                                      <p:cBhvr>
                                        <p:cTn id="10" dur="125" fill="hold">
                                          <p:stCondLst>
                                            <p:cond delay="375"/>
                                          </p:stCondLst>
                                        </p:cTn>
                                        <p:tgtEl>
                                          <p:spTgt spid="69"/>
                                        </p:tgtEl>
                                        <p:attrNameLst>
                                          <p:attrName>r</p:attrName>
                                        </p:attrNameLst>
                                      </p:cBhvr>
                                    </p:animRot>
                                  </p:childTnLst>
                                </p:cTn>
                              </p:par>
                            </p:childTnLst>
                          </p:cTn>
                        </p:par>
                        <p:par>
                          <p:cTn id="11" fill="hold">
                            <p:stCondLst>
                              <p:cond delay="5050"/>
                            </p:stCondLst>
                            <p:childTnLst>
                              <p:par>
                                <p:cTn id="12" presetID="26" presetClass="emph" presetSubtype="0" fill="hold" nodeType="afterEffect">
                                  <p:stCondLst>
                                    <p:cond delay="1000"/>
                                  </p:stCondLst>
                                  <p:childTnLst>
                                    <p:animEffect transition="out" filter="fade">
                                      <p:cBhvr>
                                        <p:cTn id="13" dur="500" tmFilter="0, 0; .2, .5; .8, .5; 1, 0"/>
                                        <p:tgtEl>
                                          <p:spTgt spid="5"/>
                                        </p:tgtEl>
                                      </p:cBhvr>
                                    </p:animEffect>
                                    <p:animScale>
                                      <p:cBhvr>
                                        <p:cTn id="14" dur="250" autoRev="1" fill="hold"/>
                                        <p:tgtEl>
                                          <p:spTgt spid="5"/>
                                        </p:tgtEl>
                                      </p:cBhvr>
                                      <p:by x="105000" y="105000"/>
                                    </p:animScale>
                                  </p:childTnLst>
                                </p:cTn>
                              </p:par>
                            </p:childTnLst>
                          </p:cTn>
                        </p:par>
                        <p:par>
                          <p:cTn id="15" fill="hold">
                            <p:stCondLst>
                              <p:cond delay="6550"/>
                            </p:stCondLst>
                            <p:childTnLst>
                              <p:par>
                                <p:cTn id="16" presetID="34" presetClass="emph" presetSubtype="0" fill="hold" grpId="0" nodeType="afterEffect">
                                  <p:stCondLst>
                                    <p:cond delay="250"/>
                                  </p:stCondLst>
                                  <p:iterate type="lt">
                                    <p:tmPct val="10000"/>
                                  </p:iterate>
                                  <p:childTnLst>
                                    <p:animMotion origin="layout" path="M -3.48867E-7 1.11111E-6 L -3.48867E-7 -0.07222 " pathEditMode="relative" rAng="0" ptsTypes="AA">
                                      <p:cBhvr>
                                        <p:cTn id="17" dur="250" accel="50000" decel="50000" autoRev="1" fill="hold">
                                          <p:stCondLst>
                                            <p:cond delay="0"/>
                                          </p:stCondLst>
                                        </p:cTn>
                                        <p:tgtEl>
                                          <p:spTgt spid="34"/>
                                        </p:tgtEl>
                                        <p:attrNameLst>
                                          <p:attrName>ppt_x</p:attrName>
                                          <p:attrName>ppt_y</p:attrName>
                                        </p:attrNameLst>
                                      </p:cBhvr>
                                      <p:rCtr x="0" y="-3611"/>
                                    </p:animMotion>
                                    <p:animRot by="1500000">
                                      <p:cBhvr>
                                        <p:cTn id="18" dur="125" fill="hold">
                                          <p:stCondLst>
                                            <p:cond delay="0"/>
                                          </p:stCondLst>
                                        </p:cTn>
                                        <p:tgtEl>
                                          <p:spTgt spid="34"/>
                                        </p:tgtEl>
                                        <p:attrNameLst>
                                          <p:attrName>r</p:attrName>
                                        </p:attrNameLst>
                                      </p:cBhvr>
                                    </p:animRot>
                                    <p:animRot by="-1500000">
                                      <p:cBhvr>
                                        <p:cTn id="19" dur="125" fill="hold">
                                          <p:stCondLst>
                                            <p:cond delay="125"/>
                                          </p:stCondLst>
                                        </p:cTn>
                                        <p:tgtEl>
                                          <p:spTgt spid="34"/>
                                        </p:tgtEl>
                                        <p:attrNameLst>
                                          <p:attrName>r</p:attrName>
                                        </p:attrNameLst>
                                      </p:cBhvr>
                                    </p:animRot>
                                    <p:animRot by="-1500000">
                                      <p:cBhvr>
                                        <p:cTn id="20" dur="125" fill="hold">
                                          <p:stCondLst>
                                            <p:cond delay="250"/>
                                          </p:stCondLst>
                                        </p:cTn>
                                        <p:tgtEl>
                                          <p:spTgt spid="34"/>
                                        </p:tgtEl>
                                        <p:attrNameLst>
                                          <p:attrName>r</p:attrName>
                                        </p:attrNameLst>
                                      </p:cBhvr>
                                    </p:animRot>
                                    <p:animRot by="1500000">
                                      <p:cBhvr>
                                        <p:cTn id="21" dur="125" fill="hold">
                                          <p:stCondLst>
                                            <p:cond delay="375"/>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6D09482-84A4-4057-8EDA-B658A6967F71}"/>
              </a:ext>
            </a:extLst>
          </p:cNvPr>
          <p:cNvGrpSpPr/>
          <p:nvPr/>
        </p:nvGrpSpPr>
        <p:grpSpPr>
          <a:xfrm>
            <a:off x="1659929" y="1162106"/>
            <a:ext cx="1691698" cy="842677"/>
            <a:chOff x="1253236" y="5826437"/>
            <a:chExt cx="1691698" cy="842677"/>
          </a:xfrm>
        </p:grpSpPr>
        <p:sp>
          <p:nvSpPr>
            <p:cNvPr id="37" name="矩形 36">
              <a:extLst>
                <a:ext uri="{FF2B5EF4-FFF2-40B4-BE49-F238E27FC236}">
                  <a16:creationId xmlns:a16="http://schemas.microsoft.com/office/drawing/2014/main" id="{D51469CD-5B86-458A-80A2-B4F5E47D6B51}"/>
                </a:ext>
              </a:extLst>
            </p:cNvPr>
            <p:cNvSpPr/>
            <p:nvPr/>
          </p:nvSpPr>
          <p:spPr>
            <a:xfrm rot="5400000">
              <a:off x="1853346" y="5577526"/>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5558312E-58B3-4760-81CE-AF5A15567FF2}"/>
                </a:ext>
              </a:extLst>
            </p:cNvPr>
            <p:cNvSpPr/>
            <p:nvPr/>
          </p:nvSpPr>
          <p:spPr>
            <a:xfrm rot="5400000">
              <a:off x="1853346" y="5226327"/>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0" name="矩形 9">
            <a:extLst>
              <a:ext uri="{FF2B5EF4-FFF2-40B4-BE49-F238E27FC236}">
                <a16:creationId xmlns:a16="http://schemas.microsoft.com/office/drawing/2014/main" id="{36FC7CAF-6D27-45EE-8150-BC7494C6FB91}"/>
              </a:ext>
            </a:extLst>
          </p:cNvPr>
          <p:cNvSpPr/>
          <p:nvPr/>
        </p:nvSpPr>
        <p:spPr>
          <a:xfrm>
            <a:off x="1641924" y="1204227"/>
            <a:ext cx="1751459" cy="757130"/>
          </a:xfrm>
          <a:prstGeom prst="rect">
            <a:avLst/>
          </a:prstGeom>
        </p:spPr>
        <p:txBody>
          <a:bodyPr wrap="squar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4800" b="1" i="0" u="none" strike="noStrike" kern="1200" cap="none" spc="0" normalizeH="0" baseline="0" noProof="0" dirty="0">
                <a:ln>
                  <a:noFill/>
                </a:ln>
                <a:solidFill>
                  <a:srgbClr val="ED7D31"/>
                </a:solidFill>
                <a:effectLst>
                  <a:outerShdw blurRad="38100" dist="38100" dir="2700000" algn="tl">
                    <a:srgbClr val="000000">
                      <a:alpha val="43137"/>
                    </a:srgbClr>
                  </a:outerShdw>
                </a:effectLst>
                <a:uLnTx/>
                <a:uFillTx/>
                <a:latin typeface="Broadway" panose="04040905080B02020502" pitchFamily="82" charset="0"/>
                <a:ea typeface="等线" panose="02010600030101010101" pitchFamily="2" charset="-122"/>
                <a:cs typeface="Segoe UI" pitchFamily="34" charset="0"/>
              </a:rPr>
              <a:t>2019</a:t>
            </a:r>
          </a:p>
        </p:txBody>
      </p:sp>
      <p:sp>
        <p:nvSpPr>
          <p:cNvPr id="12" name="矩形 11">
            <a:extLst>
              <a:ext uri="{FF2B5EF4-FFF2-40B4-BE49-F238E27FC236}">
                <a16:creationId xmlns:a16="http://schemas.microsoft.com/office/drawing/2014/main" id="{A18B3F0B-8781-4E17-BB03-5C0E658E2589}"/>
              </a:ext>
            </a:extLst>
          </p:cNvPr>
          <p:cNvSpPr/>
          <p:nvPr/>
        </p:nvSpPr>
        <p:spPr>
          <a:xfrm rot="1512032">
            <a:off x="3096010" y="1279227"/>
            <a:ext cx="754537" cy="949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068F64B5-3CC4-4FE8-9FB1-783ECFEABBB9}"/>
              </a:ext>
            </a:extLst>
          </p:cNvPr>
          <p:cNvSpPr/>
          <p:nvPr/>
        </p:nvSpPr>
        <p:spPr>
          <a:xfrm rot="5400000">
            <a:off x="6633305" y="-1923321"/>
            <a:ext cx="523218" cy="7337769"/>
          </a:xfrm>
          <a:prstGeom prst="rect">
            <a:avLst/>
          </a:prstGeom>
          <a:gradFill>
            <a:gsLst>
              <a:gs pos="0">
                <a:schemeClr val="accent1">
                  <a:lumMod val="5000"/>
                  <a:lumOff val="95000"/>
                  <a:alpha val="0"/>
                </a:schemeClr>
              </a:gs>
              <a:gs pos="100000">
                <a:schemeClr val="bg1">
                  <a:alpha val="0"/>
                </a:schemeClr>
              </a:gs>
              <a:gs pos="50000">
                <a:srgbClr val="0266F8">
                  <a:alpha val="42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6F3E2F6B-F03E-4181-AC67-34B58C4657E6}"/>
              </a:ext>
            </a:extLst>
          </p:cNvPr>
          <p:cNvSpPr/>
          <p:nvPr/>
        </p:nvSpPr>
        <p:spPr>
          <a:xfrm>
            <a:off x="3115969" y="1483953"/>
            <a:ext cx="7552593" cy="58477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mn-cs"/>
              </a:rPr>
              <a:t>优化船联网系统，完善功能模块，迭代硬件产品，提升用户粘性；重点推广数字倾斜仪、智能探照灯、天通摩棒产品；专注内通物联系统的软硬件产品研发。</a:t>
            </a:r>
          </a:p>
        </p:txBody>
      </p:sp>
      <p:cxnSp>
        <p:nvCxnSpPr>
          <p:cNvPr id="8" name="直接连接符 7">
            <a:extLst>
              <a:ext uri="{FF2B5EF4-FFF2-40B4-BE49-F238E27FC236}">
                <a16:creationId xmlns:a16="http://schemas.microsoft.com/office/drawing/2014/main" id="{6411AC82-DBB1-42D1-9CA0-73FD489A2B0E}"/>
              </a:ext>
            </a:extLst>
          </p:cNvPr>
          <p:cNvCxnSpPr>
            <a:cxnSpLocks/>
          </p:cNvCxnSpPr>
          <p:nvPr/>
        </p:nvCxnSpPr>
        <p:spPr>
          <a:xfrm flipH="1">
            <a:off x="2739440" y="797500"/>
            <a:ext cx="753060" cy="1579985"/>
          </a:xfrm>
          <a:prstGeom prst="line">
            <a:avLst/>
          </a:prstGeom>
          <a:ln w="28575">
            <a:solidFill>
              <a:srgbClr val="0266F8"/>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AC6DD2FC-F3B5-4C82-94C5-81D9EAE1B59A}"/>
              </a:ext>
            </a:extLst>
          </p:cNvPr>
          <p:cNvGrpSpPr/>
          <p:nvPr/>
        </p:nvGrpSpPr>
        <p:grpSpPr>
          <a:xfrm>
            <a:off x="1667802" y="2864187"/>
            <a:ext cx="1691698" cy="842677"/>
            <a:chOff x="1253236" y="5826437"/>
            <a:chExt cx="1691698" cy="842677"/>
          </a:xfrm>
        </p:grpSpPr>
        <p:sp>
          <p:nvSpPr>
            <p:cNvPr id="16" name="矩形 15">
              <a:extLst>
                <a:ext uri="{FF2B5EF4-FFF2-40B4-BE49-F238E27FC236}">
                  <a16:creationId xmlns:a16="http://schemas.microsoft.com/office/drawing/2014/main" id="{CA1B7B58-3D2E-44DE-A1D0-839E54019787}"/>
                </a:ext>
              </a:extLst>
            </p:cNvPr>
            <p:cNvSpPr/>
            <p:nvPr/>
          </p:nvSpPr>
          <p:spPr>
            <a:xfrm rot="5400000">
              <a:off x="1853346" y="5577526"/>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C1C5D6C7-5C1D-4C21-87CE-EDCB0DD9E5E7}"/>
                </a:ext>
              </a:extLst>
            </p:cNvPr>
            <p:cNvSpPr/>
            <p:nvPr/>
          </p:nvSpPr>
          <p:spPr>
            <a:xfrm rot="5400000">
              <a:off x="1853346" y="5226327"/>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sp>
        <p:nvSpPr>
          <p:cNvPr id="28" name="矩形 27">
            <a:extLst>
              <a:ext uri="{FF2B5EF4-FFF2-40B4-BE49-F238E27FC236}">
                <a16:creationId xmlns:a16="http://schemas.microsoft.com/office/drawing/2014/main" id="{629FFEB8-4552-4522-BADE-4BCAC87D86A8}"/>
              </a:ext>
            </a:extLst>
          </p:cNvPr>
          <p:cNvSpPr/>
          <p:nvPr/>
        </p:nvSpPr>
        <p:spPr>
          <a:xfrm>
            <a:off x="1650549" y="2893218"/>
            <a:ext cx="1777337" cy="757130"/>
          </a:xfrm>
          <a:prstGeom prst="rect">
            <a:avLst/>
          </a:prstGeom>
        </p:spPr>
        <p:txBody>
          <a:bodyPr wrap="squar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4800" b="1" i="0" u="none" strike="noStrike" kern="1200" cap="none" spc="0" normalizeH="0" baseline="0" noProof="0" dirty="0">
                <a:ln>
                  <a:noFill/>
                </a:ln>
                <a:solidFill>
                  <a:srgbClr val="ED7D31"/>
                </a:solidFill>
                <a:effectLst>
                  <a:outerShdw blurRad="38100" dist="38100" dir="2700000" algn="tl">
                    <a:srgbClr val="000000">
                      <a:alpha val="43137"/>
                    </a:srgbClr>
                  </a:outerShdw>
                </a:effectLst>
                <a:uLnTx/>
                <a:uFillTx/>
                <a:latin typeface="Broadway" panose="04040905080B02020502" pitchFamily="82" charset="0"/>
                <a:ea typeface="等线" panose="02010600030101010101" pitchFamily="2" charset="-122"/>
                <a:cs typeface="Segoe UI" pitchFamily="34" charset="0"/>
              </a:rPr>
              <a:t>2020</a:t>
            </a:r>
          </a:p>
        </p:txBody>
      </p:sp>
      <p:sp>
        <p:nvSpPr>
          <p:cNvPr id="29" name="矩形 28">
            <a:extLst>
              <a:ext uri="{FF2B5EF4-FFF2-40B4-BE49-F238E27FC236}">
                <a16:creationId xmlns:a16="http://schemas.microsoft.com/office/drawing/2014/main" id="{D74B71B8-3407-4283-AA0D-8027827CFD03}"/>
              </a:ext>
            </a:extLst>
          </p:cNvPr>
          <p:cNvSpPr/>
          <p:nvPr/>
        </p:nvSpPr>
        <p:spPr>
          <a:xfrm rot="1512032">
            <a:off x="3078758" y="3002722"/>
            <a:ext cx="754537" cy="949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2A752580-94DF-4C13-AACD-8EE6EFA00ABB}"/>
              </a:ext>
            </a:extLst>
          </p:cNvPr>
          <p:cNvSpPr/>
          <p:nvPr/>
        </p:nvSpPr>
        <p:spPr>
          <a:xfrm>
            <a:off x="3115969" y="3172944"/>
            <a:ext cx="7552593" cy="584775"/>
          </a:xfrm>
          <a:prstGeom prst="rect">
            <a:avLst/>
          </a:prstGeom>
        </p:spPr>
        <p:txBody>
          <a:bodyPr wrap="square">
            <a:spAutoFit/>
          </a:bodyPr>
          <a:lstStyle/>
          <a:p>
            <a:pPr lvl="0" algn="just">
              <a:defRPr/>
            </a:pPr>
            <a:r>
              <a:rPr lang="zh-CN" altLang="en-US" sz="1600" dirty="0">
                <a:solidFill>
                  <a:prstClr val="black"/>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完成两千艘数据采集船的建设，作为船联网信息分享系统的基础服务，以此推动更多船舶应用船联网，让船舶运营参与者获利更直接、更简单。</a:t>
            </a:r>
          </a:p>
        </p:txBody>
      </p:sp>
      <p:sp>
        <p:nvSpPr>
          <p:cNvPr id="32" name="矩形 31">
            <a:extLst>
              <a:ext uri="{FF2B5EF4-FFF2-40B4-BE49-F238E27FC236}">
                <a16:creationId xmlns:a16="http://schemas.microsoft.com/office/drawing/2014/main" id="{DD8F7403-5662-43B2-88E2-6281E58DA771}"/>
              </a:ext>
            </a:extLst>
          </p:cNvPr>
          <p:cNvSpPr/>
          <p:nvPr/>
        </p:nvSpPr>
        <p:spPr>
          <a:xfrm rot="5400000">
            <a:off x="6639800" y="-247055"/>
            <a:ext cx="504000" cy="7344000"/>
          </a:xfrm>
          <a:prstGeom prst="rect">
            <a:avLst/>
          </a:prstGeom>
          <a:gradFill>
            <a:gsLst>
              <a:gs pos="0">
                <a:schemeClr val="accent1">
                  <a:lumMod val="5000"/>
                  <a:lumOff val="95000"/>
                  <a:alpha val="0"/>
                </a:schemeClr>
              </a:gs>
              <a:gs pos="100000">
                <a:schemeClr val="bg1">
                  <a:alpha val="0"/>
                </a:schemeClr>
              </a:gs>
              <a:gs pos="50000">
                <a:srgbClr val="0266F8">
                  <a:alpha val="42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31" name="直接连接符 30">
            <a:extLst>
              <a:ext uri="{FF2B5EF4-FFF2-40B4-BE49-F238E27FC236}">
                <a16:creationId xmlns:a16="http://schemas.microsoft.com/office/drawing/2014/main" id="{67C9A904-8C22-48B5-8DA9-1461211396A2}"/>
              </a:ext>
            </a:extLst>
          </p:cNvPr>
          <p:cNvCxnSpPr>
            <a:cxnSpLocks/>
          </p:cNvCxnSpPr>
          <p:nvPr/>
        </p:nvCxnSpPr>
        <p:spPr>
          <a:xfrm flipH="1">
            <a:off x="2739440" y="2486491"/>
            <a:ext cx="753060" cy="1579985"/>
          </a:xfrm>
          <a:prstGeom prst="line">
            <a:avLst/>
          </a:prstGeom>
          <a:ln w="28575">
            <a:solidFill>
              <a:srgbClr val="0266F8"/>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D6A38185-8EC8-49BD-AEF8-DE7EC5C4D778}"/>
              </a:ext>
            </a:extLst>
          </p:cNvPr>
          <p:cNvSpPr/>
          <p:nvPr/>
        </p:nvSpPr>
        <p:spPr>
          <a:xfrm>
            <a:off x="2390481" y="186848"/>
            <a:ext cx="2440092" cy="369332"/>
          </a:xfrm>
          <a:prstGeom prst="rect">
            <a:avLst/>
          </a:prstGeom>
        </p:spPr>
        <p:txBody>
          <a:bodyPr wrap="none" anchor="ctr" anchorCtr="1">
            <a:spAutoFit/>
          </a:bodyPr>
          <a:lstStyle/>
          <a:p>
            <a:pPr lvl="0" algn="ctr">
              <a:defRPr/>
            </a:pPr>
            <a:r>
              <a:rPr lang="zh-CN" altLang="en-US" b="1" dirty="0">
                <a:solidFill>
                  <a:srgbClr val="C00000"/>
                </a:solidFill>
                <a:latin typeface="微软雅黑" panose="020B0503020204020204" pitchFamily="34" charset="-122"/>
                <a:ea typeface="微软雅黑" panose="020B0503020204020204" pitchFamily="34" charset="-122"/>
              </a:rPr>
              <a:t>❶</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发展规划</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近期</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目标</a:t>
            </a:r>
          </a:p>
        </p:txBody>
      </p:sp>
      <p:grpSp>
        <p:nvGrpSpPr>
          <p:cNvPr id="24" name="组合 23">
            <a:extLst>
              <a:ext uri="{FF2B5EF4-FFF2-40B4-BE49-F238E27FC236}">
                <a16:creationId xmlns:a16="http://schemas.microsoft.com/office/drawing/2014/main" id="{46A27B10-4770-4369-8E77-FA6FBBBAA6CE}"/>
              </a:ext>
            </a:extLst>
          </p:cNvPr>
          <p:cNvGrpSpPr/>
          <p:nvPr/>
        </p:nvGrpSpPr>
        <p:grpSpPr>
          <a:xfrm>
            <a:off x="1665880" y="4872111"/>
            <a:ext cx="1691698" cy="842677"/>
            <a:chOff x="1253236" y="5826437"/>
            <a:chExt cx="1691698" cy="842677"/>
          </a:xfrm>
        </p:grpSpPr>
        <p:sp>
          <p:nvSpPr>
            <p:cNvPr id="26" name="矩形 25">
              <a:extLst>
                <a:ext uri="{FF2B5EF4-FFF2-40B4-BE49-F238E27FC236}">
                  <a16:creationId xmlns:a16="http://schemas.microsoft.com/office/drawing/2014/main" id="{FF6B3FDC-2798-4221-AD0C-807BF61EFE24}"/>
                </a:ext>
              </a:extLst>
            </p:cNvPr>
            <p:cNvSpPr/>
            <p:nvPr/>
          </p:nvSpPr>
          <p:spPr>
            <a:xfrm rot="5400000">
              <a:off x="1853346" y="5577526"/>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AADC8141-1DEE-42E3-BACB-A75298CE79A1}"/>
                </a:ext>
              </a:extLst>
            </p:cNvPr>
            <p:cNvSpPr/>
            <p:nvPr/>
          </p:nvSpPr>
          <p:spPr>
            <a:xfrm rot="5400000">
              <a:off x="1853346" y="5226327"/>
              <a:ext cx="491478" cy="1691698"/>
            </a:xfrm>
            <a:prstGeom prst="rect">
              <a:avLst/>
            </a:prstGeom>
            <a:gradFill>
              <a:gsLst>
                <a:gs pos="0">
                  <a:schemeClr val="accent1">
                    <a:lumMod val="5000"/>
                    <a:lumOff val="95000"/>
                    <a:alpha val="0"/>
                  </a:schemeClr>
                </a:gs>
                <a:gs pos="100000">
                  <a:schemeClr val="bg1">
                    <a:alpha val="0"/>
                  </a:schemeClr>
                </a:gs>
                <a:gs pos="50000">
                  <a:schemeClr val="tx1">
                    <a:lumMod val="65000"/>
                    <a:lumOff val="35000"/>
                    <a:alpha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sp>
        <p:nvSpPr>
          <p:cNvPr id="35" name="矩形 34">
            <a:extLst>
              <a:ext uri="{FF2B5EF4-FFF2-40B4-BE49-F238E27FC236}">
                <a16:creationId xmlns:a16="http://schemas.microsoft.com/office/drawing/2014/main" id="{EE2A937D-CDB3-4FC0-B045-C025A5FF3973}"/>
              </a:ext>
            </a:extLst>
          </p:cNvPr>
          <p:cNvSpPr/>
          <p:nvPr/>
        </p:nvSpPr>
        <p:spPr>
          <a:xfrm>
            <a:off x="1648627" y="4901142"/>
            <a:ext cx="1777337" cy="757130"/>
          </a:xfrm>
          <a:prstGeom prst="rect">
            <a:avLst/>
          </a:prstGeom>
        </p:spPr>
        <p:txBody>
          <a:bodyPr wrap="square" anchor="ctr" anchorCtr="1">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4800" b="1" i="0" u="none" strike="noStrike" kern="1200" cap="none" spc="0" normalizeH="0" baseline="0" noProof="0" dirty="0">
                <a:ln>
                  <a:noFill/>
                </a:ln>
                <a:solidFill>
                  <a:srgbClr val="ED7D31"/>
                </a:solidFill>
                <a:effectLst>
                  <a:outerShdw blurRad="38100" dist="38100" dir="2700000" algn="tl">
                    <a:srgbClr val="000000">
                      <a:alpha val="43137"/>
                    </a:srgbClr>
                  </a:outerShdw>
                </a:effectLst>
                <a:uLnTx/>
                <a:uFillTx/>
                <a:latin typeface="Broadway" panose="04040905080B02020502" pitchFamily="82" charset="0"/>
                <a:ea typeface="等线" panose="02010600030101010101" pitchFamily="2" charset="-122"/>
                <a:cs typeface="Segoe UI" pitchFamily="34" charset="0"/>
              </a:rPr>
              <a:t>2021</a:t>
            </a:r>
          </a:p>
        </p:txBody>
      </p:sp>
      <p:sp>
        <p:nvSpPr>
          <p:cNvPr id="39" name="矩形 38">
            <a:extLst>
              <a:ext uri="{FF2B5EF4-FFF2-40B4-BE49-F238E27FC236}">
                <a16:creationId xmlns:a16="http://schemas.microsoft.com/office/drawing/2014/main" id="{770CD8D0-B67A-4E73-93D4-16C3429E4586}"/>
              </a:ext>
            </a:extLst>
          </p:cNvPr>
          <p:cNvSpPr/>
          <p:nvPr/>
        </p:nvSpPr>
        <p:spPr>
          <a:xfrm rot="1512032">
            <a:off x="3076836" y="5010646"/>
            <a:ext cx="754537" cy="949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61775C94-1C91-45AE-BE10-CFDB3C1584AF}"/>
              </a:ext>
            </a:extLst>
          </p:cNvPr>
          <p:cNvSpPr/>
          <p:nvPr/>
        </p:nvSpPr>
        <p:spPr>
          <a:xfrm rot="5400000">
            <a:off x="6637878" y="1760869"/>
            <a:ext cx="504000" cy="7344000"/>
          </a:xfrm>
          <a:prstGeom prst="rect">
            <a:avLst/>
          </a:prstGeom>
          <a:gradFill>
            <a:gsLst>
              <a:gs pos="0">
                <a:schemeClr val="accent1">
                  <a:lumMod val="5000"/>
                  <a:lumOff val="95000"/>
                  <a:alpha val="0"/>
                </a:schemeClr>
              </a:gs>
              <a:gs pos="100000">
                <a:schemeClr val="bg1">
                  <a:alpha val="0"/>
                </a:schemeClr>
              </a:gs>
              <a:gs pos="50000">
                <a:srgbClr val="0266F8">
                  <a:alpha val="42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42" name="直接连接符 41">
            <a:extLst>
              <a:ext uri="{FF2B5EF4-FFF2-40B4-BE49-F238E27FC236}">
                <a16:creationId xmlns:a16="http://schemas.microsoft.com/office/drawing/2014/main" id="{EF4E6098-B3AD-48B8-8B8E-24B2A113EB4F}"/>
              </a:ext>
            </a:extLst>
          </p:cNvPr>
          <p:cNvCxnSpPr>
            <a:cxnSpLocks/>
          </p:cNvCxnSpPr>
          <p:nvPr/>
        </p:nvCxnSpPr>
        <p:spPr>
          <a:xfrm flipH="1">
            <a:off x="2776735" y="4442768"/>
            <a:ext cx="753060" cy="1579985"/>
          </a:xfrm>
          <a:prstGeom prst="line">
            <a:avLst/>
          </a:prstGeom>
          <a:ln w="28575">
            <a:solidFill>
              <a:srgbClr val="0266F8"/>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3968063-D2B2-4B6B-A87B-9F221126163B}"/>
              </a:ext>
            </a:extLst>
          </p:cNvPr>
          <p:cNvSpPr/>
          <p:nvPr/>
        </p:nvSpPr>
        <p:spPr>
          <a:xfrm>
            <a:off x="3115969" y="5096575"/>
            <a:ext cx="7552593" cy="584775"/>
          </a:xfrm>
          <a:prstGeom prst="rect">
            <a:avLst/>
          </a:prstGeom>
        </p:spPr>
        <p:txBody>
          <a:bodyPr wrap="square">
            <a:spAutoFit/>
          </a:bodyPr>
          <a:lstStyle/>
          <a:p>
            <a:pPr lvl="0" algn="just">
              <a:defRPr/>
            </a:pPr>
            <a:r>
              <a:rPr lang="zh-CN" altLang="en-US" sz="1600" dirty="0">
                <a:solidFill>
                  <a:prstClr val="black"/>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完成两千艘数据采集船的建设，作为船联网信息分享系统的基础服务，以此推动更多船舶应用船联网，让船舶运营参与者获利更直接、更简单。</a:t>
            </a:r>
          </a:p>
        </p:txBody>
      </p:sp>
    </p:spTree>
    <p:extLst>
      <p:ext uri="{BB962C8B-B14F-4D97-AF65-F5344CB8AC3E}">
        <p14:creationId xmlns:p14="http://schemas.microsoft.com/office/powerpoint/2010/main" val="184404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B5DDE7C-64F7-4015-BB92-2C226E3EB295}"/>
              </a:ext>
            </a:extLst>
          </p:cNvPr>
          <p:cNvSpPr/>
          <p:nvPr/>
        </p:nvSpPr>
        <p:spPr>
          <a:xfrm>
            <a:off x="3569589" y="718054"/>
            <a:ext cx="5067794" cy="5140387"/>
          </a:xfrm>
          <a:prstGeom prst="roundRect">
            <a:avLst>
              <a:gd name="adj" fmla="val 3704"/>
            </a:avLst>
          </a:prstGeom>
          <a:noFill/>
          <a:ln>
            <a:solidFill>
              <a:schemeClr val="tx1">
                <a:lumMod val="85000"/>
                <a:lumOff val="15000"/>
                <a:alpha val="28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E75C1C0-FFAA-478D-A779-E2319A1EC29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Lst>
          </a:blip>
          <a:stretch>
            <a:fillRect/>
          </a:stretch>
        </p:blipFill>
        <p:spPr>
          <a:xfrm>
            <a:off x="3766458" y="732325"/>
            <a:ext cx="4676037" cy="5407621"/>
          </a:xfrm>
          <a:prstGeom prst="rect">
            <a:avLst/>
          </a:prstGeom>
        </p:spPr>
      </p:pic>
      <p:pic>
        <p:nvPicPr>
          <p:cNvPr id="45" name="图片 44">
            <a:extLst>
              <a:ext uri="{FF2B5EF4-FFF2-40B4-BE49-F238E27FC236}">
                <a16:creationId xmlns:a16="http://schemas.microsoft.com/office/drawing/2014/main" id="{EB88772B-5C87-4AAC-8465-65B66B957B9C}"/>
              </a:ext>
            </a:extLst>
          </p:cNvPr>
          <p:cNvPicPr>
            <a:picLocks noChangeAspect="1"/>
          </p:cNvPicPr>
          <p:nvPr/>
        </p:nvPicPr>
        <p:blipFill rotWithShape="1">
          <a:blip r:embed="rId5" cstate="print">
            <a:duotone>
              <a:prstClr val="black"/>
              <a:srgbClr val="0261EE">
                <a:tint val="45000"/>
                <a:satMod val="400000"/>
              </a:srgbClr>
            </a:duotone>
            <a:extLst>
              <a:ext uri="{28A0092B-C50C-407E-A947-70E740481C1C}">
                <a14:useLocalDpi xmlns:a14="http://schemas.microsoft.com/office/drawing/2010/main" val="0"/>
              </a:ext>
            </a:extLst>
          </a:blip>
          <a:srcRect l="23159" t="22265" r="20913" b="68640"/>
          <a:stretch/>
        </p:blipFill>
        <p:spPr>
          <a:xfrm>
            <a:off x="508531" y="6464159"/>
            <a:ext cx="11178382" cy="396795"/>
          </a:xfrm>
          <a:prstGeom prst="rect">
            <a:avLst/>
          </a:prstGeom>
        </p:spPr>
      </p:pic>
      <p:grpSp>
        <p:nvGrpSpPr>
          <p:cNvPr id="6" name="组合 5">
            <a:extLst>
              <a:ext uri="{FF2B5EF4-FFF2-40B4-BE49-F238E27FC236}">
                <a16:creationId xmlns:a16="http://schemas.microsoft.com/office/drawing/2014/main" id="{2C523ED4-944B-4C68-8D0F-40B1D18381A5}"/>
              </a:ext>
            </a:extLst>
          </p:cNvPr>
          <p:cNvGrpSpPr/>
          <p:nvPr/>
        </p:nvGrpSpPr>
        <p:grpSpPr>
          <a:xfrm>
            <a:off x="1215217" y="2268106"/>
            <a:ext cx="9652662" cy="2296699"/>
            <a:chOff x="1215217" y="2268106"/>
            <a:chExt cx="9652662" cy="2296699"/>
          </a:xfrm>
        </p:grpSpPr>
        <p:sp>
          <p:nvSpPr>
            <p:cNvPr id="32" name="矩形 31">
              <a:extLst>
                <a:ext uri="{FF2B5EF4-FFF2-40B4-BE49-F238E27FC236}">
                  <a16:creationId xmlns:a16="http://schemas.microsoft.com/office/drawing/2014/main" id="{B4BB97C9-BBF1-48AF-AE3A-1EF450E7E6A4}"/>
                </a:ext>
              </a:extLst>
            </p:cNvPr>
            <p:cNvSpPr/>
            <p:nvPr/>
          </p:nvSpPr>
          <p:spPr>
            <a:xfrm>
              <a:off x="10426733" y="2619394"/>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上海</a:t>
              </a:r>
            </a:p>
          </p:txBody>
        </p:sp>
        <p:sp>
          <p:nvSpPr>
            <p:cNvPr id="33" name="Freeform 801">
              <a:extLst>
                <a:ext uri="{FF2B5EF4-FFF2-40B4-BE49-F238E27FC236}">
                  <a16:creationId xmlns:a16="http://schemas.microsoft.com/office/drawing/2014/main" id="{5B19459E-EED5-4401-9883-CEA8BABEFFC5}"/>
                </a:ext>
              </a:extLst>
            </p:cNvPr>
            <p:cNvSpPr>
              <a:spLocks/>
            </p:cNvSpPr>
            <p:nvPr/>
          </p:nvSpPr>
          <p:spPr bwMode="auto">
            <a:xfrm>
              <a:off x="10359199" y="2679796"/>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35" name="矩形 34">
              <a:extLst>
                <a:ext uri="{FF2B5EF4-FFF2-40B4-BE49-F238E27FC236}">
                  <a16:creationId xmlns:a16="http://schemas.microsoft.com/office/drawing/2014/main" id="{EDD414D7-F20D-476D-9F90-08ED8FE438CA}"/>
                </a:ext>
              </a:extLst>
            </p:cNvPr>
            <p:cNvSpPr/>
            <p:nvPr/>
          </p:nvSpPr>
          <p:spPr>
            <a:xfrm>
              <a:off x="8221922" y="2268106"/>
              <a:ext cx="44114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南京</a:t>
              </a:r>
            </a:p>
          </p:txBody>
        </p:sp>
        <p:sp>
          <p:nvSpPr>
            <p:cNvPr id="36" name="Freeform 801">
              <a:extLst>
                <a:ext uri="{FF2B5EF4-FFF2-40B4-BE49-F238E27FC236}">
                  <a16:creationId xmlns:a16="http://schemas.microsoft.com/office/drawing/2014/main" id="{D17526BB-DE60-4A36-852F-F73913901782}"/>
                </a:ext>
              </a:extLst>
            </p:cNvPr>
            <p:cNvSpPr>
              <a:spLocks/>
            </p:cNvSpPr>
            <p:nvPr/>
          </p:nvSpPr>
          <p:spPr bwMode="auto">
            <a:xfrm>
              <a:off x="8596166" y="2332972"/>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DBE72E3D-B642-43A3-AC6F-E6B209F5AC41}"/>
                </a:ext>
              </a:extLst>
            </p:cNvPr>
            <p:cNvSpPr/>
            <p:nvPr/>
          </p:nvSpPr>
          <p:spPr>
            <a:xfrm>
              <a:off x="8662948" y="2737979"/>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芜湖</a:t>
              </a:r>
            </a:p>
          </p:txBody>
        </p:sp>
        <p:sp>
          <p:nvSpPr>
            <p:cNvPr id="39" name="Freeform 801">
              <a:extLst>
                <a:ext uri="{FF2B5EF4-FFF2-40B4-BE49-F238E27FC236}">
                  <a16:creationId xmlns:a16="http://schemas.microsoft.com/office/drawing/2014/main" id="{7091AFA9-3EC0-496B-A15A-E2798E5FF07D}"/>
                </a:ext>
              </a:extLst>
            </p:cNvPr>
            <p:cNvSpPr>
              <a:spLocks/>
            </p:cNvSpPr>
            <p:nvPr/>
          </p:nvSpPr>
          <p:spPr bwMode="auto">
            <a:xfrm>
              <a:off x="8602061" y="2804659"/>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43" name="矩形 42">
              <a:extLst>
                <a:ext uri="{FF2B5EF4-FFF2-40B4-BE49-F238E27FC236}">
                  <a16:creationId xmlns:a16="http://schemas.microsoft.com/office/drawing/2014/main" id="{57542153-681D-4036-BF89-7508700DE3C9}"/>
                </a:ext>
              </a:extLst>
            </p:cNvPr>
            <p:cNvSpPr/>
            <p:nvPr/>
          </p:nvSpPr>
          <p:spPr>
            <a:xfrm>
              <a:off x="9439558" y="2532905"/>
              <a:ext cx="44114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江阴</a:t>
              </a:r>
            </a:p>
          </p:txBody>
        </p:sp>
        <p:sp>
          <p:nvSpPr>
            <p:cNvPr id="44" name="Freeform 801">
              <a:extLst>
                <a:ext uri="{FF2B5EF4-FFF2-40B4-BE49-F238E27FC236}">
                  <a16:creationId xmlns:a16="http://schemas.microsoft.com/office/drawing/2014/main" id="{D4113BD3-9834-4B53-BB2E-5928F0B2AF5A}"/>
                </a:ext>
              </a:extLst>
            </p:cNvPr>
            <p:cNvSpPr>
              <a:spLocks/>
            </p:cNvSpPr>
            <p:nvPr/>
          </p:nvSpPr>
          <p:spPr bwMode="auto">
            <a:xfrm>
              <a:off x="9602653" y="2468953"/>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A7B30EEA-637B-421E-BFC0-80A156878181}"/>
                </a:ext>
              </a:extLst>
            </p:cNvPr>
            <p:cNvSpPr/>
            <p:nvPr/>
          </p:nvSpPr>
          <p:spPr>
            <a:xfrm>
              <a:off x="10021891" y="2284486"/>
              <a:ext cx="44114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南通</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48" name="Freeform 801">
              <a:extLst>
                <a:ext uri="{FF2B5EF4-FFF2-40B4-BE49-F238E27FC236}">
                  <a16:creationId xmlns:a16="http://schemas.microsoft.com/office/drawing/2014/main" id="{39D869E4-14B6-44BD-A58E-34502F2BC8FC}"/>
                </a:ext>
              </a:extLst>
            </p:cNvPr>
            <p:cNvSpPr>
              <a:spLocks/>
            </p:cNvSpPr>
            <p:nvPr/>
          </p:nvSpPr>
          <p:spPr bwMode="auto">
            <a:xfrm>
              <a:off x="9960194" y="2351164"/>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61" name="矩形 60">
              <a:extLst>
                <a:ext uri="{FF2B5EF4-FFF2-40B4-BE49-F238E27FC236}">
                  <a16:creationId xmlns:a16="http://schemas.microsoft.com/office/drawing/2014/main" id="{D84E090B-0A42-4726-92D8-22016D1FB8DD}"/>
                </a:ext>
              </a:extLst>
            </p:cNvPr>
            <p:cNvSpPr/>
            <p:nvPr/>
          </p:nvSpPr>
          <p:spPr>
            <a:xfrm>
              <a:off x="7447686" y="3161556"/>
              <a:ext cx="44114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安庆</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62" name="Freeform 801">
              <a:extLst>
                <a:ext uri="{FF2B5EF4-FFF2-40B4-BE49-F238E27FC236}">
                  <a16:creationId xmlns:a16="http://schemas.microsoft.com/office/drawing/2014/main" id="{9B5A563C-E954-400B-9139-E22BE4C85B2C}"/>
                </a:ext>
              </a:extLst>
            </p:cNvPr>
            <p:cNvSpPr>
              <a:spLocks/>
            </p:cNvSpPr>
            <p:nvPr/>
          </p:nvSpPr>
          <p:spPr bwMode="auto">
            <a:xfrm>
              <a:off x="7837202" y="3226250"/>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64" name="矩形 63">
              <a:extLst>
                <a:ext uri="{FF2B5EF4-FFF2-40B4-BE49-F238E27FC236}">
                  <a16:creationId xmlns:a16="http://schemas.microsoft.com/office/drawing/2014/main" id="{AC35DB80-0E22-4EE5-8AA6-6C926EA8E6AE}"/>
                </a:ext>
              </a:extLst>
            </p:cNvPr>
            <p:cNvSpPr/>
            <p:nvPr/>
          </p:nvSpPr>
          <p:spPr>
            <a:xfrm>
              <a:off x="7590458" y="3772061"/>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九江</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65" name="Freeform 801">
              <a:extLst>
                <a:ext uri="{FF2B5EF4-FFF2-40B4-BE49-F238E27FC236}">
                  <a16:creationId xmlns:a16="http://schemas.microsoft.com/office/drawing/2014/main" id="{1D10234F-4941-4B7B-A1B3-DBF682E6D0C6}"/>
                </a:ext>
              </a:extLst>
            </p:cNvPr>
            <p:cNvSpPr>
              <a:spLocks/>
            </p:cNvSpPr>
            <p:nvPr/>
          </p:nvSpPr>
          <p:spPr bwMode="auto">
            <a:xfrm>
              <a:off x="7529571" y="3845465"/>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68" name="矩形 67">
              <a:extLst>
                <a:ext uri="{FF2B5EF4-FFF2-40B4-BE49-F238E27FC236}">
                  <a16:creationId xmlns:a16="http://schemas.microsoft.com/office/drawing/2014/main" id="{053A0D07-FE17-4E8D-9A89-BB9F8AC4CC1E}"/>
                </a:ext>
              </a:extLst>
            </p:cNvPr>
            <p:cNvSpPr/>
            <p:nvPr/>
          </p:nvSpPr>
          <p:spPr>
            <a:xfrm>
              <a:off x="6174034" y="3139389"/>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武汉</a:t>
              </a:r>
            </a:p>
          </p:txBody>
        </p:sp>
        <p:sp>
          <p:nvSpPr>
            <p:cNvPr id="69" name="Freeform 801">
              <a:extLst>
                <a:ext uri="{FF2B5EF4-FFF2-40B4-BE49-F238E27FC236}">
                  <a16:creationId xmlns:a16="http://schemas.microsoft.com/office/drawing/2014/main" id="{A3DA902E-D495-4D22-AB67-D345C6F900D4}"/>
                </a:ext>
              </a:extLst>
            </p:cNvPr>
            <p:cNvSpPr>
              <a:spLocks/>
            </p:cNvSpPr>
            <p:nvPr/>
          </p:nvSpPr>
          <p:spPr bwMode="auto">
            <a:xfrm>
              <a:off x="6563549" y="3206069"/>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73" name="矩形 72">
              <a:extLst>
                <a:ext uri="{FF2B5EF4-FFF2-40B4-BE49-F238E27FC236}">
                  <a16:creationId xmlns:a16="http://schemas.microsoft.com/office/drawing/2014/main" id="{472C407E-1359-4337-9D81-82B58E71F922}"/>
                </a:ext>
              </a:extLst>
            </p:cNvPr>
            <p:cNvSpPr/>
            <p:nvPr/>
          </p:nvSpPr>
          <p:spPr>
            <a:xfrm>
              <a:off x="6045420" y="3999133"/>
              <a:ext cx="568128"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城陵矶</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74" name="Freeform 801">
              <a:extLst>
                <a:ext uri="{FF2B5EF4-FFF2-40B4-BE49-F238E27FC236}">
                  <a16:creationId xmlns:a16="http://schemas.microsoft.com/office/drawing/2014/main" id="{1BC5F787-1CCB-4F86-9A52-F283EE045B77}"/>
                </a:ext>
              </a:extLst>
            </p:cNvPr>
            <p:cNvSpPr>
              <a:spLocks/>
            </p:cNvSpPr>
            <p:nvPr/>
          </p:nvSpPr>
          <p:spPr bwMode="auto">
            <a:xfrm>
              <a:off x="5975008" y="4065813"/>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76" name="矩形 75">
              <a:extLst>
                <a:ext uri="{FF2B5EF4-FFF2-40B4-BE49-F238E27FC236}">
                  <a16:creationId xmlns:a16="http://schemas.microsoft.com/office/drawing/2014/main" id="{E0003FF7-EDF3-4C30-82EB-ED04970CEB98}"/>
                </a:ext>
              </a:extLst>
            </p:cNvPr>
            <p:cNvSpPr/>
            <p:nvPr/>
          </p:nvSpPr>
          <p:spPr>
            <a:xfrm>
              <a:off x="5335595" y="3980487"/>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石首</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77" name="Freeform 801">
              <a:extLst>
                <a:ext uri="{FF2B5EF4-FFF2-40B4-BE49-F238E27FC236}">
                  <a16:creationId xmlns:a16="http://schemas.microsoft.com/office/drawing/2014/main" id="{F92DCBEE-D073-44ED-B8FC-A9BAAF45CE31}"/>
                </a:ext>
              </a:extLst>
            </p:cNvPr>
            <p:cNvSpPr>
              <a:spLocks/>
            </p:cNvSpPr>
            <p:nvPr/>
          </p:nvSpPr>
          <p:spPr bwMode="auto">
            <a:xfrm>
              <a:off x="5498690" y="3881700"/>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79" name="矩形 78">
              <a:extLst>
                <a:ext uri="{FF2B5EF4-FFF2-40B4-BE49-F238E27FC236}">
                  <a16:creationId xmlns:a16="http://schemas.microsoft.com/office/drawing/2014/main" id="{FB112A44-64E1-46FB-844B-23FCD2A90152}"/>
                </a:ext>
              </a:extLst>
            </p:cNvPr>
            <p:cNvSpPr/>
            <p:nvPr/>
          </p:nvSpPr>
          <p:spPr>
            <a:xfrm>
              <a:off x="5628212" y="3431123"/>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沙市</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80" name="Freeform 801">
              <a:extLst>
                <a:ext uri="{FF2B5EF4-FFF2-40B4-BE49-F238E27FC236}">
                  <a16:creationId xmlns:a16="http://schemas.microsoft.com/office/drawing/2014/main" id="{7F36A1CE-246C-4A58-B3D9-5B1C00C5D7BC}"/>
                </a:ext>
              </a:extLst>
            </p:cNvPr>
            <p:cNvSpPr>
              <a:spLocks/>
            </p:cNvSpPr>
            <p:nvPr/>
          </p:nvSpPr>
          <p:spPr bwMode="auto">
            <a:xfrm>
              <a:off x="5564877" y="3497803"/>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82" name="矩形 81">
              <a:extLst>
                <a:ext uri="{FF2B5EF4-FFF2-40B4-BE49-F238E27FC236}">
                  <a16:creationId xmlns:a16="http://schemas.microsoft.com/office/drawing/2014/main" id="{F2B7C409-9223-49A0-A45F-92CCCFF863A7}"/>
                </a:ext>
              </a:extLst>
            </p:cNvPr>
            <p:cNvSpPr/>
            <p:nvPr/>
          </p:nvSpPr>
          <p:spPr>
            <a:xfrm>
              <a:off x="5116423" y="3128179"/>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宜昌</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83" name="Freeform 801">
              <a:extLst>
                <a:ext uri="{FF2B5EF4-FFF2-40B4-BE49-F238E27FC236}">
                  <a16:creationId xmlns:a16="http://schemas.microsoft.com/office/drawing/2014/main" id="{587B7D86-8CB3-4DF4-BEE5-5864442B242A}"/>
                </a:ext>
              </a:extLst>
            </p:cNvPr>
            <p:cNvSpPr>
              <a:spLocks/>
            </p:cNvSpPr>
            <p:nvPr/>
          </p:nvSpPr>
          <p:spPr bwMode="auto">
            <a:xfrm>
              <a:off x="5053088" y="3194859"/>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85" name="矩形 84">
              <a:extLst>
                <a:ext uri="{FF2B5EF4-FFF2-40B4-BE49-F238E27FC236}">
                  <a16:creationId xmlns:a16="http://schemas.microsoft.com/office/drawing/2014/main" id="{F51EF12F-455B-4DCC-997A-3C048DFB763A}"/>
                </a:ext>
              </a:extLst>
            </p:cNvPr>
            <p:cNvSpPr/>
            <p:nvPr/>
          </p:nvSpPr>
          <p:spPr>
            <a:xfrm>
              <a:off x="4712563" y="3508560"/>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宜都</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86" name="Freeform 801">
              <a:extLst>
                <a:ext uri="{FF2B5EF4-FFF2-40B4-BE49-F238E27FC236}">
                  <a16:creationId xmlns:a16="http://schemas.microsoft.com/office/drawing/2014/main" id="{6B721A3E-4FEA-495C-93DE-A825F3D104DE}"/>
                </a:ext>
              </a:extLst>
            </p:cNvPr>
            <p:cNvSpPr>
              <a:spLocks/>
            </p:cNvSpPr>
            <p:nvPr/>
          </p:nvSpPr>
          <p:spPr bwMode="auto">
            <a:xfrm>
              <a:off x="4866929" y="3418482"/>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88" name="矩形 87">
              <a:extLst>
                <a:ext uri="{FF2B5EF4-FFF2-40B4-BE49-F238E27FC236}">
                  <a16:creationId xmlns:a16="http://schemas.microsoft.com/office/drawing/2014/main" id="{F435E24D-558A-4549-8A25-4682DC81D056}"/>
                </a:ext>
              </a:extLst>
            </p:cNvPr>
            <p:cNvSpPr/>
            <p:nvPr/>
          </p:nvSpPr>
          <p:spPr>
            <a:xfrm>
              <a:off x="4261308" y="2845676"/>
              <a:ext cx="7539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三峡坝区</a:t>
              </a:r>
            </a:p>
          </p:txBody>
        </p:sp>
        <p:sp>
          <p:nvSpPr>
            <p:cNvPr id="89" name="Freeform 801">
              <a:extLst>
                <a:ext uri="{FF2B5EF4-FFF2-40B4-BE49-F238E27FC236}">
                  <a16:creationId xmlns:a16="http://schemas.microsoft.com/office/drawing/2014/main" id="{7A394CE3-7BEE-49ED-AE7B-9175E162F189}"/>
                </a:ext>
              </a:extLst>
            </p:cNvPr>
            <p:cNvSpPr>
              <a:spLocks/>
            </p:cNvSpPr>
            <p:nvPr/>
          </p:nvSpPr>
          <p:spPr bwMode="auto">
            <a:xfrm>
              <a:off x="4581137" y="3042979"/>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91" name="矩形 90">
              <a:extLst>
                <a:ext uri="{FF2B5EF4-FFF2-40B4-BE49-F238E27FC236}">
                  <a16:creationId xmlns:a16="http://schemas.microsoft.com/office/drawing/2014/main" id="{9BF66C36-DA97-4BAF-B606-898293539C83}"/>
                </a:ext>
              </a:extLst>
            </p:cNvPr>
            <p:cNvSpPr/>
            <p:nvPr/>
          </p:nvSpPr>
          <p:spPr>
            <a:xfrm>
              <a:off x="2935240" y="3156114"/>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万州</a:t>
              </a:r>
            </a:p>
          </p:txBody>
        </p:sp>
        <p:sp>
          <p:nvSpPr>
            <p:cNvPr id="101" name="Freeform 801">
              <a:extLst>
                <a:ext uri="{FF2B5EF4-FFF2-40B4-BE49-F238E27FC236}">
                  <a16:creationId xmlns:a16="http://schemas.microsoft.com/office/drawing/2014/main" id="{87188CBD-E1DD-45DA-AC74-6AF8C5AC00D1}"/>
                </a:ext>
              </a:extLst>
            </p:cNvPr>
            <p:cNvSpPr>
              <a:spLocks/>
            </p:cNvSpPr>
            <p:nvPr/>
          </p:nvSpPr>
          <p:spPr bwMode="auto">
            <a:xfrm>
              <a:off x="3324755" y="3222794"/>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103" name="矩形 102">
              <a:extLst>
                <a:ext uri="{FF2B5EF4-FFF2-40B4-BE49-F238E27FC236}">
                  <a16:creationId xmlns:a16="http://schemas.microsoft.com/office/drawing/2014/main" id="{298DF676-A3AD-45D9-AA27-DD1055CD6F95}"/>
                </a:ext>
              </a:extLst>
            </p:cNvPr>
            <p:cNvSpPr/>
            <p:nvPr/>
          </p:nvSpPr>
          <p:spPr>
            <a:xfrm>
              <a:off x="2202705" y="3753334"/>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重庆</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104" name="Freeform 801">
              <a:extLst>
                <a:ext uri="{FF2B5EF4-FFF2-40B4-BE49-F238E27FC236}">
                  <a16:creationId xmlns:a16="http://schemas.microsoft.com/office/drawing/2014/main" id="{F16225E7-AB85-4F50-9FEB-992D7C229B15}"/>
                </a:ext>
              </a:extLst>
            </p:cNvPr>
            <p:cNvSpPr>
              <a:spLocks/>
            </p:cNvSpPr>
            <p:nvPr/>
          </p:nvSpPr>
          <p:spPr bwMode="auto">
            <a:xfrm>
              <a:off x="2592220" y="3820014"/>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106" name="矩形 105">
              <a:extLst>
                <a:ext uri="{FF2B5EF4-FFF2-40B4-BE49-F238E27FC236}">
                  <a16:creationId xmlns:a16="http://schemas.microsoft.com/office/drawing/2014/main" id="{4D222D87-2DEA-4E3D-8CA5-F990F9B93E38}"/>
                </a:ext>
              </a:extLst>
            </p:cNvPr>
            <p:cNvSpPr/>
            <p:nvPr/>
          </p:nvSpPr>
          <p:spPr>
            <a:xfrm>
              <a:off x="2202361" y="4318584"/>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泸州</a:t>
              </a:r>
            </a:p>
          </p:txBody>
        </p:sp>
        <p:sp>
          <p:nvSpPr>
            <p:cNvPr id="107" name="Freeform 801">
              <a:extLst>
                <a:ext uri="{FF2B5EF4-FFF2-40B4-BE49-F238E27FC236}">
                  <a16:creationId xmlns:a16="http://schemas.microsoft.com/office/drawing/2014/main" id="{FCFFDD63-1881-4AFC-AB49-90EBBD49EB1C}"/>
                </a:ext>
              </a:extLst>
            </p:cNvPr>
            <p:cNvSpPr>
              <a:spLocks/>
            </p:cNvSpPr>
            <p:nvPr/>
          </p:nvSpPr>
          <p:spPr bwMode="auto">
            <a:xfrm>
              <a:off x="2139037" y="4385264"/>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sp>
          <p:nvSpPr>
            <p:cNvPr id="109" name="矩形 108">
              <a:extLst>
                <a:ext uri="{FF2B5EF4-FFF2-40B4-BE49-F238E27FC236}">
                  <a16:creationId xmlns:a16="http://schemas.microsoft.com/office/drawing/2014/main" id="{FE3806ED-A3C0-41F6-BDCA-D45B059C01B9}"/>
                </a:ext>
              </a:extLst>
            </p:cNvPr>
            <p:cNvSpPr/>
            <p:nvPr/>
          </p:nvSpPr>
          <p:spPr>
            <a:xfrm>
              <a:off x="1215217" y="4310115"/>
              <a:ext cx="44114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宜宾</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sp>
          <p:nvSpPr>
            <p:cNvPr id="110" name="Freeform 801">
              <a:extLst>
                <a:ext uri="{FF2B5EF4-FFF2-40B4-BE49-F238E27FC236}">
                  <a16:creationId xmlns:a16="http://schemas.microsoft.com/office/drawing/2014/main" id="{12A42593-FE8F-4967-8F2C-762ADDB41917}"/>
                </a:ext>
              </a:extLst>
            </p:cNvPr>
            <p:cNvSpPr>
              <a:spLocks/>
            </p:cNvSpPr>
            <p:nvPr/>
          </p:nvSpPr>
          <p:spPr bwMode="auto">
            <a:xfrm>
              <a:off x="1604732" y="4376795"/>
              <a:ext cx="108000" cy="108000"/>
            </a:xfrm>
            <a:custGeom>
              <a:avLst/>
              <a:gdLst>
                <a:gd name="T0" fmla="*/ 273 w 273"/>
                <a:gd name="T1" fmla="*/ 93 h 288"/>
                <a:gd name="T2" fmla="*/ 249 w 273"/>
                <a:gd name="T3" fmla="*/ 51 h 288"/>
                <a:gd name="T4" fmla="*/ 170 w 273"/>
                <a:gd name="T5" fmla="*/ 86 h 288"/>
                <a:gd name="T6" fmla="*/ 160 w 273"/>
                <a:gd name="T7" fmla="*/ 0 h 288"/>
                <a:gd name="T8" fmla="*/ 112 w 273"/>
                <a:gd name="T9" fmla="*/ 0 h 288"/>
                <a:gd name="T10" fmla="*/ 103 w 273"/>
                <a:gd name="T11" fmla="*/ 86 h 288"/>
                <a:gd name="T12" fmla="*/ 23 w 273"/>
                <a:gd name="T13" fmla="*/ 51 h 288"/>
                <a:gd name="T14" fmla="*/ 0 w 273"/>
                <a:gd name="T15" fmla="*/ 93 h 288"/>
                <a:gd name="T16" fmla="*/ 69 w 273"/>
                <a:gd name="T17" fmla="*/ 144 h 288"/>
                <a:gd name="T18" fmla="*/ 0 w 273"/>
                <a:gd name="T19" fmla="*/ 195 h 288"/>
                <a:gd name="T20" fmla="*/ 23 w 273"/>
                <a:gd name="T21" fmla="*/ 237 h 288"/>
                <a:gd name="T22" fmla="*/ 103 w 273"/>
                <a:gd name="T23" fmla="*/ 202 h 288"/>
                <a:gd name="T24" fmla="*/ 112 w 273"/>
                <a:gd name="T25" fmla="*/ 288 h 288"/>
                <a:gd name="T26" fmla="*/ 160 w 273"/>
                <a:gd name="T27" fmla="*/ 288 h 288"/>
                <a:gd name="T28" fmla="*/ 170 w 273"/>
                <a:gd name="T29" fmla="*/ 202 h 288"/>
                <a:gd name="T30" fmla="*/ 249 w 273"/>
                <a:gd name="T31" fmla="*/ 237 h 288"/>
                <a:gd name="T32" fmla="*/ 273 w 273"/>
                <a:gd name="T33" fmla="*/ 195 h 288"/>
                <a:gd name="T34" fmla="*/ 203 w 273"/>
                <a:gd name="T35" fmla="*/ 144 h 288"/>
                <a:gd name="T36" fmla="*/ 273 w 273"/>
                <a:gd name="T37" fmla="*/ 9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88">
                  <a:moveTo>
                    <a:pt x="273" y="93"/>
                  </a:moveTo>
                  <a:cubicBezTo>
                    <a:pt x="249" y="51"/>
                    <a:pt x="249" y="51"/>
                    <a:pt x="249" y="51"/>
                  </a:cubicBezTo>
                  <a:cubicBezTo>
                    <a:pt x="170" y="86"/>
                    <a:pt x="170" y="86"/>
                    <a:pt x="170" y="86"/>
                  </a:cubicBezTo>
                  <a:cubicBezTo>
                    <a:pt x="160" y="0"/>
                    <a:pt x="160" y="0"/>
                    <a:pt x="160" y="0"/>
                  </a:cubicBezTo>
                  <a:cubicBezTo>
                    <a:pt x="112" y="0"/>
                    <a:pt x="112" y="0"/>
                    <a:pt x="112" y="0"/>
                  </a:cubicBezTo>
                  <a:cubicBezTo>
                    <a:pt x="103" y="86"/>
                    <a:pt x="103" y="86"/>
                    <a:pt x="103" y="86"/>
                  </a:cubicBezTo>
                  <a:cubicBezTo>
                    <a:pt x="23" y="51"/>
                    <a:pt x="23" y="51"/>
                    <a:pt x="23" y="51"/>
                  </a:cubicBezTo>
                  <a:cubicBezTo>
                    <a:pt x="0" y="93"/>
                    <a:pt x="0" y="93"/>
                    <a:pt x="0" y="93"/>
                  </a:cubicBezTo>
                  <a:cubicBezTo>
                    <a:pt x="69" y="144"/>
                    <a:pt x="69" y="144"/>
                    <a:pt x="69" y="144"/>
                  </a:cubicBezTo>
                  <a:cubicBezTo>
                    <a:pt x="44" y="163"/>
                    <a:pt x="0" y="195"/>
                    <a:pt x="0" y="195"/>
                  </a:cubicBezTo>
                  <a:cubicBezTo>
                    <a:pt x="23" y="237"/>
                    <a:pt x="23" y="237"/>
                    <a:pt x="23" y="237"/>
                  </a:cubicBezTo>
                  <a:cubicBezTo>
                    <a:pt x="103" y="202"/>
                    <a:pt x="103" y="202"/>
                    <a:pt x="103" y="202"/>
                  </a:cubicBezTo>
                  <a:cubicBezTo>
                    <a:pt x="112" y="288"/>
                    <a:pt x="112" y="288"/>
                    <a:pt x="112" y="288"/>
                  </a:cubicBezTo>
                  <a:cubicBezTo>
                    <a:pt x="160" y="288"/>
                    <a:pt x="160" y="288"/>
                    <a:pt x="160" y="288"/>
                  </a:cubicBezTo>
                  <a:cubicBezTo>
                    <a:pt x="160" y="288"/>
                    <a:pt x="166" y="234"/>
                    <a:pt x="170" y="202"/>
                  </a:cubicBezTo>
                  <a:cubicBezTo>
                    <a:pt x="249" y="237"/>
                    <a:pt x="249" y="237"/>
                    <a:pt x="249" y="237"/>
                  </a:cubicBezTo>
                  <a:cubicBezTo>
                    <a:pt x="273" y="195"/>
                    <a:pt x="273" y="195"/>
                    <a:pt x="273" y="195"/>
                  </a:cubicBezTo>
                  <a:cubicBezTo>
                    <a:pt x="273" y="195"/>
                    <a:pt x="229" y="163"/>
                    <a:pt x="203" y="144"/>
                  </a:cubicBezTo>
                  <a:lnTo>
                    <a:pt x="273" y="93"/>
                  </a:lnTo>
                  <a:close/>
                </a:path>
              </a:pathLst>
            </a:custGeom>
            <a:noFill/>
            <a:ln>
              <a:solidFill>
                <a:srgbClr val="EF602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grpSp>
      <p:sp>
        <p:nvSpPr>
          <p:cNvPr id="70" name="矩形 69">
            <a:extLst>
              <a:ext uri="{FF2B5EF4-FFF2-40B4-BE49-F238E27FC236}">
                <a16:creationId xmlns:a16="http://schemas.microsoft.com/office/drawing/2014/main" id="{3BA300A7-0CEA-4B18-B0BF-15496A8939E2}"/>
              </a:ext>
            </a:extLst>
          </p:cNvPr>
          <p:cNvSpPr/>
          <p:nvPr/>
        </p:nvSpPr>
        <p:spPr>
          <a:xfrm>
            <a:off x="4977521" y="6233501"/>
            <a:ext cx="2245478" cy="369332"/>
          </a:xfrm>
          <a:prstGeom prst="rect">
            <a:avLst/>
          </a:prstGeom>
        </p:spPr>
        <p:txBody>
          <a:bodyPr wrap="square">
            <a:spAutoFit/>
          </a:bodyPr>
          <a:lstStyle/>
          <a:p>
            <a:pPr lvl="0" algn="ctr">
              <a:defRPr/>
            </a:pPr>
            <a:r>
              <a:rPr kumimoji="0" lang="zh-CN" altLang="en-US" sz="1800" b="0" i="0" u="none" strike="noStrike" kern="1200" cap="none" spc="0" normalizeH="0" baseline="0" noProof="0" dirty="0">
                <a:ln>
                  <a:noFill/>
                </a:ln>
                <a:solidFill>
                  <a:schemeClr val="tx1">
                    <a:lumMod val="50000"/>
                    <a:lumOff val="50000"/>
                  </a:schemeClr>
                </a:solidFill>
                <a:effectLst/>
                <a:uLnTx/>
                <a:uFillTx/>
                <a:latin typeface="微软雅黑 Light" panose="020B0502040204020203" pitchFamily="34" charset="-122"/>
                <a:ea typeface="微软雅黑 Light" panose="020B0502040204020203" pitchFamily="34" charset="-122"/>
              </a:rPr>
              <a:t>立足中国，放眼全球</a:t>
            </a:r>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71" name="任意多边形: 形状 70">
            <a:extLst>
              <a:ext uri="{FF2B5EF4-FFF2-40B4-BE49-F238E27FC236}">
                <a16:creationId xmlns:a16="http://schemas.microsoft.com/office/drawing/2014/main" id="{BA66209E-5C7D-418E-A519-C265DE342A4C}"/>
              </a:ext>
            </a:extLst>
          </p:cNvPr>
          <p:cNvSpPr/>
          <p:nvPr/>
        </p:nvSpPr>
        <p:spPr>
          <a:xfrm>
            <a:off x="1510205" y="2486451"/>
            <a:ext cx="8575980" cy="2117397"/>
          </a:xfrm>
          <a:custGeom>
            <a:avLst/>
            <a:gdLst>
              <a:gd name="connsiteX0" fmla="*/ 0 w 12252960"/>
              <a:gd name="connsiteY0" fmla="*/ 3417116 h 3421127"/>
              <a:gd name="connsiteX1" fmla="*/ 156754 w 12252960"/>
              <a:gd name="connsiteY1" fmla="*/ 3417116 h 3421127"/>
              <a:gd name="connsiteX2" fmla="*/ 357051 w 12252960"/>
              <a:gd name="connsiteY2" fmla="*/ 3408407 h 3421127"/>
              <a:gd name="connsiteX3" fmla="*/ 505097 w 12252960"/>
              <a:gd name="connsiteY3" fmla="*/ 3277779 h 3421127"/>
              <a:gd name="connsiteX4" fmla="*/ 600891 w 12252960"/>
              <a:gd name="connsiteY4" fmla="*/ 3242944 h 3421127"/>
              <a:gd name="connsiteX5" fmla="*/ 818605 w 12252960"/>
              <a:gd name="connsiteY5" fmla="*/ 3234236 h 3421127"/>
              <a:gd name="connsiteX6" fmla="*/ 870857 w 12252960"/>
              <a:gd name="connsiteY6" fmla="*/ 3138442 h 3421127"/>
              <a:gd name="connsiteX7" fmla="*/ 862148 w 12252960"/>
              <a:gd name="connsiteY7" fmla="*/ 3086190 h 3421127"/>
              <a:gd name="connsiteX8" fmla="*/ 914400 w 12252960"/>
              <a:gd name="connsiteY8" fmla="*/ 3007813 h 3421127"/>
              <a:gd name="connsiteX9" fmla="*/ 1079862 w 12252960"/>
              <a:gd name="connsiteY9" fmla="*/ 3007813 h 3421127"/>
              <a:gd name="connsiteX10" fmla="*/ 1105988 w 12252960"/>
              <a:gd name="connsiteY10" fmla="*/ 2946853 h 3421127"/>
              <a:gd name="connsiteX11" fmla="*/ 1175657 w 12252960"/>
              <a:gd name="connsiteY11" fmla="*/ 2859767 h 3421127"/>
              <a:gd name="connsiteX12" fmla="*/ 1288868 w 12252960"/>
              <a:gd name="connsiteY12" fmla="*/ 2859767 h 3421127"/>
              <a:gd name="connsiteX13" fmla="*/ 1375954 w 12252960"/>
              <a:gd name="connsiteY13" fmla="*/ 2633344 h 3421127"/>
              <a:gd name="connsiteX14" fmla="*/ 1436914 w 12252960"/>
              <a:gd name="connsiteY14" fmla="*/ 2607219 h 3421127"/>
              <a:gd name="connsiteX15" fmla="*/ 1611085 w 12252960"/>
              <a:gd name="connsiteY15" fmla="*/ 2554967 h 3421127"/>
              <a:gd name="connsiteX16" fmla="*/ 1741714 w 12252960"/>
              <a:gd name="connsiteY16" fmla="*/ 2563676 h 3421127"/>
              <a:gd name="connsiteX17" fmla="*/ 1820091 w 12252960"/>
              <a:gd name="connsiteY17" fmla="*/ 2406922 h 3421127"/>
              <a:gd name="connsiteX18" fmla="*/ 1985554 w 12252960"/>
              <a:gd name="connsiteY18" fmla="*/ 2406922 h 3421127"/>
              <a:gd name="connsiteX19" fmla="*/ 2055222 w 12252960"/>
              <a:gd name="connsiteY19" fmla="*/ 2241459 h 3421127"/>
              <a:gd name="connsiteX20" fmla="*/ 2255520 w 12252960"/>
              <a:gd name="connsiteY20" fmla="*/ 2102122 h 3421127"/>
              <a:gd name="connsiteX21" fmla="*/ 2290354 w 12252960"/>
              <a:gd name="connsiteY21" fmla="*/ 1997619 h 3421127"/>
              <a:gd name="connsiteX22" fmla="*/ 2333897 w 12252960"/>
              <a:gd name="connsiteY22" fmla="*/ 1927950 h 3421127"/>
              <a:gd name="connsiteX23" fmla="*/ 2438400 w 12252960"/>
              <a:gd name="connsiteY23" fmla="*/ 1762487 h 3421127"/>
              <a:gd name="connsiteX24" fmla="*/ 2490651 w 12252960"/>
              <a:gd name="connsiteY24" fmla="*/ 1597024 h 3421127"/>
              <a:gd name="connsiteX25" fmla="*/ 2656114 w 12252960"/>
              <a:gd name="connsiteY25" fmla="*/ 1492522 h 3421127"/>
              <a:gd name="connsiteX26" fmla="*/ 2865120 w 12252960"/>
              <a:gd name="connsiteY26" fmla="*/ 1483813 h 3421127"/>
              <a:gd name="connsiteX27" fmla="*/ 3030582 w 12252960"/>
              <a:gd name="connsiteY27" fmla="*/ 1492522 h 3421127"/>
              <a:gd name="connsiteX28" fmla="*/ 3230880 w 12252960"/>
              <a:gd name="connsiteY28" fmla="*/ 1448979 h 3421127"/>
              <a:gd name="connsiteX29" fmla="*/ 3344091 w 12252960"/>
              <a:gd name="connsiteY29" fmla="*/ 1405436 h 3421127"/>
              <a:gd name="connsiteX30" fmla="*/ 3666308 w 12252960"/>
              <a:gd name="connsiteY30" fmla="*/ 1405436 h 3421127"/>
              <a:gd name="connsiteX31" fmla="*/ 3770811 w 12252960"/>
              <a:gd name="connsiteY31" fmla="*/ 1431562 h 3421127"/>
              <a:gd name="connsiteX32" fmla="*/ 3910148 w 12252960"/>
              <a:gd name="connsiteY32" fmla="*/ 1388019 h 3421127"/>
              <a:gd name="connsiteX33" fmla="*/ 4014651 w 12252960"/>
              <a:gd name="connsiteY33" fmla="*/ 1379310 h 3421127"/>
              <a:gd name="connsiteX34" fmla="*/ 4084320 w 12252960"/>
              <a:gd name="connsiteY34" fmla="*/ 1422853 h 3421127"/>
              <a:gd name="connsiteX35" fmla="*/ 4214948 w 12252960"/>
              <a:gd name="connsiteY35" fmla="*/ 1422853 h 3421127"/>
              <a:gd name="connsiteX36" fmla="*/ 4371702 w 12252960"/>
              <a:gd name="connsiteY36" fmla="*/ 1588316 h 3421127"/>
              <a:gd name="connsiteX37" fmla="*/ 4572000 w 12252960"/>
              <a:gd name="connsiteY37" fmla="*/ 1597024 h 3421127"/>
              <a:gd name="connsiteX38" fmla="*/ 4624251 w 12252960"/>
              <a:gd name="connsiteY38" fmla="*/ 1623150 h 3421127"/>
              <a:gd name="connsiteX39" fmla="*/ 4624251 w 12252960"/>
              <a:gd name="connsiteY39" fmla="*/ 1718944 h 3421127"/>
              <a:gd name="connsiteX40" fmla="*/ 4746171 w 12252960"/>
              <a:gd name="connsiteY40" fmla="*/ 1849573 h 3421127"/>
              <a:gd name="connsiteX41" fmla="*/ 4807131 w 12252960"/>
              <a:gd name="connsiteY41" fmla="*/ 2049870 h 3421127"/>
              <a:gd name="connsiteX42" fmla="*/ 4876800 w 12252960"/>
              <a:gd name="connsiteY42" fmla="*/ 2049870 h 3421127"/>
              <a:gd name="connsiteX43" fmla="*/ 4929051 w 12252960"/>
              <a:gd name="connsiteY43" fmla="*/ 2032453 h 3421127"/>
              <a:gd name="connsiteX44" fmla="*/ 5007428 w 12252960"/>
              <a:gd name="connsiteY44" fmla="*/ 1936659 h 3421127"/>
              <a:gd name="connsiteX45" fmla="*/ 5085805 w 12252960"/>
              <a:gd name="connsiteY45" fmla="*/ 2049870 h 3421127"/>
              <a:gd name="connsiteX46" fmla="*/ 5294811 w 12252960"/>
              <a:gd name="connsiteY46" fmla="*/ 2058579 h 3421127"/>
              <a:gd name="connsiteX47" fmla="*/ 5347062 w 12252960"/>
              <a:gd name="connsiteY47" fmla="*/ 2075996 h 3421127"/>
              <a:gd name="connsiteX48" fmla="*/ 5320937 w 12252960"/>
              <a:gd name="connsiteY48" fmla="*/ 2232750 h 3421127"/>
              <a:gd name="connsiteX49" fmla="*/ 5442857 w 12252960"/>
              <a:gd name="connsiteY49" fmla="*/ 2285002 h 3421127"/>
              <a:gd name="connsiteX50" fmla="*/ 5460274 w 12252960"/>
              <a:gd name="connsiteY50" fmla="*/ 2337253 h 3421127"/>
              <a:gd name="connsiteX51" fmla="*/ 5442857 w 12252960"/>
              <a:gd name="connsiteY51" fmla="*/ 2485299 h 3421127"/>
              <a:gd name="connsiteX52" fmla="*/ 5677988 w 12252960"/>
              <a:gd name="connsiteY52" fmla="*/ 2511424 h 3421127"/>
              <a:gd name="connsiteX53" fmla="*/ 5808617 w 12252960"/>
              <a:gd name="connsiteY53" fmla="*/ 2459173 h 3421127"/>
              <a:gd name="connsiteX54" fmla="*/ 5860868 w 12252960"/>
              <a:gd name="connsiteY54" fmla="*/ 2502716 h 3421127"/>
              <a:gd name="connsiteX55" fmla="*/ 5834742 w 12252960"/>
              <a:gd name="connsiteY55" fmla="*/ 2729139 h 3421127"/>
              <a:gd name="connsiteX56" fmla="*/ 5947954 w 12252960"/>
              <a:gd name="connsiteY56" fmla="*/ 2781390 h 3421127"/>
              <a:gd name="connsiteX57" fmla="*/ 6043748 w 12252960"/>
              <a:gd name="connsiteY57" fmla="*/ 2781390 h 3421127"/>
              <a:gd name="connsiteX58" fmla="*/ 6113417 w 12252960"/>
              <a:gd name="connsiteY58" fmla="*/ 2624636 h 3421127"/>
              <a:gd name="connsiteX59" fmla="*/ 6148251 w 12252960"/>
              <a:gd name="connsiteY59" fmla="*/ 2520133 h 3421127"/>
              <a:gd name="connsiteX60" fmla="*/ 6592388 w 12252960"/>
              <a:gd name="connsiteY60" fmla="*/ 2224042 h 3421127"/>
              <a:gd name="connsiteX61" fmla="*/ 6653348 w 12252960"/>
              <a:gd name="connsiteY61" fmla="*/ 2189207 h 3421127"/>
              <a:gd name="connsiteX62" fmla="*/ 6566262 w 12252960"/>
              <a:gd name="connsiteY62" fmla="*/ 2128247 h 3421127"/>
              <a:gd name="connsiteX63" fmla="*/ 6522720 w 12252960"/>
              <a:gd name="connsiteY63" fmla="*/ 2032453 h 3421127"/>
              <a:gd name="connsiteX64" fmla="*/ 6592388 w 12252960"/>
              <a:gd name="connsiteY64" fmla="*/ 2023744 h 3421127"/>
              <a:gd name="connsiteX65" fmla="*/ 6679474 w 12252960"/>
              <a:gd name="connsiteY65" fmla="*/ 2067287 h 3421127"/>
              <a:gd name="connsiteX66" fmla="*/ 6688182 w 12252960"/>
              <a:gd name="connsiteY66" fmla="*/ 1936659 h 3421127"/>
              <a:gd name="connsiteX67" fmla="*/ 6853645 w 12252960"/>
              <a:gd name="connsiteY67" fmla="*/ 1745070 h 3421127"/>
              <a:gd name="connsiteX68" fmla="*/ 6897188 w 12252960"/>
              <a:gd name="connsiteY68" fmla="*/ 1710236 h 3421127"/>
              <a:gd name="connsiteX69" fmla="*/ 6949440 w 12252960"/>
              <a:gd name="connsiteY69" fmla="*/ 1692819 h 3421127"/>
              <a:gd name="connsiteX70" fmla="*/ 7045234 w 12252960"/>
              <a:gd name="connsiteY70" fmla="*/ 1762487 h 3421127"/>
              <a:gd name="connsiteX71" fmla="*/ 7210697 w 12252960"/>
              <a:gd name="connsiteY71" fmla="*/ 1710236 h 3421127"/>
              <a:gd name="connsiteX72" fmla="*/ 7245531 w 12252960"/>
              <a:gd name="connsiteY72" fmla="*/ 1736362 h 3421127"/>
              <a:gd name="connsiteX73" fmla="*/ 7236822 w 12252960"/>
              <a:gd name="connsiteY73" fmla="*/ 1893116 h 3421127"/>
              <a:gd name="connsiteX74" fmla="*/ 7367451 w 12252960"/>
              <a:gd name="connsiteY74" fmla="*/ 1910533 h 3421127"/>
              <a:gd name="connsiteX75" fmla="*/ 7410994 w 12252960"/>
              <a:gd name="connsiteY75" fmla="*/ 1954076 h 3421127"/>
              <a:gd name="connsiteX76" fmla="*/ 7428411 w 12252960"/>
              <a:gd name="connsiteY76" fmla="*/ 2023744 h 3421127"/>
              <a:gd name="connsiteX77" fmla="*/ 7559040 w 12252960"/>
              <a:gd name="connsiteY77" fmla="*/ 2163082 h 3421127"/>
              <a:gd name="connsiteX78" fmla="*/ 7654834 w 12252960"/>
              <a:gd name="connsiteY78" fmla="*/ 2311127 h 3421127"/>
              <a:gd name="connsiteX79" fmla="*/ 7724502 w 12252960"/>
              <a:gd name="connsiteY79" fmla="*/ 2345962 h 3421127"/>
              <a:gd name="connsiteX80" fmla="*/ 7829005 w 12252960"/>
              <a:gd name="connsiteY80" fmla="*/ 2345962 h 3421127"/>
              <a:gd name="connsiteX81" fmla="*/ 8116388 w 12252960"/>
              <a:gd name="connsiteY81" fmla="*/ 2450464 h 3421127"/>
              <a:gd name="connsiteX82" fmla="*/ 8203474 w 12252960"/>
              <a:gd name="connsiteY82" fmla="*/ 2389504 h 3421127"/>
              <a:gd name="connsiteX83" fmla="*/ 8395062 w 12252960"/>
              <a:gd name="connsiteY83" fmla="*/ 2380796 h 3421127"/>
              <a:gd name="connsiteX84" fmla="*/ 8525691 w 12252960"/>
              <a:gd name="connsiteY84" fmla="*/ 2224042 h 3421127"/>
              <a:gd name="connsiteX85" fmla="*/ 8560525 w 12252960"/>
              <a:gd name="connsiteY85" fmla="*/ 2171790 h 3421127"/>
              <a:gd name="connsiteX86" fmla="*/ 8699862 w 12252960"/>
              <a:gd name="connsiteY86" fmla="*/ 2067287 h 3421127"/>
              <a:gd name="connsiteX87" fmla="*/ 8760822 w 12252960"/>
              <a:gd name="connsiteY87" fmla="*/ 1962784 h 3421127"/>
              <a:gd name="connsiteX88" fmla="*/ 8760822 w 12252960"/>
              <a:gd name="connsiteY88" fmla="*/ 1771196 h 3421127"/>
              <a:gd name="connsiteX89" fmla="*/ 8813074 w 12252960"/>
              <a:gd name="connsiteY89" fmla="*/ 1718944 h 3421127"/>
              <a:gd name="connsiteX90" fmla="*/ 8952411 w 12252960"/>
              <a:gd name="connsiteY90" fmla="*/ 1666693 h 3421127"/>
              <a:gd name="connsiteX91" fmla="*/ 9013371 w 12252960"/>
              <a:gd name="connsiteY91" fmla="*/ 1605733 h 3421127"/>
              <a:gd name="connsiteX92" fmla="*/ 9030788 w 12252960"/>
              <a:gd name="connsiteY92" fmla="*/ 1527356 h 3421127"/>
              <a:gd name="connsiteX93" fmla="*/ 9117874 w 12252960"/>
              <a:gd name="connsiteY93" fmla="*/ 1457687 h 3421127"/>
              <a:gd name="connsiteX94" fmla="*/ 9274628 w 12252960"/>
              <a:gd name="connsiteY94" fmla="*/ 1379310 h 3421127"/>
              <a:gd name="connsiteX95" fmla="*/ 9344297 w 12252960"/>
              <a:gd name="connsiteY95" fmla="*/ 1318350 h 3421127"/>
              <a:gd name="connsiteX96" fmla="*/ 9326880 w 12252960"/>
              <a:gd name="connsiteY96" fmla="*/ 1179013 h 3421127"/>
              <a:gd name="connsiteX97" fmla="*/ 9448800 w 12252960"/>
              <a:gd name="connsiteY97" fmla="*/ 1144179 h 3421127"/>
              <a:gd name="connsiteX98" fmla="*/ 9640388 w 12252960"/>
              <a:gd name="connsiteY98" fmla="*/ 943882 h 3421127"/>
              <a:gd name="connsiteX99" fmla="*/ 9683931 w 12252960"/>
              <a:gd name="connsiteY99" fmla="*/ 917756 h 3421127"/>
              <a:gd name="connsiteX100" fmla="*/ 9701348 w 12252960"/>
              <a:gd name="connsiteY100" fmla="*/ 839379 h 3421127"/>
              <a:gd name="connsiteX101" fmla="*/ 9666514 w 12252960"/>
              <a:gd name="connsiteY101" fmla="*/ 717459 h 3421127"/>
              <a:gd name="connsiteX102" fmla="*/ 9840685 w 12252960"/>
              <a:gd name="connsiteY102" fmla="*/ 447493 h 3421127"/>
              <a:gd name="connsiteX103" fmla="*/ 9823268 w 12252960"/>
              <a:gd name="connsiteY103" fmla="*/ 325573 h 3421127"/>
              <a:gd name="connsiteX104" fmla="*/ 9892937 w 12252960"/>
              <a:gd name="connsiteY104" fmla="*/ 273322 h 3421127"/>
              <a:gd name="connsiteX105" fmla="*/ 9962605 w 12252960"/>
              <a:gd name="connsiteY105" fmla="*/ 194944 h 3421127"/>
              <a:gd name="connsiteX106" fmla="*/ 9980022 w 12252960"/>
              <a:gd name="connsiteY106" fmla="*/ 73024 h 3421127"/>
              <a:gd name="connsiteX107" fmla="*/ 10206445 w 12252960"/>
              <a:gd name="connsiteY107" fmla="*/ 64316 h 3421127"/>
              <a:gd name="connsiteX108" fmla="*/ 10302240 w 12252960"/>
              <a:gd name="connsiteY108" fmla="*/ 3356 h 3421127"/>
              <a:gd name="connsiteX109" fmla="*/ 10546080 w 12252960"/>
              <a:gd name="connsiteY109" fmla="*/ 12064 h 3421127"/>
              <a:gd name="connsiteX110" fmla="*/ 10589622 w 12252960"/>
              <a:gd name="connsiteY110" fmla="*/ 46899 h 3421127"/>
              <a:gd name="connsiteX111" fmla="*/ 10728960 w 12252960"/>
              <a:gd name="connsiteY111" fmla="*/ 12064 h 3421127"/>
              <a:gd name="connsiteX112" fmla="*/ 10850880 w 12252960"/>
              <a:gd name="connsiteY112" fmla="*/ 177527 h 3421127"/>
              <a:gd name="connsiteX113" fmla="*/ 10911840 w 12252960"/>
              <a:gd name="connsiteY113" fmla="*/ 229779 h 3421127"/>
              <a:gd name="connsiteX114" fmla="*/ 11173097 w 12252960"/>
              <a:gd name="connsiteY114" fmla="*/ 203653 h 3421127"/>
              <a:gd name="connsiteX115" fmla="*/ 11364685 w 12252960"/>
              <a:gd name="connsiteY115" fmla="*/ 168819 h 3421127"/>
              <a:gd name="connsiteX116" fmla="*/ 12252960 w 12252960"/>
              <a:gd name="connsiteY116" fmla="*/ 595539 h 342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2252960" h="3421127">
                <a:moveTo>
                  <a:pt x="0" y="3417116"/>
                </a:moveTo>
                <a:cubicBezTo>
                  <a:pt x="48623" y="3417841"/>
                  <a:pt x="97246" y="3418567"/>
                  <a:pt x="156754" y="3417116"/>
                </a:cubicBezTo>
                <a:cubicBezTo>
                  <a:pt x="216262" y="3415665"/>
                  <a:pt x="298994" y="3431630"/>
                  <a:pt x="357051" y="3408407"/>
                </a:cubicBezTo>
                <a:cubicBezTo>
                  <a:pt x="415108" y="3385184"/>
                  <a:pt x="464457" y="3305356"/>
                  <a:pt x="505097" y="3277779"/>
                </a:cubicBezTo>
                <a:cubicBezTo>
                  <a:pt x="545737" y="3250202"/>
                  <a:pt x="548640" y="3250201"/>
                  <a:pt x="600891" y="3242944"/>
                </a:cubicBezTo>
                <a:cubicBezTo>
                  <a:pt x="653142" y="3235687"/>
                  <a:pt x="773611" y="3251653"/>
                  <a:pt x="818605" y="3234236"/>
                </a:cubicBezTo>
                <a:cubicBezTo>
                  <a:pt x="863599" y="3216819"/>
                  <a:pt x="863600" y="3163116"/>
                  <a:pt x="870857" y="3138442"/>
                </a:cubicBezTo>
                <a:cubicBezTo>
                  <a:pt x="878114" y="3113768"/>
                  <a:pt x="854891" y="3107961"/>
                  <a:pt x="862148" y="3086190"/>
                </a:cubicBezTo>
                <a:cubicBezTo>
                  <a:pt x="869405" y="3064419"/>
                  <a:pt x="878114" y="3020876"/>
                  <a:pt x="914400" y="3007813"/>
                </a:cubicBezTo>
                <a:cubicBezTo>
                  <a:pt x="950686" y="2994750"/>
                  <a:pt x="1047931" y="3017973"/>
                  <a:pt x="1079862" y="3007813"/>
                </a:cubicBezTo>
                <a:cubicBezTo>
                  <a:pt x="1111793" y="2997653"/>
                  <a:pt x="1090022" y="2971527"/>
                  <a:pt x="1105988" y="2946853"/>
                </a:cubicBezTo>
                <a:cubicBezTo>
                  <a:pt x="1121954" y="2922179"/>
                  <a:pt x="1145177" y="2874281"/>
                  <a:pt x="1175657" y="2859767"/>
                </a:cubicBezTo>
                <a:cubicBezTo>
                  <a:pt x="1206137" y="2845253"/>
                  <a:pt x="1255485" y="2897504"/>
                  <a:pt x="1288868" y="2859767"/>
                </a:cubicBezTo>
                <a:cubicBezTo>
                  <a:pt x="1322251" y="2822030"/>
                  <a:pt x="1351280" y="2675435"/>
                  <a:pt x="1375954" y="2633344"/>
                </a:cubicBezTo>
                <a:cubicBezTo>
                  <a:pt x="1400628" y="2591253"/>
                  <a:pt x="1397726" y="2620282"/>
                  <a:pt x="1436914" y="2607219"/>
                </a:cubicBezTo>
                <a:cubicBezTo>
                  <a:pt x="1476102" y="2594156"/>
                  <a:pt x="1560285" y="2562224"/>
                  <a:pt x="1611085" y="2554967"/>
                </a:cubicBezTo>
                <a:cubicBezTo>
                  <a:pt x="1661885" y="2547710"/>
                  <a:pt x="1706880" y="2588350"/>
                  <a:pt x="1741714" y="2563676"/>
                </a:cubicBezTo>
                <a:cubicBezTo>
                  <a:pt x="1776548" y="2539002"/>
                  <a:pt x="1779451" y="2433048"/>
                  <a:pt x="1820091" y="2406922"/>
                </a:cubicBezTo>
                <a:cubicBezTo>
                  <a:pt x="1860731" y="2380796"/>
                  <a:pt x="1946366" y="2434499"/>
                  <a:pt x="1985554" y="2406922"/>
                </a:cubicBezTo>
                <a:cubicBezTo>
                  <a:pt x="2024743" y="2379345"/>
                  <a:pt x="2010228" y="2292259"/>
                  <a:pt x="2055222" y="2241459"/>
                </a:cubicBezTo>
                <a:cubicBezTo>
                  <a:pt x="2100216" y="2190659"/>
                  <a:pt x="2216331" y="2142762"/>
                  <a:pt x="2255520" y="2102122"/>
                </a:cubicBezTo>
                <a:cubicBezTo>
                  <a:pt x="2294709" y="2061482"/>
                  <a:pt x="2277291" y="2026648"/>
                  <a:pt x="2290354" y="1997619"/>
                </a:cubicBezTo>
                <a:cubicBezTo>
                  <a:pt x="2303417" y="1968590"/>
                  <a:pt x="2333897" y="1927950"/>
                  <a:pt x="2333897" y="1927950"/>
                </a:cubicBezTo>
                <a:cubicBezTo>
                  <a:pt x="2358571" y="1888761"/>
                  <a:pt x="2412274" y="1817641"/>
                  <a:pt x="2438400" y="1762487"/>
                </a:cubicBezTo>
                <a:cubicBezTo>
                  <a:pt x="2464526" y="1707333"/>
                  <a:pt x="2454365" y="1642018"/>
                  <a:pt x="2490651" y="1597024"/>
                </a:cubicBezTo>
                <a:cubicBezTo>
                  <a:pt x="2526937" y="1552030"/>
                  <a:pt x="2593703" y="1511390"/>
                  <a:pt x="2656114" y="1492522"/>
                </a:cubicBezTo>
                <a:cubicBezTo>
                  <a:pt x="2718525" y="1473654"/>
                  <a:pt x="2802709" y="1483813"/>
                  <a:pt x="2865120" y="1483813"/>
                </a:cubicBezTo>
                <a:cubicBezTo>
                  <a:pt x="2927531" y="1483813"/>
                  <a:pt x="2969622" y="1498328"/>
                  <a:pt x="3030582" y="1492522"/>
                </a:cubicBezTo>
                <a:cubicBezTo>
                  <a:pt x="3091542" y="1486716"/>
                  <a:pt x="3178629" y="1463493"/>
                  <a:pt x="3230880" y="1448979"/>
                </a:cubicBezTo>
                <a:cubicBezTo>
                  <a:pt x="3283131" y="1434465"/>
                  <a:pt x="3271520" y="1412693"/>
                  <a:pt x="3344091" y="1405436"/>
                </a:cubicBezTo>
                <a:cubicBezTo>
                  <a:pt x="3416662" y="1398179"/>
                  <a:pt x="3595188" y="1401082"/>
                  <a:pt x="3666308" y="1405436"/>
                </a:cubicBezTo>
                <a:cubicBezTo>
                  <a:pt x="3737428" y="1409790"/>
                  <a:pt x="3730171" y="1434465"/>
                  <a:pt x="3770811" y="1431562"/>
                </a:cubicBezTo>
                <a:cubicBezTo>
                  <a:pt x="3811451" y="1428659"/>
                  <a:pt x="3869508" y="1396728"/>
                  <a:pt x="3910148" y="1388019"/>
                </a:cubicBezTo>
                <a:cubicBezTo>
                  <a:pt x="3950788" y="1379310"/>
                  <a:pt x="3985622" y="1373504"/>
                  <a:pt x="4014651" y="1379310"/>
                </a:cubicBezTo>
                <a:cubicBezTo>
                  <a:pt x="4043680" y="1385116"/>
                  <a:pt x="4050937" y="1415596"/>
                  <a:pt x="4084320" y="1422853"/>
                </a:cubicBezTo>
                <a:cubicBezTo>
                  <a:pt x="4117703" y="1430110"/>
                  <a:pt x="4167051" y="1395276"/>
                  <a:pt x="4214948" y="1422853"/>
                </a:cubicBezTo>
                <a:cubicBezTo>
                  <a:pt x="4262845" y="1450430"/>
                  <a:pt x="4312193" y="1559287"/>
                  <a:pt x="4371702" y="1588316"/>
                </a:cubicBezTo>
                <a:cubicBezTo>
                  <a:pt x="4431211" y="1617345"/>
                  <a:pt x="4529909" y="1591218"/>
                  <a:pt x="4572000" y="1597024"/>
                </a:cubicBezTo>
                <a:cubicBezTo>
                  <a:pt x="4614091" y="1602830"/>
                  <a:pt x="4615542" y="1602830"/>
                  <a:pt x="4624251" y="1623150"/>
                </a:cubicBezTo>
                <a:cubicBezTo>
                  <a:pt x="4632960" y="1643470"/>
                  <a:pt x="4603931" y="1681207"/>
                  <a:pt x="4624251" y="1718944"/>
                </a:cubicBezTo>
                <a:cubicBezTo>
                  <a:pt x="4644571" y="1756681"/>
                  <a:pt x="4715691" y="1794419"/>
                  <a:pt x="4746171" y="1849573"/>
                </a:cubicBezTo>
                <a:cubicBezTo>
                  <a:pt x="4776651" y="1904727"/>
                  <a:pt x="4785359" y="2016487"/>
                  <a:pt x="4807131" y="2049870"/>
                </a:cubicBezTo>
                <a:cubicBezTo>
                  <a:pt x="4828903" y="2083253"/>
                  <a:pt x="4856480" y="2052773"/>
                  <a:pt x="4876800" y="2049870"/>
                </a:cubicBezTo>
                <a:cubicBezTo>
                  <a:pt x="4897120" y="2046967"/>
                  <a:pt x="4907280" y="2051321"/>
                  <a:pt x="4929051" y="2032453"/>
                </a:cubicBezTo>
                <a:cubicBezTo>
                  <a:pt x="4950822" y="2013584"/>
                  <a:pt x="4981302" y="1933756"/>
                  <a:pt x="5007428" y="1936659"/>
                </a:cubicBezTo>
                <a:cubicBezTo>
                  <a:pt x="5033554" y="1939562"/>
                  <a:pt x="5037908" y="2029550"/>
                  <a:pt x="5085805" y="2049870"/>
                </a:cubicBezTo>
                <a:cubicBezTo>
                  <a:pt x="5133702" y="2070190"/>
                  <a:pt x="5251268" y="2054225"/>
                  <a:pt x="5294811" y="2058579"/>
                </a:cubicBezTo>
                <a:cubicBezTo>
                  <a:pt x="5338354" y="2062933"/>
                  <a:pt x="5342708" y="2046968"/>
                  <a:pt x="5347062" y="2075996"/>
                </a:cubicBezTo>
                <a:cubicBezTo>
                  <a:pt x="5351416" y="2105024"/>
                  <a:pt x="5304971" y="2197916"/>
                  <a:pt x="5320937" y="2232750"/>
                </a:cubicBezTo>
                <a:cubicBezTo>
                  <a:pt x="5336903" y="2267584"/>
                  <a:pt x="5419634" y="2267585"/>
                  <a:pt x="5442857" y="2285002"/>
                </a:cubicBezTo>
                <a:cubicBezTo>
                  <a:pt x="5466080" y="2302419"/>
                  <a:pt x="5460274" y="2303870"/>
                  <a:pt x="5460274" y="2337253"/>
                </a:cubicBezTo>
                <a:cubicBezTo>
                  <a:pt x="5460274" y="2370636"/>
                  <a:pt x="5406571" y="2456271"/>
                  <a:pt x="5442857" y="2485299"/>
                </a:cubicBezTo>
                <a:cubicBezTo>
                  <a:pt x="5479143" y="2514327"/>
                  <a:pt x="5617028" y="2515778"/>
                  <a:pt x="5677988" y="2511424"/>
                </a:cubicBezTo>
                <a:cubicBezTo>
                  <a:pt x="5738948" y="2507070"/>
                  <a:pt x="5778137" y="2460624"/>
                  <a:pt x="5808617" y="2459173"/>
                </a:cubicBezTo>
                <a:cubicBezTo>
                  <a:pt x="5839097" y="2457722"/>
                  <a:pt x="5856514" y="2457722"/>
                  <a:pt x="5860868" y="2502716"/>
                </a:cubicBezTo>
                <a:cubicBezTo>
                  <a:pt x="5865222" y="2547710"/>
                  <a:pt x="5820228" y="2682693"/>
                  <a:pt x="5834742" y="2729139"/>
                </a:cubicBezTo>
                <a:cubicBezTo>
                  <a:pt x="5849256" y="2775585"/>
                  <a:pt x="5913120" y="2772682"/>
                  <a:pt x="5947954" y="2781390"/>
                </a:cubicBezTo>
                <a:cubicBezTo>
                  <a:pt x="5982788" y="2790098"/>
                  <a:pt x="6016171" y="2807516"/>
                  <a:pt x="6043748" y="2781390"/>
                </a:cubicBezTo>
                <a:cubicBezTo>
                  <a:pt x="6071325" y="2755264"/>
                  <a:pt x="6096000" y="2668179"/>
                  <a:pt x="6113417" y="2624636"/>
                </a:cubicBezTo>
                <a:cubicBezTo>
                  <a:pt x="6130834" y="2581093"/>
                  <a:pt x="6068423" y="2586899"/>
                  <a:pt x="6148251" y="2520133"/>
                </a:cubicBezTo>
                <a:cubicBezTo>
                  <a:pt x="6228079" y="2453367"/>
                  <a:pt x="6508205" y="2279196"/>
                  <a:pt x="6592388" y="2224042"/>
                </a:cubicBezTo>
                <a:cubicBezTo>
                  <a:pt x="6676571" y="2168888"/>
                  <a:pt x="6657702" y="2205173"/>
                  <a:pt x="6653348" y="2189207"/>
                </a:cubicBezTo>
                <a:cubicBezTo>
                  <a:pt x="6648994" y="2173241"/>
                  <a:pt x="6588033" y="2154373"/>
                  <a:pt x="6566262" y="2128247"/>
                </a:cubicBezTo>
                <a:cubicBezTo>
                  <a:pt x="6544491" y="2102121"/>
                  <a:pt x="6518366" y="2049870"/>
                  <a:pt x="6522720" y="2032453"/>
                </a:cubicBezTo>
                <a:cubicBezTo>
                  <a:pt x="6527074" y="2015036"/>
                  <a:pt x="6566262" y="2017938"/>
                  <a:pt x="6592388" y="2023744"/>
                </a:cubicBezTo>
                <a:cubicBezTo>
                  <a:pt x="6618514" y="2029550"/>
                  <a:pt x="6663508" y="2081801"/>
                  <a:pt x="6679474" y="2067287"/>
                </a:cubicBezTo>
                <a:cubicBezTo>
                  <a:pt x="6695440" y="2052773"/>
                  <a:pt x="6659154" y="1990362"/>
                  <a:pt x="6688182" y="1936659"/>
                </a:cubicBezTo>
                <a:cubicBezTo>
                  <a:pt x="6717210" y="1882956"/>
                  <a:pt x="6818811" y="1782807"/>
                  <a:pt x="6853645" y="1745070"/>
                </a:cubicBezTo>
                <a:cubicBezTo>
                  <a:pt x="6888479" y="1707333"/>
                  <a:pt x="6881222" y="1718944"/>
                  <a:pt x="6897188" y="1710236"/>
                </a:cubicBezTo>
                <a:cubicBezTo>
                  <a:pt x="6913154" y="1701527"/>
                  <a:pt x="6924766" y="1684110"/>
                  <a:pt x="6949440" y="1692819"/>
                </a:cubicBezTo>
                <a:cubicBezTo>
                  <a:pt x="6974114" y="1701527"/>
                  <a:pt x="7001691" y="1759584"/>
                  <a:pt x="7045234" y="1762487"/>
                </a:cubicBezTo>
                <a:cubicBezTo>
                  <a:pt x="7088777" y="1765390"/>
                  <a:pt x="7210697" y="1710236"/>
                  <a:pt x="7210697" y="1710236"/>
                </a:cubicBezTo>
                <a:cubicBezTo>
                  <a:pt x="7244080" y="1705882"/>
                  <a:pt x="7241177" y="1705882"/>
                  <a:pt x="7245531" y="1736362"/>
                </a:cubicBezTo>
                <a:cubicBezTo>
                  <a:pt x="7249885" y="1766842"/>
                  <a:pt x="7216502" y="1864087"/>
                  <a:pt x="7236822" y="1893116"/>
                </a:cubicBezTo>
                <a:cubicBezTo>
                  <a:pt x="7257142" y="1922144"/>
                  <a:pt x="7338422" y="1900373"/>
                  <a:pt x="7367451" y="1910533"/>
                </a:cubicBezTo>
                <a:cubicBezTo>
                  <a:pt x="7396480" y="1920693"/>
                  <a:pt x="7400834" y="1935207"/>
                  <a:pt x="7410994" y="1954076"/>
                </a:cubicBezTo>
                <a:cubicBezTo>
                  <a:pt x="7421154" y="1972944"/>
                  <a:pt x="7403737" y="1988910"/>
                  <a:pt x="7428411" y="2023744"/>
                </a:cubicBezTo>
                <a:cubicBezTo>
                  <a:pt x="7453085" y="2058578"/>
                  <a:pt x="7521303" y="2115185"/>
                  <a:pt x="7559040" y="2163082"/>
                </a:cubicBezTo>
                <a:cubicBezTo>
                  <a:pt x="7596777" y="2210979"/>
                  <a:pt x="7627257" y="2280647"/>
                  <a:pt x="7654834" y="2311127"/>
                </a:cubicBezTo>
                <a:cubicBezTo>
                  <a:pt x="7682411" y="2341607"/>
                  <a:pt x="7695474" y="2340156"/>
                  <a:pt x="7724502" y="2345962"/>
                </a:cubicBezTo>
                <a:cubicBezTo>
                  <a:pt x="7753530" y="2351768"/>
                  <a:pt x="7763691" y="2328545"/>
                  <a:pt x="7829005" y="2345962"/>
                </a:cubicBezTo>
                <a:cubicBezTo>
                  <a:pt x="7894319" y="2363379"/>
                  <a:pt x="8053977" y="2443207"/>
                  <a:pt x="8116388" y="2450464"/>
                </a:cubicBezTo>
                <a:cubicBezTo>
                  <a:pt x="8178799" y="2457721"/>
                  <a:pt x="8157028" y="2401115"/>
                  <a:pt x="8203474" y="2389504"/>
                </a:cubicBezTo>
                <a:cubicBezTo>
                  <a:pt x="8249920" y="2377893"/>
                  <a:pt x="8341359" y="2408373"/>
                  <a:pt x="8395062" y="2380796"/>
                </a:cubicBezTo>
                <a:cubicBezTo>
                  <a:pt x="8448765" y="2353219"/>
                  <a:pt x="8498114" y="2258876"/>
                  <a:pt x="8525691" y="2224042"/>
                </a:cubicBezTo>
                <a:cubicBezTo>
                  <a:pt x="8553268" y="2189208"/>
                  <a:pt x="8531497" y="2197916"/>
                  <a:pt x="8560525" y="2171790"/>
                </a:cubicBezTo>
                <a:cubicBezTo>
                  <a:pt x="8589553" y="2145664"/>
                  <a:pt x="8666479" y="2102121"/>
                  <a:pt x="8699862" y="2067287"/>
                </a:cubicBezTo>
                <a:cubicBezTo>
                  <a:pt x="8733245" y="2032453"/>
                  <a:pt x="8750662" y="2012132"/>
                  <a:pt x="8760822" y="1962784"/>
                </a:cubicBezTo>
                <a:cubicBezTo>
                  <a:pt x="8770982" y="1913436"/>
                  <a:pt x="8752113" y="1811836"/>
                  <a:pt x="8760822" y="1771196"/>
                </a:cubicBezTo>
                <a:cubicBezTo>
                  <a:pt x="8769531" y="1730556"/>
                  <a:pt x="8781143" y="1736361"/>
                  <a:pt x="8813074" y="1718944"/>
                </a:cubicBezTo>
                <a:cubicBezTo>
                  <a:pt x="8845006" y="1701527"/>
                  <a:pt x="8919028" y="1685562"/>
                  <a:pt x="8952411" y="1666693"/>
                </a:cubicBezTo>
                <a:cubicBezTo>
                  <a:pt x="8985794" y="1647824"/>
                  <a:pt x="9000308" y="1628956"/>
                  <a:pt x="9013371" y="1605733"/>
                </a:cubicBezTo>
                <a:cubicBezTo>
                  <a:pt x="9026434" y="1582510"/>
                  <a:pt x="9013371" y="1552030"/>
                  <a:pt x="9030788" y="1527356"/>
                </a:cubicBezTo>
                <a:cubicBezTo>
                  <a:pt x="9048205" y="1502682"/>
                  <a:pt x="9077234" y="1482361"/>
                  <a:pt x="9117874" y="1457687"/>
                </a:cubicBezTo>
                <a:cubicBezTo>
                  <a:pt x="9158514" y="1433013"/>
                  <a:pt x="9236891" y="1402533"/>
                  <a:pt x="9274628" y="1379310"/>
                </a:cubicBezTo>
                <a:cubicBezTo>
                  <a:pt x="9312365" y="1356087"/>
                  <a:pt x="9335588" y="1351733"/>
                  <a:pt x="9344297" y="1318350"/>
                </a:cubicBezTo>
                <a:cubicBezTo>
                  <a:pt x="9353006" y="1284967"/>
                  <a:pt x="9309463" y="1208041"/>
                  <a:pt x="9326880" y="1179013"/>
                </a:cubicBezTo>
                <a:cubicBezTo>
                  <a:pt x="9344297" y="1149985"/>
                  <a:pt x="9396549" y="1183367"/>
                  <a:pt x="9448800" y="1144179"/>
                </a:cubicBezTo>
                <a:cubicBezTo>
                  <a:pt x="9501051" y="1104990"/>
                  <a:pt x="9601200" y="981619"/>
                  <a:pt x="9640388" y="943882"/>
                </a:cubicBezTo>
                <a:cubicBezTo>
                  <a:pt x="9679577" y="906145"/>
                  <a:pt x="9673771" y="935173"/>
                  <a:pt x="9683931" y="917756"/>
                </a:cubicBezTo>
                <a:cubicBezTo>
                  <a:pt x="9694091" y="900339"/>
                  <a:pt x="9704251" y="872762"/>
                  <a:pt x="9701348" y="839379"/>
                </a:cubicBezTo>
                <a:cubicBezTo>
                  <a:pt x="9698445" y="805996"/>
                  <a:pt x="9643291" y="782773"/>
                  <a:pt x="9666514" y="717459"/>
                </a:cubicBezTo>
                <a:cubicBezTo>
                  <a:pt x="9689737" y="652145"/>
                  <a:pt x="9814559" y="512807"/>
                  <a:pt x="9840685" y="447493"/>
                </a:cubicBezTo>
                <a:cubicBezTo>
                  <a:pt x="9866811" y="382179"/>
                  <a:pt x="9814559" y="354601"/>
                  <a:pt x="9823268" y="325573"/>
                </a:cubicBezTo>
                <a:cubicBezTo>
                  <a:pt x="9831977" y="296545"/>
                  <a:pt x="9869714" y="295093"/>
                  <a:pt x="9892937" y="273322"/>
                </a:cubicBezTo>
                <a:cubicBezTo>
                  <a:pt x="9916160" y="251550"/>
                  <a:pt x="9948091" y="228327"/>
                  <a:pt x="9962605" y="194944"/>
                </a:cubicBezTo>
                <a:cubicBezTo>
                  <a:pt x="9977119" y="161561"/>
                  <a:pt x="9939382" y="94795"/>
                  <a:pt x="9980022" y="73024"/>
                </a:cubicBezTo>
                <a:cubicBezTo>
                  <a:pt x="10020662" y="51253"/>
                  <a:pt x="10152742" y="75927"/>
                  <a:pt x="10206445" y="64316"/>
                </a:cubicBezTo>
                <a:cubicBezTo>
                  <a:pt x="10260148" y="52705"/>
                  <a:pt x="10245634" y="12065"/>
                  <a:pt x="10302240" y="3356"/>
                </a:cubicBezTo>
                <a:cubicBezTo>
                  <a:pt x="10358846" y="-5353"/>
                  <a:pt x="10498183" y="4807"/>
                  <a:pt x="10546080" y="12064"/>
                </a:cubicBezTo>
                <a:cubicBezTo>
                  <a:pt x="10593977" y="19321"/>
                  <a:pt x="10559142" y="46899"/>
                  <a:pt x="10589622" y="46899"/>
                </a:cubicBezTo>
                <a:cubicBezTo>
                  <a:pt x="10620102" y="46899"/>
                  <a:pt x="10685417" y="-9707"/>
                  <a:pt x="10728960" y="12064"/>
                </a:cubicBezTo>
                <a:cubicBezTo>
                  <a:pt x="10772503" y="33835"/>
                  <a:pt x="10820400" y="141241"/>
                  <a:pt x="10850880" y="177527"/>
                </a:cubicBezTo>
                <a:cubicBezTo>
                  <a:pt x="10881360" y="213813"/>
                  <a:pt x="10858137" y="225425"/>
                  <a:pt x="10911840" y="229779"/>
                </a:cubicBezTo>
                <a:cubicBezTo>
                  <a:pt x="10965543" y="234133"/>
                  <a:pt x="11097623" y="213813"/>
                  <a:pt x="11173097" y="203653"/>
                </a:cubicBezTo>
                <a:cubicBezTo>
                  <a:pt x="11248571" y="193493"/>
                  <a:pt x="11184708" y="103505"/>
                  <a:pt x="11364685" y="168819"/>
                </a:cubicBezTo>
                <a:cubicBezTo>
                  <a:pt x="11544662" y="234133"/>
                  <a:pt x="11898811" y="414836"/>
                  <a:pt x="12252960" y="595539"/>
                </a:cubicBezTo>
              </a:path>
            </a:pathLst>
          </a:custGeom>
          <a:noFill/>
          <a:ln w="38100">
            <a:solidFill>
              <a:srgbClr val="0261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8" name="矩形 7">
            <a:extLst>
              <a:ext uri="{FF2B5EF4-FFF2-40B4-BE49-F238E27FC236}">
                <a16:creationId xmlns:a16="http://schemas.microsoft.com/office/drawing/2014/main" id="{CD8F05AA-7848-48BF-AB81-75D97AA3DBC4}"/>
              </a:ext>
            </a:extLst>
          </p:cNvPr>
          <p:cNvSpPr/>
          <p:nvPr/>
        </p:nvSpPr>
        <p:spPr>
          <a:xfrm>
            <a:off x="7493761" y="570435"/>
            <a:ext cx="817853" cy="307777"/>
          </a:xfrm>
          <a:prstGeom prst="rect">
            <a:avLst/>
          </a:prstGeom>
          <a:solidFill>
            <a:schemeClr val="bg1"/>
          </a:solidFill>
        </p:spPr>
        <p:txBody>
          <a:bodyPr wrap="none">
            <a:spAutoFit/>
          </a:bodyPr>
          <a:lstStyle/>
          <a:p>
            <a:r>
              <a:rPr lang="zh-CN" altLang="en-US" sz="1400" dirty="0">
                <a:solidFill>
                  <a:srgbClr val="4D4D4D"/>
                </a:solidFill>
                <a:latin typeface="微软雅黑 Light" panose="020B0502040204020203" pitchFamily="34" charset="-122"/>
                <a:ea typeface="微软雅黑 Light" panose="020B0502040204020203" pitchFamily="34" charset="-122"/>
              </a:rPr>
              <a:t>北纬</a:t>
            </a:r>
            <a:r>
              <a:rPr lang="en-US" altLang="zh-CN" sz="1400" dirty="0">
                <a:solidFill>
                  <a:srgbClr val="4D4D4D"/>
                </a:solidFill>
                <a:latin typeface="微软雅黑 Light" panose="020B0502040204020203" pitchFamily="34" charset="-122"/>
                <a:ea typeface="微软雅黑 Light" panose="020B0502040204020203" pitchFamily="34" charset="-122"/>
              </a:rPr>
              <a:t>55°</a:t>
            </a:r>
            <a:endParaRPr lang="zh-CN" altLang="en-US" sz="1400" dirty="0">
              <a:solidFill>
                <a:srgbClr val="4D4D4D"/>
              </a:solidFill>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8FA4E66C-1F8C-4A06-A716-E943C5D1ADE6}"/>
              </a:ext>
            </a:extLst>
          </p:cNvPr>
          <p:cNvSpPr/>
          <p:nvPr/>
        </p:nvSpPr>
        <p:spPr>
          <a:xfrm>
            <a:off x="7545231" y="5708668"/>
            <a:ext cx="718466" cy="307777"/>
          </a:xfrm>
          <a:prstGeom prst="rect">
            <a:avLst/>
          </a:prstGeom>
          <a:solidFill>
            <a:schemeClr val="bg1"/>
          </a:solidFill>
        </p:spPr>
        <p:txBody>
          <a:bodyPr wrap="none">
            <a:spAutoFit/>
          </a:bodyPr>
          <a:lstStyle/>
          <a:p>
            <a:r>
              <a:rPr lang="zh-CN" altLang="en-US" sz="1400" dirty="0">
                <a:solidFill>
                  <a:srgbClr val="4D4D4D"/>
                </a:solidFill>
                <a:latin typeface="微软雅黑 Light" panose="020B0502040204020203" pitchFamily="34" charset="-122"/>
                <a:ea typeface="微软雅黑 Light" panose="020B0502040204020203" pitchFamily="34" charset="-122"/>
              </a:rPr>
              <a:t>北纬</a:t>
            </a:r>
            <a:r>
              <a:rPr lang="en-US" altLang="zh-CN" sz="1400" dirty="0">
                <a:solidFill>
                  <a:srgbClr val="4D4D4D"/>
                </a:solidFill>
                <a:latin typeface="微软雅黑 Light" panose="020B0502040204020203" pitchFamily="34" charset="-122"/>
                <a:ea typeface="微软雅黑 Light" panose="020B0502040204020203" pitchFamily="34" charset="-122"/>
              </a:rPr>
              <a:t>5°</a:t>
            </a:r>
            <a:endParaRPr lang="zh-CN" altLang="en-US" sz="1400" dirty="0">
              <a:solidFill>
                <a:srgbClr val="4D4D4D"/>
              </a:solidFill>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586122DB-A92F-4B6F-AEDF-0AF45FD2F5ED}"/>
              </a:ext>
            </a:extLst>
          </p:cNvPr>
          <p:cNvSpPr/>
          <p:nvPr/>
        </p:nvSpPr>
        <p:spPr>
          <a:xfrm>
            <a:off x="3174189" y="1484704"/>
            <a:ext cx="814647" cy="307777"/>
          </a:xfrm>
          <a:prstGeom prst="rect">
            <a:avLst/>
          </a:prstGeom>
          <a:solidFill>
            <a:schemeClr val="bg1"/>
          </a:solidFill>
        </p:spPr>
        <p:txBody>
          <a:bodyPr wrap="none">
            <a:spAutoFit/>
          </a:bodyPr>
          <a:lstStyle/>
          <a:p>
            <a:r>
              <a:rPr lang="zh-CN" altLang="en-US" sz="1400" dirty="0">
                <a:solidFill>
                  <a:srgbClr val="4D4D4D"/>
                </a:solidFill>
                <a:latin typeface="微软雅黑 Light" panose="020B0502040204020203" pitchFamily="34" charset="-122"/>
                <a:ea typeface="微软雅黑 Light" panose="020B0502040204020203" pitchFamily="34" charset="-122"/>
              </a:rPr>
              <a:t>东经</a:t>
            </a:r>
            <a:r>
              <a:rPr lang="en-US" altLang="zh-CN" sz="1400" dirty="0">
                <a:solidFill>
                  <a:srgbClr val="4D4D4D"/>
                </a:solidFill>
                <a:latin typeface="微软雅黑 Light" panose="020B0502040204020203" pitchFamily="34" charset="-122"/>
                <a:ea typeface="微软雅黑 Light" panose="020B0502040204020203" pitchFamily="34" charset="-122"/>
              </a:rPr>
              <a:t>75°</a:t>
            </a:r>
            <a:endParaRPr lang="zh-CN" altLang="en-US" sz="1400" dirty="0">
              <a:solidFill>
                <a:srgbClr val="4D4D4D"/>
              </a:solidFill>
              <a:latin typeface="微软雅黑 Light" panose="020B0502040204020203" pitchFamily="34" charset="-122"/>
              <a:ea typeface="微软雅黑 Light" panose="020B0502040204020203" pitchFamily="34" charset="-122"/>
            </a:endParaRPr>
          </a:p>
        </p:txBody>
      </p:sp>
      <p:sp>
        <p:nvSpPr>
          <p:cNvPr id="12" name="矩形 11">
            <a:extLst>
              <a:ext uri="{FF2B5EF4-FFF2-40B4-BE49-F238E27FC236}">
                <a16:creationId xmlns:a16="http://schemas.microsoft.com/office/drawing/2014/main" id="{4714EEB9-5E5D-4C92-8D9C-9DB3EB407EF5}"/>
              </a:ext>
            </a:extLst>
          </p:cNvPr>
          <p:cNvSpPr/>
          <p:nvPr/>
        </p:nvSpPr>
        <p:spPr>
          <a:xfrm>
            <a:off x="8192076" y="1482170"/>
            <a:ext cx="889987" cy="307777"/>
          </a:xfrm>
          <a:prstGeom prst="rect">
            <a:avLst/>
          </a:prstGeom>
          <a:solidFill>
            <a:schemeClr val="bg1"/>
          </a:solidFill>
        </p:spPr>
        <p:txBody>
          <a:bodyPr wrap="none">
            <a:spAutoFit/>
          </a:bodyPr>
          <a:lstStyle/>
          <a:p>
            <a:r>
              <a:rPr lang="zh-CN" altLang="en-US" sz="1400" dirty="0">
                <a:solidFill>
                  <a:srgbClr val="4D4D4D"/>
                </a:solidFill>
                <a:latin typeface="微软雅黑 Light" panose="020B0502040204020203" pitchFamily="34" charset="-122"/>
                <a:ea typeface="微软雅黑 Light" panose="020B0502040204020203" pitchFamily="34" charset="-122"/>
              </a:rPr>
              <a:t>东经</a:t>
            </a:r>
            <a:r>
              <a:rPr lang="en-US" altLang="zh-CN" sz="1400" dirty="0">
                <a:solidFill>
                  <a:srgbClr val="4D4D4D"/>
                </a:solidFill>
                <a:latin typeface="微软雅黑 Light" panose="020B0502040204020203" pitchFamily="34" charset="-122"/>
                <a:ea typeface="微软雅黑 Light" panose="020B0502040204020203" pitchFamily="34" charset="-122"/>
              </a:rPr>
              <a:t>140°</a:t>
            </a:r>
            <a:endParaRPr lang="zh-CN" altLang="en-US" sz="1400" dirty="0">
              <a:solidFill>
                <a:srgbClr val="4D4D4D"/>
              </a:solidFill>
              <a:latin typeface="微软雅黑 Light" panose="020B0502040204020203" pitchFamily="34" charset="-122"/>
              <a:ea typeface="微软雅黑 Light" panose="020B0502040204020203" pitchFamily="34" charset="-122"/>
            </a:endParaRPr>
          </a:p>
        </p:txBody>
      </p:sp>
      <p:grpSp>
        <p:nvGrpSpPr>
          <p:cNvPr id="53" name="组合 52">
            <a:extLst>
              <a:ext uri="{FF2B5EF4-FFF2-40B4-BE49-F238E27FC236}">
                <a16:creationId xmlns:a16="http://schemas.microsoft.com/office/drawing/2014/main" id="{BBC8B0B4-D290-41E2-81A2-106D0C1C1CD4}"/>
              </a:ext>
            </a:extLst>
          </p:cNvPr>
          <p:cNvGrpSpPr/>
          <p:nvPr/>
        </p:nvGrpSpPr>
        <p:grpSpPr>
          <a:xfrm>
            <a:off x="76112" y="188886"/>
            <a:ext cx="6923811" cy="370278"/>
            <a:chOff x="15914" y="240642"/>
            <a:chExt cx="6923811" cy="370278"/>
          </a:xfrm>
        </p:grpSpPr>
        <p:pic>
          <p:nvPicPr>
            <p:cNvPr id="55" name="图片 54">
              <a:extLst>
                <a:ext uri="{FF2B5EF4-FFF2-40B4-BE49-F238E27FC236}">
                  <a16:creationId xmlns:a16="http://schemas.microsoft.com/office/drawing/2014/main" id="{7D808132-C804-43F1-B7C6-1978EED28A0C}"/>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6" name="图片 55">
              <a:extLst>
                <a:ext uri="{FF2B5EF4-FFF2-40B4-BE49-F238E27FC236}">
                  <a16:creationId xmlns:a16="http://schemas.microsoft.com/office/drawing/2014/main" id="{FD325AB9-7C26-42EB-A514-4502B122C2D2}"/>
                </a:ext>
              </a:extLst>
            </p:cNvPr>
            <p:cNvPicPr>
              <a:picLocks noChangeAspect="1"/>
            </p:cNvPicPr>
            <p:nvPr/>
          </p:nvPicPr>
          <p:blipFill rotWithShape="1">
            <a:blip r:embed="rId6">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7" name="图片 56" descr="图片包含 物体&#10;&#10;已生成极高可信度的说明">
              <a:extLst>
                <a:ext uri="{FF2B5EF4-FFF2-40B4-BE49-F238E27FC236}">
                  <a16:creationId xmlns:a16="http://schemas.microsoft.com/office/drawing/2014/main" id="{3658D2C7-2509-4E80-8EA3-57F6623F9844}"/>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54" name="矩形 53">
            <a:extLst>
              <a:ext uri="{FF2B5EF4-FFF2-40B4-BE49-F238E27FC236}">
                <a16:creationId xmlns:a16="http://schemas.microsoft.com/office/drawing/2014/main" id="{5DB29907-6825-413E-8FAC-009A998EC985}"/>
              </a:ext>
            </a:extLst>
          </p:cNvPr>
          <p:cNvSpPr/>
          <p:nvPr/>
        </p:nvSpPr>
        <p:spPr>
          <a:xfrm>
            <a:off x="2389353" y="189481"/>
            <a:ext cx="2440092" cy="369332"/>
          </a:xfrm>
          <a:prstGeom prst="rect">
            <a:avLst/>
          </a:prstGeom>
        </p:spPr>
        <p:txBody>
          <a:bodyPr wrap="none" anchor="ctr" anchorCtr="1">
            <a:spAutoFit/>
          </a:bodyPr>
          <a:lstStyle/>
          <a:p>
            <a:pPr lvl="0" algn="ctr">
              <a:defRPr/>
            </a:pP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❹</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发展规划</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市场布局</a:t>
            </a:r>
          </a:p>
        </p:txBody>
      </p:sp>
    </p:spTree>
    <p:extLst>
      <p:ext uri="{BB962C8B-B14F-4D97-AF65-F5344CB8AC3E}">
        <p14:creationId xmlns:p14="http://schemas.microsoft.com/office/powerpoint/2010/main" val="137002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par>
                          <p:cTn id="12" fill="hold">
                            <p:stCondLst>
                              <p:cond delay="1750"/>
                            </p:stCondLst>
                            <p:childTnLst>
                              <p:par>
                                <p:cTn id="13" presetID="2" presetClass="entr" presetSubtype="8" fill="hold" grpId="0" nodeType="afterEffect">
                                  <p:stCondLst>
                                    <p:cond delay="25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16" presetClass="entr" presetSubtype="37"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arn(outVertical)">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E7FD51D5-C715-4817-ADDB-DCADCEAABE23}"/>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D46D9F92-292F-4984-8BFB-7F3DF8689270}"/>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EF2CAF8C-A3A2-4751-B158-4315E2E401AC}"/>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D935105A-4816-4B28-B004-BC4350BD1FE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4" name="矩形 23">
            <a:extLst>
              <a:ext uri="{FF2B5EF4-FFF2-40B4-BE49-F238E27FC236}">
                <a16:creationId xmlns:a16="http://schemas.microsoft.com/office/drawing/2014/main" id="{76DC8269-E05D-4D52-B1E6-4C9281E85EF5}"/>
              </a:ext>
            </a:extLst>
          </p:cNvPr>
          <p:cNvSpPr/>
          <p:nvPr/>
        </p:nvSpPr>
        <p:spPr>
          <a:xfrm>
            <a:off x="2399103" y="195474"/>
            <a:ext cx="2440092" cy="369332"/>
          </a:xfrm>
          <a:prstGeom prst="rect">
            <a:avLst/>
          </a:prstGeom>
        </p:spPr>
        <p:txBody>
          <a:bodyPr wrap="none" anchor="ctr" anchorCtr="1">
            <a:spAutoFit/>
          </a:bodyPr>
          <a:lstStyle/>
          <a:p>
            <a:pPr lvl="0" algn="ctr">
              <a:defRPr/>
            </a:pPr>
            <a:r>
              <a:rPr lang="zh-CN" altLang="en-US" b="1" dirty="0">
                <a:solidFill>
                  <a:srgbClr val="C00000"/>
                </a:solidFill>
                <a:latin typeface="Calibri Light" panose="020F0302020204030204" pitchFamily="34" charset="0"/>
                <a:ea typeface="微软雅黑 Light" panose="020B0502040204020203" pitchFamily="34" charset="-122"/>
                <a:cs typeface="Calibri Light" panose="020F0302020204030204" pitchFamily="34" charset="0"/>
              </a:rPr>
              <a:t>❻</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产品服务</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uLnTx/>
                <a:uFillTx/>
                <a:latin typeface="微软雅黑 Light" panose="020B0502040204020203" pitchFamily="34" charset="-122"/>
                <a:ea typeface="微软雅黑 Light" panose="020B0502040204020203" pitchFamily="34" charset="-122"/>
                <a:cs typeface="Calibri" panose="020F0502020204030204" pitchFamily="34" charset="0"/>
              </a:rPr>
              <a:t>实施策略</a:t>
            </a:r>
            <a:endParaRPr kumimoji="0" lang="zh-CN" altLang="en-US" sz="1800" b="1" i="0" u="none" strike="noStrike" kern="1200" cap="none" spc="0" normalizeH="0" baseline="0" noProof="0" dirty="0">
              <a:ln>
                <a:noFill/>
              </a:ln>
              <a:solidFill>
                <a:srgbClr val="E7E6E6">
                  <a:lumMod val="10000"/>
                </a:srgbClr>
              </a:solidFill>
              <a:uLnTx/>
              <a:uFillTx/>
              <a:latin typeface="微软雅黑 Light" panose="020B0502040204020203" pitchFamily="34" charset="-122"/>
              <a:ea typeface="微软雅黑 Light" panose="020B0502040204020203" pitchFamily="34" charset="-122"/>
            </a:endParaRPr>
          </a:p>
        </p:txBody>
      </p:sp>
      <p:sp>
        <p:nvSpPr>
          <p:cNvPr id="7" name="矩形 6">
            <a:extLst>
              <a:ext uri="{FF2B5EF4-FFF2-40B4-BE49-F238E27FC236}">
                <a16:creationId xmlns:a16="http://schemas.microsoft.com/office/drawing/2014/main" id="{6A6431AE-C66B-4C0F-B967-B2B9AA8A1B86}"/>
              </a:ext>
            </a:extLst>
          </p:cNvPr>
          <p:cNvSpPr/>
          <p:nvPr/>
        </p:nvSpPr>
        <p:spPr>
          <a:xfrm>
            <a:off x="664551" y="989979"/>
            <a:ext cx="10866073" cy="2308324"/>
          </a:xfrm>
          <a:prstGeom prst="rect">
            <a:avLst/>
          </a:prstGeom>
        </p:spPr>
        <p:txBody>
          <a:bodyPr wrap="square">
            <a:spAutoFit/>
          </a:bodyPr>
          <a:lstStyle/>
          <a:p>
            <a:pPr lvl="0" algn="just">
              <a:defRPr/>
            </a:pP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智能船舶从概念到实践才刚刚起步，就目前的技术情况来看，能帮助普通运输用户立即创造效益的可能很微薄，我们了解到有</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60%</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的船的机舱监控和驾控设备不具备联网条件，需要机舱集控和驾控台控的数字化网、络化改造。因此，“内通物联</a:t>
            </a:r>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”产品生态技术</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大有可为，初步解决了在航船（信息</a:t>
            </a:r>
            <a:r>
              <a:rPr kumimoji="0" lang="zh-CN"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分级分类、通信协议与接口、数据传输与交换等</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问题）；在新造船市场，我们将会利用内通物联</a:t>
            </a:r>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技术，减少大家走同质化竞争老路，我们任何一个都将会</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持续为我们造血。</a:t>
            </a:r>
            <a:endPar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我们是以逐渐推行的市场策略，依据</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CCS《</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智能船舶规范</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２０１５与三部委发布的</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智能船舶发展行动计划（</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2019-2021</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年）</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，先为在航船和新造船创造使用船联网系统的条件，让设备具备数据分享的能力，再通过技术优化创新解决用户当前刚需与痛点问题，提高用户粘性，吸引更多的用户参与船联网。</a:t>
            </a:r>
            <a:r>
              <a:rPr kumimoji="0" lang="en-US" altLang="zh-CN" sz="1800" b="1" i="0" u="none" strike="noStrike" kern="1200" cap="none" spc="0" normalizeH="0" baseline="0" noProof="0" dirty="0">
                <a:ln>
                  <a:noFill/>
                </a:ln>
                <a:solidFill>
                  <a:srgbClr val="0066FF"/>
                </a:solidFill>
                <a:effectLst/>
                <a:uLnTx/>
                <a:uFillTx/>
                <a:latin typeface="微软雅黑 Light" panose="020B0502040204020203" pitchFamily="34" charset="-122"/>
                <a:ea typeface="微软雅黑 Light" panose="020B0502040204020203"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561311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2EEBAD4-A9BA-42E5-81B6-100BAFE94E16}"/>
              </a:ext>
            </a:extLst>
          </p:cNvPr>
          <p:cNvGrpSpPr/>
          <p:nvPr/>
        </p:nvGrpSpPr>
        <p:grpSpPr>
          <a:xfrm>
            <a:off x="805343" y="3091687"/>
            <a:ext cx="10592189" cy="719139"/>
            <a:chOff x="908855" y="3083061"/>
            <a:chExt cx="10592189" cy="719139"/>
          </a:xfrm>
        </p:grpSpPr>
        <p:sp>
          <p:nvSpPr>
            <p:cNvPr id="4" name="矩形 3">
              <a:extLst>
                <a:ext uri="{FF2B5EF4-FFF2-40B4-BE49-F238E27FC236}">
                  <a16:creationId xmlns:a16="http://schemas.microsoft.com/office/drawing/2014/main" id="{7D641444-A7E3-4778-B0DE-FFEA53879F2E}"/>
                </a:ext>
              </a:extLst>
            </p:cNvPr>
            <p:cNvSpPr/>
            <p:nvPr/>
          </p:nvSpPr>
          <p:spPr>
            <a:xfrm>
              <a:off x="1320335" y="3426291"/>
              <a:ext cx="877163" cy="369332"/>
            </a:xfrm>
            <a:prstGeom prst="rect">
              <a:avLst/>
            </a:prstGeom>
          </p:spPr>
          <p:txBody>
            <a:bodyPr wrap="none">
              <a:spAutoFit/>
            </a:bodyPr>
            <a:lstStyle/>
            <a:p>
              <a:pPr algn="ctr">
                <a:defRPr/>
              </a:pPr>
              <a:r>
                <a:rPr lang="zh-CN" altLang="en-US" b="1" dirty="0">
                  <a:solidFill>
                    <a:schemeClr val="tx1">
                      <a:lumMod val="50000"/>
                      <a:lumOff val="50000"/>
                    </a:schemeClr>
                  </a:solidFill>
                  <a:latin typeface="微软雅黑 Light" panose="020B0502040204020203" pitchFamily="34" charset="-122"/>
                  <a:ea typeface="微软雅黑 Light" panose="020B0502040204020203" pitchFamily="34" charset="-122"/>
                </a:rPr>
                <a:t>威慑力</a:t>
              </a:r>
            </a:p>
          </p:txBody>
        </p:sp>
        <p:sp>
          <p:nvSpPr>
            <p:cNvPr id="5" name="矩形 4">
              <a:extLst>
                <a:ext uri="{FF2B5EF4-FFF2-40B4-BE49-F238E27FC236}">
                  <a16:creationId xmlns:a16="http://schemas.microsoft.com/office/drawing/2014/main" id="{B6998DB1-4EC2-4870-9A6C-EB8CADF2F9C9}"/>
                </a:ext>
              </a:extLst>
            </p:cNvPr>
            <p:cNvSpPr/>
            <p:nvPr/>
          </p:nvSpPr>
          <p:spPr>
            <a:xfrm>
              <a:off x="4222621" y="3427742"/>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50000"/>
                      <a:lumOff val="50000"/>
                    </a:schemeClr>
                  </a:solidFill>
                  <a:latin typeface="微软雅黑 Light" panose="020B0502040204020203" pitchFamily="34" charset="-122"/>
                  <a:ea typeface="微软雅黑 Light" panose="020B0502040204020203" pitchFamily="34" charset="-122"/>
                </a:rPr>
                <a:t>执行力</a:t>
              </a:r>
            </a:p>
          </p:txBody>
        </p:sp>
        <p:sp>
          <p:nvSpPr>
            <p:cNvPr id="6" name="矩形 5">
              <a:extLst>
                <a:ext uri="{FF2B5EF4-FFF2-40B4-BE49-F238E27FC236}">
                  <a16:creationId xmlns:a16="http://schemas.microsoft.com/office/drawing/2014/main" id="{20BACB53-DFA8-4FAD-B0F6-9EF60CA93E12}"/>
                </a:ext>
              </a:extLst>
            </p:cNvPr>
            <p:cNvSpPr/>
            <p:nvPr/>
          </p:nvSpPr>
          <p:spPr>
            <a:xfrm>
              <a:off x="9983171" y="3426291"/>
              <a:ext cx="877163" cy="369332"/>
            </a:xfrm>
            <a:prstGeom prst="rect">
              <a:avLst/>
            </a:prstGeom>
          </p:spPr>
          <p:txBody>
            <a:bodyPr wrap="none">
              <a:spAutoFit/>
            </a:bodyPr>
            <a:lstStyle/>
            <a:p>
              <a:pPr marR="0" lvl="0" indent="0" algn="ctr" fontAlgn="auto">
                <a:lnSpc>
                  <a:spcPct val="100000"/>
                </a:lnSpc>
                <a:spcBef>
                  <a:spcPts val="0"/>
                </a:spcBef>
                <a:spcAft>
                  <a:spcPts val="0"/>
                </a:spcAft>
                <a:buClrTx/>
                <a:buSzTx/>
                <a:buFontTx/>
                <a:buNone/>
                <a:tabLst/>
                <a:defRPr/>
              </a:pPr>
              <a:r>
                <a:rPr lang="zh-CN" altLang="en-US" b="1" dirty="0">
                  <a:solidFill>
                    <a:schemeClr val="tx1">
                      <a:lumMod val="50000"/>
                      <a:lumOff val="50000"/>
                    </a:schemeClr>
                  </a:solidFill>
                  <a:latin typeface="微软雅黑 Light" panose="020B0502040204020203" pitchFamily="34" charset="-122"/>
                  <a:ea typeface="微软雅黑 Light" panose="020B0502040204020203" pitchFamily="34" charset="-122"/>
                </a:rPr>
                <a:t>竞争力</a:t>
              </a:r>
            </a:p>
          </p:txBody>
        </p:sp>
        <p:sp>
          <p:nvSpPr>
            <p:cNvPr id="8" name="矩形 7">
              <a:extLst>
                <a:ext uri="{FF2B5EF4-FFF2-40B4-BE49-F238E27FC236}">
                  <a16:creationId xmlns:a16="http://schemas.microsoft.com/office/drawing/2014/main" id="{591125FF-F55B-4A98-B876-B8343122984B}"/>
                </a:ext>
              </a:extLst>
            </p:cNvPr>
            <p:cNvSpPr/>
            <p:nvPr/>
          </p:nvSpPr>
          <p:spPr>
            <a:xfrm>
              <a:off x="7090931" y="3432868"/>
              <a:ext cx="877163" cy="369332"/>
            </a:xfrm>
            <a:prstGeom prst="rect">
              <a:avLst/>
            </a:prstGeom>
          </p:spPr>
          <p:txBody>
            <a:bodyPr wrap="none">
              <a:spAutoFit/>
            </a:bodyPr>
            <a:lstStyle/>
            <a:p>
              <a:pPr algn="ctr">
                <a:defRPr/>
              </a:pPr>
              <a:r>
                <a:rPr lang="zh-CN" altLang="en-US" b="1" dirty="0">
                  <a:solidFill>
                    <a:schemeClr val="tx1">
                      <a:lumMod val="50000"/>
                      <a:lumOff val="50000"/>
                    </a:schemeClr>
                  </a:solidFill>
                  <a:latin typeface="微软雅黑 Light" panose="020B0502040204020203" pitchFamily="34" charset="-122"/>
                  <a:ea typeface="微软雅黑 Light" panose="020B0502040204020203" pitchFamily="34" charset="-122"/>
                </a:rPr>
                <a:t>生产力</a:t>
              </a:r>
            </a:p>
          </p:txBody>
        </p:sp>
        <p:grpSp>
          <p:nvGrpSpPr>
            <p:cNvPr id="19" name="组合 18">
              <a:extLst>
                <a:ext uri="{FF2B5EF4-FFF2-40B4-BE49-F238E27FC236}">
                  <a16:creationId xmlns:a16="http://schemas.microsoft.com/office/drawing/2014/main" id="{2B3E28EB-788F-4954-A562-A753931C0158}"/>
                </a:ext>
              </a:extLst>
            </p:cNvPr>
            <p:cNvGrpSpPr/>
            <p:nvPr/>
          </p:nvGrpSpPr>
          <p:grpSpPr>
            <a:xfrm>
              <a:off x="908855" y="3322980"/>
              <a:ext cx="10592189" cy="113996"/>
              <a:chOff x="715992" y="3338703"/>
              <a:chExt cx="10592189" cy="113996"/>
            </a:xfrm>
          </p:grpSpPr>
          <p:cxnSp>
            <p:nvCxnSpPr>
              <p:cNvPr id="20" name="直接连接符 19">
                <a:extLst>
                  <a:ext uri="{FF2B5EF4-FFF2-40B4-BE49-F238E27FC236}">
                    <a16:creationId xmlns:a16="http://schemas.microsoft.com/office/drawing/2014/main" id="{D1A65689-21B6-468B-8B2B-1F61A440C794}"/>
                  </a:ext>
                </a:extLst>
              </p:cNvPr>
              <p:cNvCxnSpPr>
                <a:cxnSpLocks/>
              </p:cNvCxnSpPr>
              <p:nvPr/>
            </p:nvCxnSpPr>
            <p:spPr>
              <a:xfrm>
                <a:off x="715992" y="3441376"/>
                <a:ext cx="10255585" cy="1042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直角三角形 20">
                <a:extLst>
                  <a:ext uri="{FF2B5EF4-FFF2-40B4-BE49-F238E27FC236}">
                    <a16:creationId xmlns:a16="http://schemas.microsoft.com/office/drawing/2014/main" id="{B78533C2-8CFD-40B3-8070-4E0D8291A63E}"/>
                  </a:ext>
                </a:extLst>
              </p:cNvPr>
              <p:cNvSpPr/>
              <p:nvPr/>
            </p:nvSpPr>
            <p:spPr>
              <a:xfrm>
                <a:off x="10634973" y="3338703"/>
                <a:ext cx="673208" cy="113996"/>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a:extLst>
                <a:ext uri="{FF2B5EF4-FFF2-40B4-BE49-F238E27FC236}">
                  <a16:creationId xmlns:a16="http://schemas.microsoft.com/office/drawing/2014/main" id="{3EB8DC6B-BE45-47CA-B545-3C2604DB5A95}"/>
                </a:ext>
              </a:extLst>
            </p:cNvPr>
            <p:cNvSpPr/>
            <p:nvPr/>
          </p:nvSpPr>
          <p:spPr>
            <a:xfrm>
              <a:off x="1619295" y="3084878"/>
              <a:ext cx="333745" cy="341632"/>
            </a:xfrm>
            <a:prstGeom prst="rect">
              <a:avLst/>
            </a:prstGeom>
          </p:spPr>
          <p:txBody>
            <a:bodyPr wrap="none">
              <a:spAutoFit/>
            </a:bodyPr>
            <a:lstStyle/>
            <a:p>
              <a:pPr algn="ctr" defTabSz="932472" fontAlgn="base">
                <a:lnSpc>
                  <a:spcPct val="90000"/>
                </a:lnSpc>
                <a:spcBef>
                  <a:spcPct val="0"/>
                </a:spcBef>
                <a:spcAft>
                  <a:spcPct val="0"/>
                </a:spcAft>
              </a:pPr>
              <a:r>
                <a:rPr lang="en-US" altLang="zh-CN" b="1" dirty="0">
                  <a:solidFill>
                    <a:schemeClr val="tx1">
                      <a:lumMod val="50000"/>
                      <a:lumOff val="50000"/>
                    </a:schemeClr>
                  </a:solidFill>
                  <a:latin typeface="Broadway" panose="04040905080B02020502" pitchFamily="82" charset="0"/>
                  <a:ea typeface="Segoe UI" pitchFamily="34" charset="0"/>
                  <a:cs typeface="Segoe UI" pitchFamily="34" charset="0"/>
                </a:rPr>
                <a:t>1</a:t>
              </a:r>
            </a:p>
          </p:txBody>
        </p:sp>
        <p:sp>
          <p:nvSpPr>
            <p:cNvPr id="39" name="矩形 38">
              <a:extLst>
                <a:ext uri="{FF2B5EF4-FFF2-40B4-BE49-F238E27FC236}">
                  <a16:creationId xmlns:a16="http://schemas.microsoft.com/office/drawing/2014/main" id="{74A2F72E-4907-4EB6-A40C-5C7D4B989F65}"/>
                </a:ext>
              </a:extLst>
            </p:cNvPr>
            <p:cNvSpPr/>
            <p:nvPr/>
          </p:nvSpPr>
          <p:spPr>
            <a:xfrm>
              <a:off x="4494327" y="3083061"/>
              <a:ext cx="333745" cy="341632"/>
            </a:xfrm>
            <a:prstGeom prst="rect">
              <a:avLst/>
            </a:prstGeom>
          </p:spPr>
          <p:txBody>
            <a:bodyPr wrap="none">
              <a:spAutoFit/>
            </a:bodyPr>
            <a:lstStyle/>
            <a:p>
              <a:pPr algn="ctr" defTabSz="932472" fontAlgn="base">
                <a:lnSpc>
                  <a:spcPct val="90000"/>
                </a:lnSpc>
                <a:spcBef>
                  <a:spcPct val="0"/>
                </a:spcBef>
                <a:spcAft>
                  <a:spcPct val="0"/>
                </a:spcAft>
              </a:pPr>
              <a:r>
                <a:rPr lang="en-US" altLang="zh-CN" b="1" dirty="0">
                  <a:solidFill>
                    <a:schemeClr val="tx1">
                      <a:lumMod val="50000"/>
                      <a:lumOff val="50000"/>
                    </a:schemeClr>
                  </a:solidFill>
                  <a:latin typeface="Broadway" panose="04040905080B02020502" pitchFamily="82" charset="0"/>
                  <a:cs typeface="Segoe UI" pitchFamily="34" charset="0"/>
                </a:rPr>
                <a:t>2</a:t>
              </a:r>
            </a:p>
          </p:txBody>
        </p:sp>
        <p:sp>
          <p:nvSpPr>
            <p:cNvPr id="40" name="矩形 39">
              <a:extLst>
                <a:ext uri="{FF2B5EF4-FFF2-40B4-BE49-F238E27FC236}">
                  <a16:creationId xmlns:a16="http://schemas.microsoft.com/office/drawing/2014/main" id="{387095B5-7519-4D10-AC32-78627C2CD1B9}"/>
                </a:ext>
              </a:extLst>
            </p:cNvPr>
            <p:cNvSpPr/>
            <p:nvPr/>
          </p:nvSpPr>
          <p:spPr>
            <a:xfrm>
              <a:off x="7374308" y="3089247"/>
              <a:ext cx="333746" cy="341632"/>
            </a:xfrm>
            <a:prstGeom prst="rect">
              <a:avLst/>
            </a:prstGeom>
          </p:spPr>
          <p:txBody>
            <a:bodyPr wrap="none">
              <a:spAutoFit/>
            </a:bodyPr>
            <a:lstStyle/>
            <a:p>
              <a:pPr algn="ctr" defTabSz="932472" fontAlgn="base">
                <a:lnSpc>
                  <a:spcPct val="90000"/>
                </a:lnSpc>
                <a:spcBef>
                  <a:spcPct val="0"/>
                </a:spcBef>
                <a:spcAft>
                  <a:spcPct val="0"/>
                </a:spcAft>
              </a:pPr>
              <a:r>
                <a:rPr lang="en-US" altLang="zh-CN" b="1" dirty="0">
                  <a:solidFill>
                    <a:schemeClr val="tx1">
                      <a:lumMod val="50000"/>
                      <a:lumOff val="50000"/>
                    </a:schemeClr>
                  </a:solidFill>
                  <a:latin typeface="Broadway" panose="04040905080B02020502" pitchFamily="82" charset="0"/>
                  <a:cs typeface="Segoe UI" pitchFamily="34" charset="0"/>
                </a:rPr>
                <a:t>3</a:t>
              </a:r>
            </a:p>
          </p:txBody>
        </p:sp>
        <p:sp>
          <p:nvSpPr>
            <p:cNvPr id="41" name="矩形 40">
              <a:extLst>
                <a:ext uri="{FF2B5EF4-FFF2-40B4-BE49-F238E27FC236}">
                  <a16:creationId xmlns:a16="http://schemas.microsoft.com/office/drawing/2014/main" id="{D9BA5B46-F04B-4B85-AAE8-C077EC6D44F6}"/>
                </a:ext>
              </a:extLst>
            </p:cNvPr>
            <p:cNvSpPr/>
            <p:nvPr/>
          </p:nvSpPr>
          <p:spPr>
            <a:xfrm>
              <a:off x="10254881" y="3083870"/>
              <a:ext cx="333746" cy="341632"/>
            </a:xfrm>
            <a:prstGeom prst="rect">
              <a:avLst/>
            </a:prstGeom>
          </p:spPr>
          <p:txBody>
            <a:bodyPr wrap="none">
              <a:spAutoFit/>
            </a:bodyPr>
            <a:lstStyle/>
            <a:p>
              <a:pPr algn="ctr" defTabSz="932472" fontAlgn="base">
                <a:lnSpc>
                  <a:spcPct val="90000"/>
                </a:lnSpc>
                <a:spcBef>
                  <a:spcPct val="0"/>
                </a:spcBef>
                <a:spcAft>
                  <a:spcPct val="0"/>
                </a:spcAft>
              </a:pPr>
              <a:r>
                <a:rPr lang="en-US" altLang="zh-CN" b="1" dirty="0">
                  <a:solidFill>
                    <a:schemeClr val="tx1">
                      <a:lumMod val="50000"/>
                      <a:lumOff val="50000"/>
                    </a:schemeClr>
                  </a:solidFill>
                  <a:latin typeface="Broadway" panose="04040905080B02020502" pitchFamily="82" charset="0"/>
                  <a:cs typeface="Segoe UI" pitchFamily="34" charset="0"/>
                </a:rPr>
                <a:t>4</a:t>
              </a:r>
            </a:p>
          </p:txBody>
        </p:sp>
      </p:grpSp>
      <p:pic>
        <p:nvPicPr>
          <p:cNvPr id="59" name="图片 58">
            <a:extLst>
              <a:ext uri="{FF2B5EF4-FFF2-40B4-BE49-F238E27FC236}">
                <a16:creationId xmlns:a16="http://schemas.microsoft.com/office/drawing/2014/main" id="{012097C9-4648-474A-BD71-248423F0453A}"/>
              </a:ext>
            </a:extLst>
          </p:cNvPr>
          <p:cNvPicPr>
            <a:picLocks noChangeAspect="1"/>
          </p:cNvPicPr>
          <p:nvPr/>
        </p:nvPicPr>
        <p:blipFill>
          <a:blip r:embed="rId3"/>
          <a:stretch>
            <a:fillRect/>
          </a:stretch>
        </p:blipFill>
        <p:spPr>
          <a:xfrm rot="21121264">
            <a:off x="4967809" y="2009146"/>
            <a:ext cx="2359356" cy="536494"/>
          </a:xfrm>
          <a:prstGeom prst="roundRect">
            <a:avLst>
              <a:gd name="adj" fmla="val 16667"/>
            </a:avLst>
          </a:prstGeom>
          <a:ln>
            <a:solidFill>
              <a:srgbClr val="E6660C"/>
            </a:solidFill>
          </a:ln>
          <a:effectLst>
            <a:outerShdw blurRad="152400" dist="12000" dir="900000" sy="98000" kx="110000" ky="200000" algn="tl" rotWithShape="0">
              <a:srgbClr val="000000">
                <a:alpha val="30000"/>
              </a:srgbClr>
            </a:outerShdw>
            <a:reflection blurRad="6350" stA="50000" endA="300" endPos="55500" dist="1016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椭圆 6">
            <a:extLst>
              <a:ext uri="{FF2B5EF4-FFF2-40B4-BE49-F238E27FC236}">
                <a16:creationId xmlns:a16="http://schemas.microsoft.com/office/drawing/2014/main" id="{1ABE0319-AEE5-439D-9171-F47DDB4BB5C7}"/>
              </a:ext>
            </a:extLst>
          </p:cNvPr>
          <p:cNvSpPr/>
          <p:nvPr/>
        </p:nvSpPr>
        <p:spPr>
          <a:xfrm>
            <a:off x="768717" y="3357619"/>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合 24">
            <a:extLst>
              <a:ext uri="{FF2B5EF4-FFF2-40B4-BE49-F238E27FC236}">
                <a16:creationId xmlns:a16="http://schemas.microsoft.com/office/drawing/2014/main" id="{E7FD51D5-C715-4817-ADDB-DCADCEAABE23}"/>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D46D9F92-292F-4984-8BFB-7F3DF8689270}"/>
                </a:ext>
              </a:extLst>
            </p:cNvPr>
            <p:cNvPicPr>
              <a:picLocks noChangeAspect="1"/>
            </p:cNvPicPr>
            <p:nvPr/>
          </p:nvPicPr>
          <p:blipFill rotWithShape="1">
            <a:blip r:embed="rId4">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EF2CAF8C-A3A2-4751-B158-4315E2E401AC}"/>
                </a:ext>
              </a:extLst>
            </p:cNvPr>
            <p:cNvPicPr>
              <a:picLocks noChangeAspect="1"/>
            </p:cNvPicPr>
            <p:nvPr/>
          </p:nvPicPr>
          <p:blipFill rotWithShape="1">
            <a:blip r:embed="rId4">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D935105A-4816-4B28-B004-BC4350BD1FE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4" name="矩形 23">
            <a:extLst>
              <a:ext uri="{FF2B5EF4-FFF2-40B4-BE49-F238E27FC236}">
                <a16:creationId xmlns:a16="http://schemas.microsoft.com/office/drawing/2014/main" id="{76DC8269-E05D-4D52-B1E6-4C9281E85EF5}"/>
              </a:ext>
            </a:extLst>
          </p:cNvPr>
          <p:cNvSpPr/>
          <p:nvPr/>
        </p:nvSpPr>
        <p:spPr>
          <a:xfrm>
            <a:off x="2390487" y="186848"/>
            <a:ext cx="2440091" cy="369332"/>
          </a:xfrm>
          <a:prstGeom prst="rect">
            <a:avLst/>
          </a:prstGeom>
        </p:spPr>
        <p:txBody>
          <a:bodyPr wrap="none" anchor="ctr" anchorCtr="1">
            <a:spAutoFit/>
          </a:bodyPr>
          <a:lstStyle/>
          <a:p>
            <a:pPr lvl="0" algn="ctr">
              <a:defRPr/>
            </a:pPr>
            <a:r>
              <a:rPr lang="zh-CN" altLang="en-US" b="1" dirty="0">
                <a:solidFill>
                  <a:srgbClr val="C00000"/>
                </a:solidFill>
                <a:latin typeface="Calibri Light" panose="020F0302020204030204" pitchFamily="34" charset="0"/>
                <a:ea typeface="微软雅黑 Light" panose="020B0502040204020203" pitchFamily="34" charset="-122"/>
                <a:cs typeface="Calibri Light" panose="020F0302020204030204" pitchFamily="34" charset="0"/>
              </a:rPr>
              <a:t>❻</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产品</a:t>
            </a:r>
            <a:r>
              <a:rPr lang="zh-CN" altLang="en-US" b="1" dirty="0">
                <a:solidFill>
                  <a:srgbClr val="E7E6E6">
                    <a:lumMod val="10000"/>
                  </a:srgbClr>
                </a:solidFill>
                <a:latin typeface="微软雅黑" panose="020B0503020204020204" pitchFamily="34" charset="-122"/>
                <a:ea typeface="微软雅黑" panose="020B0503020204020204" pitchFamily="34" charset="-122"/>
              </a:rPr>
              <a:t>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uLnTx/>
                <a:uFillTx/>
                <a:latin typeface="微软雅黑 Light" panose="020B0502040204020203" pitchFamily="34" charset="-122"/>
                <a:ea typeface="微软雅黑 Light" panose="020B0502040204020203" pitchFamily="34" charset="-122"/>
                <a:cs typeface="Calibri" panose="020F0502020204030204" pitchFamily="34" charset="0"/>
              </a:rPr>
              <a:t>价值体现</a:t>
            </a:r>
            <a:endParaRPr kumimoji="0" lang="zh-CN" altLang="en-US" sz="1800" b="1" i="0" u="none" strike="noStrike" kern="1200" cap="none" spc="0" normalizeH="0" baseline="0" noProof="0" dirty="0">
              <a:ln>
                <a:noFill/>
              </a:ln>
              <a:solidFill>
                <a:srgbClr val="E7E6E6">
                  <a:lumMod val="10000"/>
                </a:srgbClr>
              </a:solidFill>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9874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59"/>
                                        </p:tgtEl>
                                      </p:cBhvr>
                                    </p:animEffect>
                                    <p:animScale>
                                      <p:cBhvr>
                                        <p:cTn id="7" dur="250" autoRev="1" fill="hold"/>
                                        <p:tgtEl>
                                          <p:spTgt spid="59"/>
                                        </p:tgtEl>
                                      </p:cBhvr>
                                      <p:by x="105000" y="105000"/>
                                    </p:animScale>
                                  </p:childTnLst>
                                </p:cTn>
                              </p:par>
                            </p:childTnLst>
                          </p:cTn>
                        </p:par>
                        <p:par>
                          <p:cTn id="8" fill="hold">
                            <p:stCondLst>
                              <p:cond delay="500"/>
                            </p:stCondLst>
                            <p:childTnLst>
                              <p:par>
                                <p:cTn id="9" presetID="1" presetClass="entr" presetSubtype="0" fill="hold" grpId="0" nodeType="afterEffect">
                                  <p:stCondLst>
                                    <p:cond delay="100"/>
                                  </p:stCondLst>
                                  <p:childTnLst>
                                    <p:set>
                                      <p:cBhvr>
                                        <p:cTn id="10" dur="1" fill="hold">
                                          <p:stCondLst>
                                            <p:cond delay="99"/>
                                          </p:stCondLst>
                                        </p:cTn>
                                        <p:tgtEl>
                                          <p:spTgt spid="7"/>
                                        </p:tgtEl>
                                        <p:attrNameLst>
                                          <p:attrName>style.visibility</p:attrName>
                                        </p:attrNameLst>
                                      </p:cBhvr>
                                      <p:to>
                                        <p:strVal val="visible"/>
                                      </p:to>
                                    </p:set>
                                  </p:childTnLst>
                                </p:cTn>
                              </p:par>
                            </p:childTnLst>
                          </p:cTn>
                        </p:par>
                        <p:par>
                          <p:cTn id="11" fill="hold">
                            <p:stCondLst>
                              <p:cond delay="700"/>
                            </p:stCondLst>
                            <p:childTnLst>
                              <p:par>
                                <p:cTn id="12" presetID="1" presetClass="exit" presetSubtype="0" fill="hold" grpId="1" nodeType="afterEffect">
                                  <p:stCondLst>
                                    <p:cond delay="100"/>
                                  </p:stCondLst>
                                  <p:childTnLst>
                                    <p:set>
                                      <p:cBhvr>
                                        <p:cTn id="13" dur="1" fill="hold">
                                          <p:stCondLst>
                                            <p:cond delay="99"/>
                                          </p:stCondLst>
                                        </p:cTn>
                                        <p:tgtEl>
                                          <p:spTgt spid="7"/>
                                        </p:tgtEl>
                                        <p:attrNameLst>
                                          <p:attrName>style.visibility</p:attrName>
                                        </p:attrNameLst>
                                      </p:cBhvr>
                                      <p:to>
                                        <p:strVal val="hidden"/>
                                      </p:to>
                                    </p:set>
                                  </p:childTnLst>
                                </p:cTn>
                              </p:par>
                            </p:childTnLst>
                          </p:cTn>
                        </p:par>
                        <p:par>
                          <p:cTn id="14" fill="hold">
                            <p:stCondLst>
                              <p:cond delay="900"/>
                            </p:stCondLst>
                            <p:childTnLst>
                              <p:par>
                                <p:cTn id="15" presetID="1" presetClass="entr" presetSubtype="0" fill="hold" grpId="2" nodeType="afterEffect">
                                  <p:stCondLst>
                                    <p:cond delay="250"/>
                                  </p:stCondLst>
                                  <p:childTnLst>
                                    <p:set>
                                      <p:cBhvr>
                                        <p:cTn id="16" dur="1" fill="hold">
                                          <p:stCondLst>
                                            <p:cond delay="249"/>
                                          </p:stCondLst>
                                        </p:cTn>
                                        <p:tgtEl>
                                          <p:spTgt spid="7"/>
                                        </p:tgtEl>
                                        <p:attrNameLst>
                                          <p:attrName>style.visibility</p:attrName>
                                        </p:attrNameLst>
                                      </p:cBhvr>
                                      <p:to>
                                        <p:strVal val="visible"/>
                                      </p:to>
                                    </p:set>
                                  </p:childTnLst>
                                </p:cTn>
                              </p:par>
                            </p:childTnLst>
                          </p:cTn>
                        </p:par>
                        <p:par>
                          <p:cTn id="17" fill="hold">
                            <p:stCondLst>
                              <p:cond delay="1400"/>
                            </p:stCondLst>
                            <p:childTnLst>
                              <p:par>
                                <p:cTn id="18" presetID="22" presetClass="entr" presetSubtype="8" fill="hold" nodeType="afterEffect">
                                  <p:stCondLst>
                                    <p:cond delay="25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E7FD51D5-C715-4817-ADDB-DCADCEAABE23}"/>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D46D9F92-292F-4984-8BFB-7F3DF8689270}"/>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EF2CAF8C-A3A2-4751-B158-4315E2E401AC}"/>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D935105A-4816-4B28-B004-BC4350BD1FE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2" name="矩形 21">
            <a:extLst>
              <a:ext uri="{FF2B5EF4-FFF2-40B4-BE49-F238E27FC236}">
                <a16:creationId xmlns:a16="http://schemas.microsoft.com/office/drawing/2014/main" id="{0AF9512B-3791-4024-BBD9-3D1675B4CEB5}"/>
              </a:ext>
            </a:extLst>
          </p:cNvPr>
          <p:cNvSpPr/>
          <p:nvPr/>
        </p:nvSpPr>
        <p:spPr>
          <a:xfrm>
            <a:off x="2405583" y="186848"/>
            <a:ext cx="2425664" cy="369332"/>
          </a:xfrm>
          <a:prstGeom prst="rect">
            <a:avLst/>
          </a:prstGeom>
        </p:spPr>
        <p:txBody>
          <a:bodyPr wrap="none" anchor="ctr" anchorCtr="1">
            <a:spAutoFit/>
          </a:bodyPr>
          <a:lstStyle/>
          <a:p>
            <a:pPr lvl="0" algn="ctr">
              <a:defRPr/>
            </a:pPr>
            <a:r>
              <a:rPr kumimoji="0" lang="en-US" altLang="zh-CN" sz="1800" b="1" i="0" u="none" strike="noStrike" kern="1200" cap="none" spc="0" normalizeH="0" baseline="0" noProof="0" dirty="0">
                <a:ln>
                  <a:noFill/>
                </a:ln>
                <a:solidFill>
                  <a:srgbClr val="7030A0"/>
                </a:solidFill>
                <a:effectLst/>
                <a:uLnTx/>
                <a:uFillTx/>
                <a:latin typeface="Candara" panose="020E0502030303020204" pitchFamily="34" charset="0"/>
                <a:ea typeface="微软雅黑" panose="020B0503020204020204" pitchFamily="34" charset="-122"/>
                <a:cs typeface="+mn-cs"/>
              </a:rPr>
              <a:t>❹</a:t>
            </a:r>
            <a:r>
              <a:rPr kumimoji="0" lang="zh-CN" altLang="en-US" sz="18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prstClr val="black"/>
                </a:solidFill>
                <a:latin typeface="Candara" panose="020E0502030303020204" pitchFamily="34" charset="0"/>
                <a:ea typeface="微软雅黑 Light" panose="020B0502040204020203" pitchFamily="34" charset="-122"/>
                <a:cs typeface="Calibri" panose="020F0502020204030204" pitchFamily="34" charset="0"/>
              </a:rPr>
              <a:t>一个网络</a:t>
            </a:r>
            <a:endPar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04660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0FC6D3F-D620-4B6E-9CFC-E3B1B451849E}"/>
              </a:ext>
            </a:extLst>
          </p:cNvPr>
          <p:cNvGrpSpPr/>
          <p:nvPr/>
        </p:nvGrpSpPr>
        <p:grpSpPr>
          <a:xfrm>
            <a:off x="2274082" y="1975645"/>
            <a:ext cx="1692455" cy="2920109"/>
            <a:chOff x="2274082" y="1975645"/>
            <a:chExt cx="1692455" cy="2920109"/>
          </a:xfrm>
        </p:grpSpPr>
        <p:sp>
          <p:nvSpPr>
            <p:cNvPr id="26" name="标题 1">
              <a:extLst>
                <a:ext uri="{FF2B5EF4-FFF2-40B4-BE49-F238E27FC236}">
                  <a16:creationId xmlns:a16="http://schemas.microsoft.com/office/drawing/2014/main" id="{1FB87857-F906-47B9-9B32-64C466D26678}"/>
                </a:ext>
              </a:extLst>
            </p:cNvPr>
            <p:cNvSpPr txBox="1">
              <a:spLocks/>
            </p:cNvSpPr>
            <p:nvPr/>
          </p:nvSpPr>
          <p:spPr>
            <a:xfrm>
              <a:off x="2957589" y="197564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27" name="标题 1">
              <a:extLst>
                <a:ext uri="{FF2B5EF4-FFF2-40B4-BE49-F238E27FC236}">
                  <a16:creationId xmlns:a16="http://schemas.microsoft.com/office/drawing/2014/main" id="{9D78D5CF-289E-4790-9BC9-C5502F12E7ED}"/>
                </a:ext>
              </a:extLst>
            </p:cNvPr>
            <p:cNvSpPr txBox="1">
              <a:spLocks/>
            </p:cNvSpPr>
            <p:nvPr/>
          </p:nvSpPr>
          <p:spPr>
            <a:xfrm>
              <a:off x="2505871" y="410247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投资规划</a:t>
              </a:r>
            </a:p>
          </p:txBody>
        </p:sp>
        <p:sp>
          <p:nvSpPr>
            <p:cNvPr id="28" name="矩形 27">
              <a:extLst>
                <a:ext uri="{FF2B5EF4-FFF2-40B4-BE49-F238E27FC236}">
                  <a16:creationId xmlns:a16="http://schemas.microsoft.com/office/drawing/2014/main" id="{641E96F1-47ED-4404-B13D-AEE442D69751}"/>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29" name="矩形 28">
              <a:extLst>
                <a:ext uri="{FF2B5EF4-FFF2-40B4-BE49-F238E27FC236}">
                  <a16:creationId xmlns:a16="http://schemas.microsoft.com/office/drawing/2014/main" id="{669DA610-9183-4ACA-B42F-19CDE42D17BC}"/>
                </a:ext>
              </a:extLst>
            </p:cNvPr>
            <p:cNvSpPr/>
            <p:nvPr/>
          </p:nvSpPr>
          <p:spPr>
            <a:xfrm>
              <a:off x="2277955"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产品介绍</a:t>
              </a:r>
            </a:p>
          </p:txBody>
        </p:sp>
        <p:sp>
          <p:nvSpPr>
            <p:cNvPr id="30" name="矩形 29">
              <a:extLst>
                <a:ext uri="{FF2B5EF4-FFF2-40B4-BE49-F238E27FC236}">
                  <a16:creationId xmlns:a16="http://schemas.microsoft.com/office/drawing/2014/main" id="{AC7F0C76-036A-4E89-9BA0-5E9BB31F9850}"/>
                </a:ext>
              </a:extLst>
            </p:cNvPr>
            <p:cNvSpPr/>
            <p:nvPr/>
          </p:nvSpPr>
          <p:spPr>
            <a:xfrm>
              <a:off x="2274082" y="3515847"/>
              <a:ext cx="1005403"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发展定位</a:t>
              </a:r>
            </a:p>
          </p:txBody>
        </p:sp>
        <p:sp>
          <p:nvSpPr>
            <p:cNvPr id="31" name="标题 1">
              <a:extLst>
                <a:ext uri="{FF2B5EF4-FFF2-40B4-BE49-F238E27FC236}">
                  <a16:creationId xmlns:a16="http://schemas.microsoft.com/office/drawing/2014/main" id="{094D3A73-6E10-42A2-A783-D10E118943E1}"/>
                </a:ext>
              </a:extLst>
            </p:cNvPr>
            <p:cNvSpPr txBox="1">
              <a:spLocks/>
            </p:cNvSpPr>
            <p:nvPr/>
          </p:nvSpPr>
          <p:spPr>
            <a:xfrm>
              <a:off x="2958537" y="464375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91" name="矩形 90">
            <a:extLst>
              <a:ext uri="{FF2B5EF4-FFF2-40B4-BE49-F238E27FC236}">
                <a16:creationId xmlns:a16="http://schemas.microsoft.com/office/drawing/2014/main" id="{7AA1592F-9F8F-4D47-9EE4-6997269F6019}"/>
              </a:ext>
            </a:extLst>
          </p:cNvPr>
          <p:cNvSpPr/>
          <p:nvPr/>
        </p:nvSpPr>
        <p:spPr>
          <a:xfrm rot="5400000">
            <a:off x="6643744" y="3255973"/>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grpSp>
        <p:nvGrpSpPr>
          <p:cNvPr id="32" name="组合 31">
            <a:extLst>
              <a:ext uri="{FF2B5EF4-FFF2-40B4-BE49-F238E27FC236}">
                <a16:creationId xmlns:a16="http://schemas.microsoft.com/office/drawing/2014/main" id="{A4572372-9BD1-46C7-8124-460D64D85DBE}"/>
              </a:ext>
            </a:extLst>
          </p:cNvPr>
          <p:cNvGrpSpPr/>
          <p:nvPr/>
        </p:nvGrpSpPr>
        <p:grpSpPr>
          <a:xfrm>
            <a:off x="6999921" y="3254321"/>
            <a:ext cx="949161" cy="360000"/>
            <a:chOff x="1427344" y="3077562"/>
            <a:chExt cx="325084" cy="720000"/>
          </a:xfrm>
        </p:grpSpPr>
        <p:sp>
          <p:nvSpPr>
            <p:cNvPr id="33" name="矩形: 圆角 32">
              <a:extLst>
                <a:ext uri="{FF2B5EF4-FFF2-40B4-BE49-F238E27FC236}">
                  <a16:creationId xmlns:a16="http://schemas.microsoft.com/office/drawing/2014/main" id="{3ED8158D-1070-43B6-B51E-70BF9F4941D2}"/>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标题 1">
              <a:extLst>
                <a:ext uri="{FF2B5EF4-FFF2-40B4-BE49-F238E27FC236}">
                  <a16:creationId xmlns:a16="http://schemas.microsoft.com/office/drawing/2014/main" id="{31570397-BFFD-46F5-880A-09A6D1FA6FBC}"/>
                </a:ext>
              </a:extLst>
            </p:cNvPr>
            <p:cNvSpPr txBox="1">
              <a:spLocks/>
            </p:cNvSpPr>
            <p:nvPr/>
          </p:nvSpPr>
          <p:spPr>
            <a:xfrm>
              <a:off x="1427344" y="3094814"/>
              <a:ext cx="324000"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sp>
        <p:nvSpPr>
          <p:cNvPr id="35" name="标题 1">
            <a:extLst>
              <a:ext uri="{FF2B5EF4-FFF2-40B4-BE49-F238E27FC236}">
                <a16:creationId xmlns:a16="http://schemas.microsoft.com/office/drawing/2014/main" id="{A99E1C09-D8F5-4A4D-975C-6F4C9182DDB7}"/>
              </a:ext>
            </a:extLst>
          </p:cNvPr>
          <p:cNvSpPr txBox="1">
            <a:spLocks/>
          </p:cNvSpPr>
          <p:nvPr/>
        </p:nvSpPr>
        <p:spPr>
          <a:xfrm>
            <a:off x="2956276" y="196974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0266F8"/>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0266F8"/>
              </a:solidFill>
              <a:effectLst/>
              <a:uLnTx/>
              <a:uFillTx/>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E2BA7248-CFD8-4F2B-806C-5C797AD68310}"/>
              </a:ext>
            </a:extLst>
          </p:cNvPr>
          <p:cNvGrpSpPr/>
          <p:nvPr/>
        </p:nvGrpSpPr>
        <p:grpSpPr>
          <a:xfrm>
            <a:off x="1995137" y="1866884"/>
            <a:ext cx="1082899" cy="3128205"/>
            <a:chOff x="2130047" y="1885934"/>
            <a:chExt cx="1082899" cy="3128205"/>
          </a:xfrm>
        </p:grpSpPr>
        <p:sp>
          <p:nvSpPr>
            <p:cNvPr id="37" name="矩形 36">
              <a:extLst>
                <a:ext uri="{FF2B5EF4-FFF2-40B4-BE49-F238E27FC236}">
                  <a16:creationId xmlns:a16="http://schemas.microsoft.com/office/drawing/2014/main" id="{D44892AB-4FDE-4301-9824-ABF2954431E2}"/>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38" name="矩形 37">
              <a:extLst>
                <a:ext uri="{FF2B5EF4-FFF2-40B4-BE49-F238E27FC236}">
                  <a16:creationId xmlns:a16="http://schemas.microsoft.com/office/drawing/2014/main" id="{97CC643A-F748-4E31-8034-1E1A2BAB8A1E}"/>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39" name="矩形 38">
              <a:extLst>
                <a:ext uri="{FF2B5EF4-FFF2-40B4-BE49-F238E27FC236}">
                  <a16:creationId xmlns:a16="http://schemas.microsoft.com/office/drawing/2014/main" id="{D0DA9628-7387-40F1-AAFF-B7C2A920AE99}"/>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0" name="矩形 39">
              <a:extLst>
                <a:ext uri="{FF2B5EF4-FFF2-40B4-BE49-F238E27FC236}">
                  <a16:creationId xmlns:a16="http://schemas.microsoft.com/office/drawing/2014/main" id="{79BC0050-340B-464A-830B-2A59955597F8}"/>
                </a:ext>
              </a:extLst>
            </p:cNvPr>
            <p:cNvSpPr/>
            <p:nvPr/>
          </p:nvSpPr>
          <p:spPr>
            <a:xfrm>
              <a:off x="2130047" y="2969246"/>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id="{E444F6BB-9810-4883-9919-F8B22F4FA460}"/>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42" name="矩形 41">
              <a:extLst>
                <a:ext uri="{FF2B5EF4-FFF2-40B4-BE49-F238E27FC236}">
                  <a16:creationId xmlns:a16="http://schemas.microsoft.com/office/drawing/2014/main" id="{1BB812D4-818D-4BC6-AF03-F538797FDC1F}"/>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68771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Horizontal)">
                                      <p:cBhvr>
                                        <p:cTn id="7" dur="250"/>
                                        <p:tgtEl>
                                          <p:spTgt spid="32"/>
                                        </p:tgtEl>
                                      </p:cBhvr>
                                    </p:animEffect>
                                  </p:childTnLst>
                                </p:cTn>
                              </p:par>
                            </p:childTnLst>
                          </p:cTn>
                        </p:par>
                        <p:par>
                          <p:cTn id="8" fill="hold">
                            <p:stCondLst>
                              <p:cond delay="250"/>
                            </p:stCondLst>
                            <p:childTnLst>
                              <p:par>
                                <p:cTn id="9" presetID="1" presetClass="entr" presetSubtype="0" fill="hold" grpId="0" nodeType="afterEffect">
                                  <p:stCondLst>
                                    <p:cond delay="150"/>
                                  </p:stCondLst>
                                  <p:childTnLst>
                                    <p:set>
                                      <p:cBhvr>
                                        <p:cTn id="10" dur="1" fill="hold">
                                          <p:stCondLst>
                                            <p:cond delay="149"/>
                                          </p:stCondLst>
                                        </p:cTn>
                                        <p:tgtEl>
                                          <p:spTgt spid="91"/>
                                        </p:tgtEl>
                                        <p:attrNameLst>
                                          <p:attrName>style.visibility</p:attrName>
                                        </p:attrNameLst>
                                      </p:cBhvr>
                                      <p:to>
                                        <p:strVal val="visible"/>
                                      </p:to>
                                    </p:set>
                                  </p:childTnLst>
                                </p:cTn>
                              </p:par>
                            </p:childTnLst>
                          </p:cTn>
                        </p:par>
                        <p:par>
                          <p:cTn id="11" fill="hold">
                            <p:stCondLst>
                              <p:cond delay="550"/>
                            </p:stCondLst>
                            <p:childTnLst>
                              <p:par>
                                <p:cTn id="12" presetID="1" presetClass="exit" presetSubtype="0" fill="hold" grpId="1" nodeType="afterEffect">
                                  <p:stCondLst>
                                    <p:cond delay="150"/>
                                  </p:stCondLst>
                                  <p:childTnLst>
                                    <p:set>
                                      <p:cBhvr>
                                        <p:cTn id="13" dur="1" fill="hold">
                                          <p:stCondLst>
                                            <p:cond delay="149"/>
                                          </p:stCondLst>
                                        </p:cTn>
                                        <p:tgtEl>
                                          <p:spTgt spid="91"/>
                                        </p:tgtEl>
                                        <p:attrNameLst>
                                          <p:attrName>style.visibility</p:attrName>
                                        </p:attrNameLst>
                                      </p:cBhvr>
                                      <p:to>
                                        <p:strVal val="hidden"/>
                                      </p:to>
                                    </p:set>
                                  </p:childTnLst>
                                </p:cTn>
                              </p:par>
                            </p:childTnLst>
                          </p:cTn>
                        </p:par>
                        <p:par>
                          <p:cTn id="14" fill="hold">
                            <p:stCondLst>
                              <p:cond delay="850"/>
                            </p:stCondLst>
                            <p:childTnLst>
                              <p:par>
                                <p:cTn id="15" presetID="1" presetClass="entr" presetSubtype="0" fill="hold" grpId="2" nodeType="afterEffect">
                                  <p:stCondLst>
                                    <p:cond delay="150"/>
                                  </p:stCondLst>
                                  <p:childTnLst>
                                    <p:set>
                                      <p:cBhvr>
                                        <p:cTn id="16" dur="1" fill="hold">
                                          <p:stCondLst>
                                            <p:cond delay="149"/>
                                          </p:stCondLst>
                                        </p:cTn>
                                        <p:tgtEl>
                                          <p:spTgt spid="91"/>
                                        </p:tgtEl>
                                        <p:attrNameLst>
                                          <p:attrName>style.visibility</p:attrName>
                                        </p:attrNameLst>
                                      </p:cBhvr>
                                      <p:to>
                                        <p:strVal val="visible"/>
                                      </p:to>
                                    </p:set>
                                  </p:childTnLst>
                                </p:cTn>
                              </p:par>
                            </p:childTnLst>
                          </p:cTn>
                        </p:par>
                        <p:par>
                          <p:cTn id="17" fill="hold">
                            <p:stCondLst>
                              <p:cond delay="1150"/>
                            </p:stCondLst>
                            <p:childTnLst>
                              <p:par>
                                <p:cTn id="18" presetID="1" presetClass="entr" presetSubtype="0" fill="hold" grpId="3" nodeType="afterEffect">
                                  <p:stCondLst>
                                    <p:cond delay="150"/>
                                  </p:stCondLst>
                                  <p:childTnLst>
                                    <p:set>
                                      <p:cBhvr>
                                        <p:cTn id="19" dur="1" fill="hold">
                                          <p:stCondLst>
                                            <p:cond delay="149"/>
                                          </p:stCondLst>
                                        </p:cTn>
                                        <p:tgtEl>
                                          <p:spTgt spid="91"/>
                                        </p:tgtEl>
                                        <p:attrNameLst>
                                          <p:attrName>style.visibility</p:attrName>
                                        </p:attrNameLst>
                                      </p:cBhvr>
                                      <p:to>
                                        <p:strVal val="visible"/>
                                      </p:to>
                                    </p:set>
                                  </p:childTnLst>
                                </p:cTn>
                              </p:par>
                            </p:childTnLst>
                          </p:cTn>
                        </p:par>
                        <p:par>
                          <p:cTn id="20" fill="hold">
                            <p:stCondLst>
                              <p:cond delay="1450"/>
                            </p:stCondLst>
                            <p:childTnLst>
                              <p:par>
                                <p:cTn id="21" presetID="1" presetClass="entr" presetSubtype="0" fill="hold" grpId="1" nodeType="afterEffect">
                                  <p:stCondLst>
                                    <p:cond delay="250"/>
                                  </p:stCondLst>
                                  <p:childTnLst>
                                    <p:set>
                                      <p:cBhvr>
                                        <p:cTn id="22" dur="1" fill="hold">
                                          <p:stCondLst>
                                            <p:cond delay="249"/>
                                          </p:stCondLst>
                                        </p:cTn>
                                        <p:tgtEl>
                                          <p:spTgt spid="35"/>
                                        </p:tgtEl>
                                        <p:attrNameLst>
                                          <p:attrName>style.visibility</p:attrName>
                                        </p:attrNameLst>
                                      </p:cBhvr>
                                      <p:to>
                                        <p:strVal val="visible"/>
                                      </p:to>
                                    </p:set>
                                  </p:childTnLst>
                                </p:cTn>
                              </p:par>
                            </p:childTnLst>
                          </p:cTn>
                        </p:par>
                        <p:par>
                          <p:cTn id="23" fill="hold">
                            <p:stCondLst>
                              <p:cond delay="1950"/>
                            </p:stCondLst>
                            <p:childTnLst>
                              <p:par>
                                <p:cTn id="24" presetID="42" presetClass="path" presetSubtype="0" accel="50000" decel="50000" fill="hold" grpId="0" nodeType="afterEffect">
                                  <p:stCondLst>
                                    <p:cond delay="250"/>
                                  </p:stCondLst>
                                  <p:childTnLst>
                                    <p:animMotion origin="layout" path="M 0.00013 0.00046 L 0.21635 0.19444 " pathEditMode="relative" rAng="0" ptsTypes="AA">
                                      <p:cBhvr>
                                        <p:cTn id="25" dur="250" fill="hold"/>
                                        <p:tgtEl>
                                          <p:spTgt spid="35"/>
                                        </p:tgtEl>
                                        <p:attrNameLst>
                                          <p:attrName>ppt_x</p:attrName>
                                          <p:attrName>ppt_y</p:attrName>
                                        </p:attrNameLst>
                                      </p:cBhvr>
                                      <p:rCtr x="10804" y="9699"/>
                                    </p:animMotion>
                                  </p:childTnLst>
                                </p:cTn>
                              </p:par>
                            </p:childTnLst>
                          </p:cTn>
                        </p:par>
                        <p:par>
                          <p:cTn id="26" fill="hold">
                            <p:stCondLst>
                              <p:cond delay="245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250"/>
                                        <p:tgtEl>
                                          <p:spTgt spid="25"/>
                                        </p:tgtEl>
                                      </p:cBhvr>
                                    </p:animEffect>
                                  </p:childTnLst>
                                </p:cTn>
                              </p:par>
                            </p:childTnLst>
                          </p:cTn>
                        </p:par>
                        <p:par>
                          <p:cTn id="30" fill="hold">
                            <p:stCondLst>
                              <p:cond delay="2700"/>
                            </p:stCondLst>
                            <p:childTnLst>
                              <p:par>
                                <p:cTn id="31" presetID="22" presetClass="entr" presetSubtype="1" fill="hold" nodeType="afterEffect">
                                  <p:stCondLst>
                                    <p:cond delay="250"/>
                                  </p:stCondLst>
                                  <p:childTnLst>
                                    <p:set>
                                      <p:cBhvr>
                                        <p:cTn id="32" dur="1" fill="hold">
                                          <p:stCondLst>
                                            <p:cond delay="0"/>
                                          </p:stCondLst>
                                        </p:cTn>
                                        <p:tgtEl>
                                          <p:spTgt spid="36"/>
                                        </p:tgtEl>
                                        <p:attrNameLst>
                                          <p:attrName>style.visibility</p:attrName>
                                        </p:attrNameLst>
                                      </p:cBhvr>
                                      <p:to>
                                        <p:strVal val="visible"/>
                                      </p:to>
                                    </p:set>
                                    <p:animEffect transition="in" filter="wipe(up)">
                                      <p:cBhvr>
                                        <p:cTn id="33"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1" grpId="2"/>
      <p:bldP spid="91" grpId="3"/>
      <p:bldP spid="35" grpId="0"/>
      <p:bldP spid="35"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6462BE4-AEBB-4670-915A-6B1047E835A9}"/>
              </a:ext>
            </a:extLst>
          </p:cNvPr>
          <p:cNvSpPr/>
          <p:nvPr/>
        </p:nvSpPr>
        <p:spPr>
          <a:xfrm>
            <a:off x="696689" y="1343037"/>
            <a:ext cx="10800000" cy="418576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zh-CN" altLang="en-US" sz="1400" b="1" dirty="0">
                <a:solidFill>
                  <a:schemeClr val="tx1">
                    <a:lumMod val="50000"/>
                    <a:lumOff val="50000"/>
                  </a:schemeClr>
                </a:solidFill>
                <a:latin typeface="方正兰亭超细黑简体" panose="02000000000000000000" pitchFamily="2" charset="-122"/>
                <a:ea typeface="方正兰亭超细黑简体" panose="02000000000000000000" pitchFamily="2" charset="-122"/>
              </a:rPr>
              <a:t>       </a:t>
            </a:r>
            <a:endParaRPr lang="en-US" altLang="zh-CN" sz="1400" b="1" dirty="0">
              <a:solidFill>
                <a:srgbClr val="0066FF"/>
              </a:solidFill>
              <a:latin typeface="微软雅黑 Light" panose="020B0502040204020203" pitchFamily="34" charset="-122"/>
              <a:ea typeface="微软雅黑 Light" panose="020B0502040204020203" pitchFamily="34" charset="-122"/>
            </a:endParaRPr>
          </a:p>
          <a:p>
            <a:pPr algn="just">
              <a:defRPr/>
            </a:pPr>
            <a:r>
              <a:rPr lang="zh-CN" altLang="en-US" sz="1400" b="1" dirty="0">
                <a:solidFill>
                  <a:srgbClr val="0066FF"/>
                </a:solidFill>
                <a:latin typeface="微软雅黑 Light" panose="020B0502040204020203" pitchFamily="34" charset="-122"/>
                <a:ea typeface="微软雅黑 Light" panose="020B0502040204020203" pitchFamily="34" charset="-122"/>
              </a:rPr>
              <a:t>　　</a:t>
            </a:r>
            <a:r>
              <a:rPr lang="zh-CN" altLang="en-US" sz="1400" b="1" dirty="0">
                <a:solidFill>
                  <a:srgbClr val="087CFF"/>
                </a:solidFill>
                <a:latin typeface="方正兰亭超细黑简体" panose="02000000000000000000" pitchFamily="2" charset="-122"/>
                <a:ea typeface="方正兰亭超细黑简体" panose="02000000000000000000" pitchFamily="2" charset="-122"/>
              </a:rPr>
              <a:t>产品定位：</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1.</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通信载体，摩棒系列产品解决船岸联网成本高和信号弱等问题；</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2.</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内外通融合，通过广播、电话等内通系统与移动网络融合成网关，让终端设备成为网络热点，实现全船覆盖。创新，</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PLC</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通信模块等产品廉价实现舱内布网难问题；</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3.</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智能倾斜仪，让船舶纵、橫倾姿态数字化展示，也是智能船不可或缺的感知设备；</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智能探照灯，搭载了热成像仪和可见光摄像头，解决夜间航行瞭望和小目标雷达识别近距离目标难的问题，通过姿态稳控技术解决传统探照灯与光电取证系统跟随船舶摇晃问题；</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5.</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通信转换模块，将多元数据转换为统一通的信协议方便连接更多的信息单元；</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6.</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 信息分享平台，一站式采集、分析、存储、分享的网络与信息平台，解决船岸信息透明度问题；</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7.</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生活电器，卫星电视天线改善船员文化生活，智能灯、智能电扇与易充等产品让船员享受行业订制的服务。</a:t>
            </a:r>
            <a:endPar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endParaRPr>
          </a:p>
          <a:p>
            <a:pPr algn="just">
              <a:defRPr/>
            </a:pPr>
            <a:r>
              <a:rPr lang="zh-CN" altLang="en-US" sz="1400" b="1" dirty="0">
                <a:solidFill>
                  <a:srgbClr val="087CFF"/>
                </a:solidFill>
                <a:latin typeface="方正兰亭超细黑简体" panose="02000000000000000000" pitchFamily="2" charset="-122"/>
                <a:ea typeface="方正兰亭超细黑简体" panose="02000000000000000000" pitchFamily="2" charset="-122"/>
              </a:rPr>
              <a:t>       场景定位：</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固定航线班轮、公务船、高频次工作船、危险品船、客船、游船等，在沿海或</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4G</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未覆盖区采用北斗摩棒，长江、运河船舶采用</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4G</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摩棒或</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4G</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摩碟，在北纬</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5°-55°</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、东经</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75°-140°</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内，</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4G</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网络环境下实现宽带通信，无</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4G</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信号时实现预警数据通信和收发文字信息。随着北斗三代和天通卫星的全面部署应用，届时船舶远程监控的范围和通信带宽将有更大的提升，这将彻底改写船位与船岸信息服务的历史！</a:t>
            </a:r>
            <a:endPar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endParaRPr>
          </a:p>
          <a:p>
            <a:pPr algn="just">
              <a:defRPr/>
            </a:pPr>
            <a:r>
              <a:rPr lang="zh-CN" altLang="en-US" sz="1400" b="1" dirty="0">
                <a:solidFill>
                  <a:srgbClr val="087CFF"/>
                </a:solidFill>
                <a:latin typeface="方正兰亭超细黑简体" panose="02000000000000000000" pitchFamily="2" charset="-122"/>
                <a:ea typeface="方正兰亭超细黑简体" panose="02000000000000000000" pitchFamily="2" charset="-122"/>
              </a:rPr>
              <a:t>       功能定位：</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先基于船联网，推出“船联网盘、视频监控、位置监管、智慧航行、设备状态、紧急通信、安全预见”等功能应用，帮助用户</a:t>
            </a:r>
            <a:r>
              <a:rPr lang="zh-CN"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安全、经济、效率，还有</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绿色</a:t>
            </a:r>
            <a:r>
              <a:rPr lang="zh-CN"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环保</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的运营船舶，满足用户的基本需求，让船舶运营参与者实时掌握船舶动态，包括：船舶电子档案存储、共享文件、航行工况、机舱工况、船要去哪、能耗去哪、证据在哪，我在哪、人在哪、船在哪、货在哪等信息，这也是实现智能船舶的第一步。</a:t>
            </a:r>
            <a:endPar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endParaRPr>
          </a:p>
          <a:p>
            <a:pPr algn="just">
              <a:defRPr/>
            </a:pPr>
            <a:r>
              <a:rPr lang="zh-CN" altLang="en-US" sz="1400" b="1" dirty="0">
                <a:solidFill>
                  <a:srgbClr val="087CFF"/>
                </a:solidFill>
                <a:latin typeface="方正兰亭超细黑简体" panose="02000000000000000000" pitchFamily="2" charset="-122"/>
                <a:ea typeface="方正兰亭超细黑简体" panose="02000000000000000000" pitchFamily="2" charset="-122"/>
              </a:rPr>
              <a:t>       方向定位：</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我们秉持产品可靠易维护思想，优化完善船岸信息管理平台提升用户体验，挖掘用户需求，为船舶运营参与者创造更大的价值。</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2019~2020</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年，将专注</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IP</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化、数字化船舶内通系统与外通融合产品的研发与创新，以此推进船岸统一的网络平台及信息平台业务快速发展。随着船舶设备不断升级完善与新型职业船员的加入，未来我们将连接更多的信息单元或人和物进来，让用户成为数据的使用者和数据的提供者，让</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E</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船</a:t>
            </a:r>
            <a:r>
              <a:rPr lang="en-US" altLang="zh-CN" sz="1400" b="1" dirty="0">
                <a:solidFill>
                  <a:schemeClr val="bg2">
                    <a:lumMod val="10000"/>
                  </a:schemeClr>
                </a:solidFill>
                <a:latin typeface="方正兰亭超细黑简体" panose="02000000000000000000" pitchFamily="2" charset="-122"/>
                <a:ea typeface="方正兰亭超细黑简体" panose="02000000000000000000" pitchFamily="2" charset="-122"/>
              </a:rPr>
              <a:t>E</a:t>
            </a:r>
            <a:r>
              <a:rPr lang="zh-CN" altLang="en-US" sz="1400" b="1" dirty="0">
                <a:solidFill>
                  <a:schemeClr val="bg2">
                    <a:lumMod val="10000"/>
                  </a:schemeClr>
                </a:solidFill>
                <a:latin typeface="方正兰亭超细黑简体" panose="02000000000000000000" pitchFamily="2" charset="-122"/>
                <a:ea typeface="方正兰亭超细黑简体" panose="02000000000000000000" pitchFamily="2" charset="-122"/>
              </a:rPr>
              <a:t>网航行安全信息分享平台成为智能船不可或缺的一部分！</a:t>
            </a:r>
          </a:p>
        </p:txBody>
      </p:sp>
      <p:grpSp>
        <p:nvGrpSpPr>
          <p:cNvPr id="14" name="组合 13">
            <a:extLst>
              <a:ext uri="{FF2B5EF4-FFF2-40B4-BE49-F238E27FC236}">
                <a16:creationId xmlns:a16="http://schemas.microsoft.com/office/drawing/2014/main" id="{710B4CBA-B9DD-4402-8102-2C90DA7FB51B}"/>
              </a:ext>
            </a:extLst>
          </p:cNvPr>
          <p:cNvGrpSpPr/>
          <p:nvPr/>
        </p:nvGrpSpPr>
        <p:grpSpPr>
          <a:xfrm>
            <a:off x="76112" y="188886"/>
            <a:ext cx="6923811" cy="370278"/>
            <a:chOff x="15914" y="240642"/>
            <a:chExt cx="6923811" cy="370278"/>
          </a:xfrm>
        </p:grpSpPr>
        <p:pic>
          <p:nvPicPr>
            <p:cNvPr id="15" name="图片 14">
              <a:extLst>
                <a:ext uri="{FF2B5EF4-FFF2-40B4-BE49-F238E27FC236}">
                  <a16:creationId xmlns:a16="http://schemas.microsoft.com/office/drawing/2014/main" id="{FA634F1F-0ED9-46D7-902C-9412E32D9EE4}"/>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6" name="图片 15">
              <a:extLst>
                <a:ext uri="{FF2B5EF4-FFF2-40B4-BE49-F238E27FC236}">
                  <a16:creationId xmlns:a16="http://schemas.microsoft.com/office/drawing/2014/main" id="{FE9F0599-3F7C-4104-A8DE-C2CF4A47628B}"/>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7" name="图片 16" descr="图片包含 物体&#10;&#10;已生成极高可信度的说明">
              <a:extLst>
                <a:ext uri="{FF2B5EF4-FFF2-40B4-BE49-F238E27FC236}">
                  <a16:creationId xmlns:a16="http://schemas.microsoft.com/office/drawing/2014/main" id="{11FE599B-A445-4155-AD58-8817D27F98B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9" name="矩形 8">
            <a:extLst>
              <a:ext uri="{FF2B5EF4-FFF2-40B4-BE49-F238E27FC236}">
                <a16:creationId xmlns:a16="http://schemas.microsoft.com/office/drawing/2014/main" id="{7437DD4D-57B2-4C80-91E6-F7CEB8999147}"/>
              </a:ext>
            </a:extLst>
          </p:cNvPr>
          <p:cNvSpPr/>
          <p:nvPr/>
        </p:nvSpPr>
        <p:spPr>
          <a:xfrm>
            <a:off x="2397025" y="195474"/>
            <a:ext cx="1978427" cy="369332"/>
          </a:xfrm>
          <a:prstGeom prst="rect">
            <a:avLst/>
          </a:prstGeom>
        </p:spPr>
        <p:txBody>
          <a:bodyPr wrap="none" anchor="ctr" anchorCtr="1">
            <a:spAutoFit/>
          </a:bodyPr>
          <a:lstStyle/>
          <a:p>
            <a:pPr lvl="0" algn="ctr">
              <a:defRPr/>
            </a:pPr>
            <a:r>
              <a:rPr lang="zh-CN" altLang="en-US" b="1"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❷</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发展规划</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定位</a:t>
            </a:r>
          </a:p>
        </p:txBody>
      </p:sp>
    </p:spTree>
    <p:extLst>
      <p:ext uri="{BB962C8B-B14F-4D97-AF65-F5344CB8AC3E}">
        <p14:creationId xmlns:p14="http://schemas.microsoft.com/office/powerpoint/2010/main" val="12280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8" name="矩形 27">
            <a:extLst>
              <a:ext uri="{FF2B5EF4-FFF2-40B4-BE49-F238E27FC236}">
                <a16:creationId xmlns:a16="http://schemas.microsoft.com/office/drawing/2014/main" id="{22F0C337-1533-45A0-9084-4B4940E6FD75}"/>
              </a:ext>
            </a:extLst>
          </p:cNvPr>
          <p:cNvSpPr/>
          <p:nvPr/>
        </p:nvSpPr>
        <p:spPr>
          <a:xfrm rot="5400000">
            <a:off x="6643744" y="3255973"/>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sp>
        <p:nvSpPr>
          <p:cNvPr id="29" name="矩形: 圆角 28">
            <a:extLst>
              <a:ext uri="{FF2B5EF4-FFF2-40B4-BE49-F238E27FC236}">
                <a16:creationId xmlns:a16="http://schemas.microsoft.com/office/drawing/2014/main" id="{F149A51B-839C-4326-BBE3-A294805EBEC2}"/>
              </a:ext>
            </a:extLst>
          </p:cNvPr>
          <p:cNvSpPr/>
          <p:nvPr/>
        </p:nvSpPr>
        <p:spPr>
          <a:xfrm rot="16200000">
            <a:off x="5954324" y="2839583"/>
            <a:ext cx="288000" cy="1188000"/>
          </a:xfrm>
          <a:prstGeom prst="roundRect">
            <a:avLst>
              <a:gd name="adj" fmla="val 50000"/>
            </a:avLst>
          </a:prstGeom>
          <a:noFill/>
          <a:ln w="19050">
            <a:solidFill>
              <a:srgbClr val="087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30" name="组合 29">
            <a:extLst>
              <a:ext uri="{FF2B5EF4-FFF2-40B4-BE49-F238E27FC236}">
                <a16:creationId xmlns:a16="http://schemas.microsoft.com/office/drawing/2014/main" id="{7F972C0F-D69E-48C1-8BC8-5773299246BE}"/>
              </a:ext>
            </a:extLst>
          </p:cNvPr>
          <p:cNvGrpSpPr/>
          <p:nvPr/>
        </p:nvGrpSpPr>
        <p:grpSpPr>
          <a:xfrm>
            <a:off x="6999921" y="3254321"/>
            <a:ext cx="949161" cy="360000"/>
            <a:chOff x="1427344" y="3077562"/>
            <a:chExt cx="325084" cy="720000"/>
          </a:xfrm>
        </p:grpSpPr>
        <p:sp>
          <p:nvSpPr>
            <p:cNvPr id="31" name="矩形: 圆角 30">
              <a:extLst>
                <a:ext uri="{FF2B5EF4-FFF2-40B4-BE49-F238E27FC236}">
                  <a16:creationId xmlns:a16="http://schemas.microsoft.com/office/drawing/2014/main" id="{4F1C7A39-08CD-45A2-AC35-ED30CB9D72BD}"/>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标题 1">
              <a:extLst>
                <a:ext uri="{FF2B5EF4-FFF2-40B4-BE49-F238E27FC236}">
                  <a16:creationId xmlns:a16="http://schemas.microsoft.com/office/drawing/2014/main" id="{A742CAD9-6CE1-4367-8720-55CADE77D89D}"/>
                </a:ext>
              </a:extLst>
            </p:cNvPr>
            <p:cNvSpPr txBox="1">
              <a:spLocks/>
            </p:cNvSpPr>
            <p:nvPr/>
          </p:nvSpPr>
          <p:spPr>
            <a:xfrm>
              <a:off x="1427344" y="3094814"/>
              <a:ext cx="324000"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grpSp>
        <p:nvGrpSpPr>
          <p:cNvPr id="33" name="组合 32">
            <a:extLst>
              <a:ext uri="{FF2B5EF4-FFF2-40B4-BE49-F238E27FC236}">
                <a16:creationId xmlns:a16="http://schemas.microsoft.com/office/drawing/2014/main" id="{C2147502-B14D-4B99-BE88-D6201DAF24B2}"/>
              </a:ext>
            </a:extLst>
          </p:cNvPr>
          <p:cNvGrpSpPr/>
          <p:nvPr/>
        </p:nvGrpSpPr>
        <p:grpSpPr>
          <a:xfrm>
            <a:off x="2264758" y="1976494"/>
            <a:ext cx="1697208" cy="2912489"/>
            <a:chOff x="2269329" y="1975645"/>
            <a:chExt cx="1697208" cy="2912489"/>
          </a:xfrm>
        </p:grpSpPr>
        <p:sp>
          <p:nvSpPr>
            <p:cNvPr id="34" name="标题 1">
              <a:extLst>
                <a:ext uri="{FF2B5EF4-FFF2-40B4-BE49-F238E27FC236}">
                  <a16:creationId xmlns:a16="http://schemas.microsoft.com/office/drawing/2014/main" id="{64AABD8D-A75B-438A-8DB5-D7E89B861079}"/>
                </a:ext>
              </a:extLst>
            </p:cNvPr>
            <p:cNvSpPr txBox="1">
              <a:spLocks/>
            </p:cNvSpPr>
            <p:nvPr/>
          </p:nvSpPr>
          <p:spPr>
            <a:xfrm>
              <a:off x="2957589" y="197564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39" name="标题 1">
              <a:extLst>
                <a:ext uri="{FF2B5EF4-FFF2-40B4-BE49-F238E27FC236}">
                  <a16:creationId xmlns:a16="http://schemas.microsoft.com/office/drawing/2014/main" id="{F62CE596-5E6A-4990-892A-838FE71754B3}"/>
                </a:ext>
              </a:extLst>
            </p:cNvPr>
            <p:cNvSpPr txBox="1">
              <a:spLocks/>
            </p:cNvSpPr>
            <p:nvPr/>
          </p:nvSpPr>
          <p:spPr>
            <a:xfrm>
              <a:off x="2505871" y="410247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平台介绍</a:t>
              </a:r>
            </a:p>
          </p:txBody>
        </p:sp>
        <p:sp>
          <p:nvSpPr>
            <p:cNvPr id="40" name="矩形 39">
              <a:extLst>
                <a:ext uri="{FF2B5EF4-FFF2-40B4-BE49-F238E27FC236}">
                  <a16:creationId xmlns:a16="http://schemas.microsoft.com/office/drawing/2014/main" id="{4C255D6F-2E11-4E6A-9816-3AEC0806A508}"/>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57" name="矩形 56">
              <a:extLst>
                <a:ext uri="{FF2B5EF4-FFF2-40B4-BE49-F238E27FC236}">
                  <a16:creationId xmlns:a16="http://schemas.microsoft.com/office/drawing/2014/main" id="{E6D627BA-ACD1-4745-8BDC-9E6E09BB3C60}"/>
                </a:ext>
              </a:extLst>
            </p:cNvPr>
            <p:cNvSpPr/>
            <p:nvPr/>
          </p:nvSpPr>
          <p:spPr>
            <a:xfrm>
              <a:off x="2269329"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产品服务</a:t>
              </a:r>
            </a:p>
          </p:txBody>
        </p:sp>
        <p:sp>
          <p:nvSpPr>
            <p:cNvPr id="58" name="矩形 57">
              <a:extLst>
                <a:ext uri="{FF2B5EF4-FFF2-40B4-BE49-F238E27FC236}">
                  <a16:creationId xmlns:a16="http://schemas.microsoft.com/office/drawing/2014/main" id="{B84AB56E-91FE-4B0D-AEA9-2E6F7AE6CB41}"/>
                </a:ext>
              </a:extLst>
            </p:cNvPr>
            <p:cNvSpPr/>
            <p:nvPr/>
          </p:nvSpPr>
          <p:spPr>
            <a:xfrm>
              <a:off x="2274082" y="3515847"/>
              <a:ext cx="1005404"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发展规划</a:t>
              </a:r>
            </a:p>
          </p:txBody>
        </p:sp>
        <p:sp>
          <p:nvSpPr>
            <p:cNvPr id="59" name="标题 1">
              <a:extLst>
                <a:ext uri="{FF2B5EF4-FFF2-40B4-BE49-F238E27FC236}">
                  <a16:creationId xmlns:a16="http://schemas.microsoft.com/office/drawing/2014/main" id="{5B3EFB7D-C21D-4F23-88A9-F1E02ADB6A0B}"/>
                </a:ext>
              </a:extLst>
            </p:cNvPr>
            <p:cNvSpPr txBox="1">
              <a:spLocks/>
            </p:cNvSpPr>
            <p:nvPr/>
          </p:nvSpPr>
          <p:spPr>
            <a:xfrm>
              <a:off x="2958537" y="463613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60" name="组合 59">
            <a:extLst>
              <a:ext uri="{FF2B5EF4-FFF2-40B4-BE49-F238E27FC236}">
                <a16:creationId xmlns:a16="http://schemas.microsoft.com/office/drawing/2014/main" id="{0A6782CC-3225-4A8D-A109-C98F7D4E38AA}"/>
              </a:ext>
            </a:extLst>
          </p:cNvPr>
          <p:cNvGrpSpPr/>
          <p:nvPr/>
        </p:nvGrpSpPr>
        <p:grpSpPr>
          <a:xfrm>
            <a:off x="1995137" y="1866884"/>
            <a:ext cx="1082899" cy="3128205"/>
            <a:chOff x="2130047" y="1885934"/>
            <a:chExt cx="1082899" cy="3128205"/>
          </a:xfrm>
        </p:grpSpPr>
        <p:sp>
          <p:nvSpPr>
            <p:cNvPr id="61" name="矩形 60">
              <a:extLst>
                <a:ext uri="{FF2B5EF4-FFF2-40B4-BE49-F238E27FC236}">
                  <a16:creationId xmlns:a16="http://schemas.microsoft.com/office/drawing/2014/main" id="{0FB32F3E-947A-4FAF-9ED2-884D4D994027}"/>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2" name="矩形 61">
              <a:extLst>
                <a:ext uri="{FF2B5EF4-FFF2-40B4-BE49-F238E27FC236}">
                  <a16:creationId xmlns:a16="http://schemas.microsoft.com/office/drawing/2014/main" id="{73F6C387-3B0B-4109-B3CA-72B6C68101F7}"/>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3" name="矩形 62">
              <a:extLst>
                <a:ext uri="{FF2B5EF4-FFF2-40B4-BE49-F238E27FC236}">
                  <a16:creationId xmlns:a16="http://schemas.microsoft.com/office/drawing/2014/main" id="{C84619AB-59C5-4F74-BFC9-57BA9423095F}"/>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4" name="矩形 63">
              <a:extLst>
                <a:ext uri="{FF2B5EF4-FFF2-40B4-BE49-F238E27FC236}">
                  <a16:creationId xmlns:a16="http://schemas.microsoft.com/office/drawing/2014/main" id="{C8C9BF37-F530-46AE-ABA1-7F55B48C8E72}"/>
                </a:ext>
              </a:extLst>
            </p:cNvPr>
            <p:cNvSpPr/>
            <p:nvPr/>
          </p:nvSpPr>
          <p:spPr>
            <a:xfrm>
              <a:off x="2130047" y="2969246"/>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65" name="矩形 64">
              <a:extLst>
                <a:ext uri="{FF2B5EF4-FFF2-40B4-BE49-F238E27FC236}">
                  <a16:creationId xmlns:a16="http://schemas.microsoft.com/office/drawing/2014/main" id="{F3396160-2A3C-4932-B5DB-F74CBDF5B7B4}"/>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66" name="矩形 65">
              <a:extLst>
                <a:ext uri="{FF2B5EF4-FFF2-40B4-BE49-F238E27FC236}">
                  <a16:creationId xmlns:a16="http://schemas.microsoft.com/office/drawing/2014/main" id="{CD70CBBB-8336-4F88-8FA5-6F25E90A8BB8}"/>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65171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Horizontal)">
                                      <p:cBhvr>
                                        <p:cTn id="7" dur="250"/>
                                        <p:tgtEl>
                                          <p:spTgt spid="30"/>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500"/>
                            </p:stCondLst>
                            <p:childTnLst>
                              <p:par>
                                <p:cTn id="13" presetID="22" presetClass="entr" presetSubtype="1" fill="hold" nodeType="afterEffect">
                                  <p:stCondLst>
                                    <p:cond delay="250"/>
                                  </p:stCondLst>
                                  <p:childTnLst>
                                    <p:set>
                                      <p:cBhvr>
                                        <p:cTn id="14" dur="1" fill="hold">
                                          <p:stCondLst>
                                            <p:cond delay="0"/>
                                          </p:stCondLst>
                                        </p:cTn>
                                        <p:tgtEl>
                                          <p:spTgt spid="60"/>
                                        </p:tgtEl>
                                        <p:attrNameLst>
                                          <p:attrName>style.visibility</p:attrName>
                                        </p:attrNameLst>
                                      </p:cBhvr>
                                      <p:to>
                                        <p:strVal val="visible"/>
                                      </p:to>
                                    </p:set>
                                    <p:animEffect transition="in" filter="wipe(up)">
                                      <p:cBhvr>
                                        <p:cTn id="15" dur="250"/>
                                        <p:tgtEl>
                                          <p:spTgt spid="60"/>
                                        </p:tgtEl>
                                      </p:cBhvr>
                                    </p:animEffect>
                                  </p:childTnLst>
                                </p:cTn>
                              </p:par>
                            </p:childTnLst>
                          </p:cTn>
                        </p:par>
                        <p:par>
                          <p:cTn id="16" fill="hold">
                            <p:stCondLst>
                              <p:cond delay="1000"/>
                            </p:stCondLst>
                            <p:childTnLst>
                              <p:par>
                                <p:cTn id="17" presetID="1" presetClass="entr" presetSubtype="0" fill="hold" grpId="0" nodeType="afterEffect">
                                  <p:stCondLst>
                                    <p:cond delay="150"/>
                                  </p:stCondLst>
                                  <p:childTnLst>
                                    <p:set>
                                      <p:cBhvr>
                                        <p:cTn id="18" dur="1" fill="hold">
                                          <p:stCondLst>
                                            <p:cond delay="149"/>
                                          </p:stCondLst>
                                        </p:cTn>
                                        <p:tgtEl>
                                          <p:spTgt spid="28"/>
                                        </p:tgtEl>
                                        <p:attrNameLst>
                                          <p:attrName>style.visibility</p:attrName>
                                        </p:attrNameLst>
                                      </p:cBhvr>
                                      <p:to>
                                        <p:strVal val="visible"/>
                                      </p:to>
                                    </p:set>
                                  </p:childTnLst>
                                </p:cTn>
                              </p:par>
                            </p:childTnLst>
                          </p:cTn>
                        </p:par>
                        <p:par>
                          <p:cTn id="19" fill="hold">
                            <p:stCondLst>
                              <p:cond delay="1300"/>
                            </p:stCondLst>
                            <p:childTnLst>
                              <p:par>
                                <p:cTn id="20" presetID="1" presetClass="exit" presetSubtype="0" fill="hold" grpId="1" nodeType="afterEffect">
                                  <p:stCondLst>
                                    <p:cond delay="150"/>
                                  </p:stCondLst>
                                  <p:childTnLst>
                                    <p:set>
                                      <p:cBhvr>
                                        <p:cTn id="21" dur="1" fill="hold">
                                          <p:stCondLst>
                                            <p:cond delay="149"/>
                                          </p:stCondLst>
                                        </p:cTn>
                                        <p:tgtEl>
                                          <p:spTgt spid="28"/>
                                        </p:tgtEl>
                                        <p:attrNameLst>
                                          <p:attrName>style.visibility</p:attrName>
                                        </p:attrNameLst>
                                      </p:cBhvr>
                                      <p:to>
                                        <p:strVal val="hidden"/>
                                      </p:to>
                                    </p:set>
                                  </p:childTnLst>
                                </p:cTn>
                              </p:par>
                            </p:childTnLst>
                          </p:cTn>
                        </p:par>
                        <p:par>
                          <p:cTn id="22" fill="hold">
                            <p:stCondLst>
                              <p:cond delay="1600"/>
                            </p:stCondLst>
                            <p:childTnLst>
                              <p:par>
                                <p:cTn id="23" presetID="1" presetClass="entr" presetSubtype="0" fill="hold" grpId="2" nodeType="afterEffect">
                                  <p:stCondLst>
                                    <p:cond delay="150"/>
                                  </p:stCondLst>
                                  <p:childTnLst>
                                    <p:set>
                                      <p:cBhvr>
                                        <p:cTn id="24" dur="1" fill="hold">
                                          <p:stCondLst>
                                            <p:cond delay="149"/>
                                          </p:stCondLst>
                                        </p:cTn>
                                        <p:tgtEl>
                                          <p:spTgt spid="28"/>
                                        </p:tgtEl>
                                        <p:attrNameLst>
                                          <p:attrName>style.visibility</p:attrName>
                                        </p:attrNameLst>
                                      </p:cBhvr>
                                      <p:to>
                                        <p:strVal val="visible"/>
                                      </p:to>
                                    </p:set>
                                  </p:childTnLst>
                                </p:cTn>
                              </p:par>
                            </p:childTnLst>
                          </p:cTn>
                        </p:par>
                        <p:par>
                          <p:cTn id="25" fill="hold">
                            <p:stCondLst>
                              <p:cond delay="1900"/>
                            </p:stCondLst>
                            <p:childTnLst>
                              <p:par>
                                <p:cTn id="26" presetID="1" presetClass="entr" presetSubtype="0" fill="hold" grpId="3" nodeType="afterEffect">
                                  <p:stCondLst>
                                    <p:cond delay="150"/>
                                  </p:stCondLst>
                                  <p:childTnLst>
                                    <p:set>
                                      <p:cBhvr>
                                        <p:cTn id="27" dur="1" fill="hold">
                                          <p:stCondLst>
                                            <p:cond delay="149"/>
                                          </p:stCondLst>
                                        </p:cTn>
                                        <p:tgtEl>
                                          <p:spTgt spid="28"/>
                                        </p:tgtEl>
                                        <p:attrNameLst>
                                          <p:attrName>style.visibility</p:attrName>
                                        </p:attrNameLst>
                                      </p:cBhvr>
                                      <p:to>
                                        <p:strVal val="visible"/>
                                      </p:to>
                                    </p:set>
                                  </p:childTnLst>
                                </p:cTn>
                              </p:par>
                            </p:childTnLst>
                          </p:cTn>
                        </p:par>
                        <p:par>
                          <p:cTn id="28" fill="hold">
                            <p:stCondLst>
                              <p:cond delay="2200"/>
                            </p:stCondLst>
                            <p:childTnLst>
                              <p:par>
                                <p:cTn id="29" presetID="1" presetClass="entr" presetSubtype="0" fill="hold" grpId="0" nodeType="afterEffect">
                                  <p:stCondLst>
                                    <p:cond delay="150"/>
                                  </p:stCondLst>
                                  <p:childTnLst>
                                    <p:set>
                                      <p:cBhvr>
                                        <p:cTn id="30" dur="1" fill="hold">
                                          <p:stCondLst>
                                            <p:cond delay="149"/>
                                          </p:stCondLst>
                                        </p:cTn>
                                        <p:tgtEl>
                                          <p:spTgt spid="29"/>
                                        </p:tgtEl>
                                        <p:attrNameLst>
                                          <p:attrName>style.visibility</p:attrName>
                                        </p:attrNameLst>
                                      </p:cBhvr>
                                      <p:to>
                                        <p:strVal val="visible"/>
                                      </p:to>
                                    </p:set>
                                  </p:childTnLst>
                                </p:cTn>
                              </p:par>
                            </p:childTnLst>
                          </p:cTn>
                        </p:par>
                        <p:par>
                          <p:cTn id="31" fill="hold">
                            <p:stCondLst>
                              <p:cond delay="2500"/>
                            </p:stCondLst>
                            <p:childTnLst>
                              <p:par>
                                <p:cTn id="32" presetID="1" presetClass="exit" presetSubtype="0" fill="hold" grpId="1" nodeType="afterEffect">
                                  <p:stCondLst>
                                    <p:cond delay="150"/>
                                  </p:stCondLst>
                                  <p:childTnLst>
                                    <p:set>
                                      <p:cBhvr>
                                        <p:cTn id="33" dur="1" fill="hold">
                                          <p:stCondLst>
                                            <p:cond delay="149"/>
                                          </p:stCondLst>
                                        </p:cTn>
                                        <p:tgtEl>
                                          <p:spTgt spid="29"/>
                                        </p:tgtEl>
                                        <p:attrNameLst>
                                          <p:attrName>style.visibility</p:attrName>
                                        </p:attrNameLst>
                                      </p:cBhvr>
                                      <p:to>
                                        <p:strVal val="hidden"/>
                                      </p:to>
                                    </p:set>
                                  </p:childTnLst>
                                </p:cTn>
                              </p:par>
                            </p:childTnLst>
                          </p:cTn>
                        </p:par>
                        <p:par>
                          <p:cTn id="34" fill="hold">
                            <p:stCondLst>
                              <p:cond delay="2800"/>
                            </p:stCondLst>
                            <p:childTnLst>
                              <p:par>
                                <p:cTn id="35" presetID="1" presetClass="entr" presetSubtype="0" fill="hold" grpId="2" nodeType="afterEffect">
                                  <p:stCondLst>
                                    <p:cond delay="150"/>
                                  </p:stCondLst>
                                  <p:childTnLst>
                                    <p:set>
                                      <p:cBhvr>
                                        <p:cTn id="36" dur="1" fill="hold">
                                          <p:stCondLst>
                                            <p:cond delay="14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8" grpId="2"/>
      <p:bldP spid="28" grpId="3"/>
      <p:bldP spid="29" grpId="0" animBg="1"/>
      <p:bldP spid="29" grpId="1" animBg="1"/>
      <p:bldP spid="2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F8292620-6BFB-4A84-ACBD-A3659787ED89}"/>
              </a:ext>
            </a:extLst>
          </p:cNvPr>
          <p:cNvSpPr/>
          <p:nvPr/>
        </p:nvSpPr>
        <p:spPr>
          <a:xfrm>
            <a:off x="2268597" y="2036443"/>
            <a:ext cx="7645583" cy="4341752"/>
          </a:xfrm>
          <a:prstGeom prst="ellipse">
            <a:avLst/>
          </a:prstGeom>
          <a:gradFill>
            <a:gsLst>
              <a:gs pos="45000">
                <a:srgbClr val="0261EE">
                  <a:alpha val="0"/>
                </a:srgbClr>
              </a:gs>
              <a:gs pos="95000">
                <a:srgbClr val="0261EE">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871ADB3D-3BE8-43E8-B5EE-4947A41F5ADB}"/>
              </a:ext>
            </a:extLst>
          </p:cNvPr>
          <p:cNvPicPr>
            <a:picLocks noChangeAspect="1"/>
          </p:cNvPicPr>
          <p:nvPr/>
        </p:nvPicPr>
        <p:blipFill>
          <a:blip r:embed="rId3"/>
          <a:stretch>
            <a:fillRect/>
          </a:stretch>
        </p:blipFill>
        <p:spPr>
          <a:xfrm>
            <a:off x="4714998" y="584455"/>
            <a:ext cx="2778503" cy="1522650"/>
          </a:xfrm>
          <a:prstGeom prst="rect">
            <a:avLst/>
          </a:prstGeom>
          <a:effectLst>
            <a:softEdge rad="63500"/>
          </a:effectLst>
        </p:spPr>
      </p:pic>
      <p:sp>
        <p:nvSpPr>
          <p:cNvPr id="23" name="新月形 22">
            <a:extLst>
              <a:ext uri="{FF2B5EF4-FFF2-40B4-BE49-F238E27FC236}">
                <a16:creationId xmlns:a16="http://schemas.microsoft.com/office/drawing/2014/main" id="{A5B0D62C-7F68-4FD0-B830-EA560D71ADE2}"/>
              </a:ext>
            </a:extLst>
          </p:cNvPr>
          <p:cNvSpPr/>
          <p:nvPr/>
        </p:nvSpPr>
        <p:spPr>
          <a:xfrm rot="16200000">
            <a:off x="4982756" y="1545748"/>
            <a:ext cx="2242061" cy="7645581"/>
          </a:xfrm>
          <a:prstGeom prst="moon">
            <a:avLst>
              <a:gd name="adj" fmla="val 4838"/>
            </a:avLst>
          </a:prstGeom>
          <a:solidFill>
            <a:srgbClr val="087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新月形 25">
            <a:extLst>
              <a:ext uri="{FF2B5EF4-FFF2-40B4-BE49-F238E27FC236}">
                <a16:creationId xmlns:a16="http://schemas.microsoft.com/office/drawing/2014/main" id="{3C56E971-6B8B-416C-A498-5703A709F7C6}"/>
              </a:ext>
            </a:extLst>
          </p:cNvPr>
          <p:cNvSpPr/>
          <p:nvPr/>
        </p:nvSpPr>
        <p:spPr>
          <a:xfrm rot="16200000">
            <a:off x="5280431" y="1069592"/>
            <a:ext cx="1648546" cy="6058326"/>
          </a:xfrm>
          <a:prstGeom prst="moon">
            <a:avLst>
              <a:gd name="adj" fmla="val 4838"/>
            </a:avLst>
          </a:prstGeom>
          <a:solidFill>
            <a:srgbClr val="087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A87F776-40F5-4555-87BF-A9BD7EA15BD4}"/>
              </a:ext>
            </a:extLst>
          </p:cNvPr>
          <p:cNvSpPr/>
          <p:nvPr/>
        </p:nvSpPr>
        <p:spPr>
          <a:xfrm>
            <a:off x="3131736" y="1907097"/>
            <a:ext cx="5979616" cy="2980617"/>
          </a:xfrm>
          <a:prstGeom prst="ellipse">
            <a:avLst/>
          </a:prstGeom>
          <a:gradFill>
            <a:gsLst>
              <a:gs pos="45000">
                <a:srgbClr val="0261EE">
                  <a:alpha val="0"/>
                </a:srgbClr>
              </a:gs>
              <a:gs pos="95000">
                <a:srgbClr val="0261EE">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647C0712-55BB-4FA6-8C3D-0A1A13414C54}"/>
              </a:ext>
            </a:extLst>
          </p:cNvPr>
          <p:cNvSpPr/>
          <p:nvPr/>
        </p:nvSpPr>
        <p:spPr>
          <a:xfrm>
            <a:off x="3896277" y="1410517"/>
            <a:ext cx="4385086" cy="1999451"/>
          </a:xfrm>
          <a:prstGeom prst="ellipse">
            <a:avLst/>
          </a:prstGeom>
          <a:gradFill>
            <a:gsLst>
              <a:gs pos="45000">
                <a:srgbClr val="0261EE">
                  <a:alpha val="0"/>
                </a:srgbClr>
              </a:gs>
              <a:gs pos="95000">
                <a:srgbClr val="0261EE">
                  <a:alpha val="3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新月形 28">
            <a:extLst>
              <a:ext uri="{FF2B5EF4-FFF2-40B4-BE49-F238E27FC236}">
                <a16:creationId xmlns:a16="http://schemas.microsoft.com/office/drawing/2014/main" id="{512DC3FB-1D11-4B5C-ABB1-8C57CC7B52FA}"/>
              </a:ext>
            </a:extLst>
          </p:cNvPr>
          <p:cNvSpPr/>
          <p:nvPr/>
        </p:nvSpPr>
        <p:spPr>
          <a:xfrm rot="16200000">
            <a:off x="5568903" y="748750"/>
            <a:ext cx="1057377" cy="4367542"/>
          </a:xfrm>
          <a:prstGeom prst="moon">
            <a:avLst>
              <a:gd name="adj" fmla="val 4838"/>
            </a:avLst>
          </a:prstGeom>
          <a:solidFill>
            <a:srgbClr val="087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新月形 29">
            <a:extLst>
              <a:ext uri="{FF2B5EF4-FFF2-40B4-BE49-F238E27FC236}">
                <a16:creationId xmlns:a16="http://schemas.microsoft.com/office/drawing/2014/main" id="{6BEACA2D-71DC-4D27-8DAE-FEB7405F9D1A}"/>
              </a:ext>
            </a:extLst>
          </p:cNvPr>
          <p:cNvSpPr/>
          <p:nvPr/>
        </p:nvSpPr>
        <p:spPr>
          <a:xfrm rot="16200000">
            <a:off x="5673678" y="314266"/>
            <a:ext cx="853815" cy="2697698"/>
          </a:xfrm>
          <a:prstGeom prst="moon">
            <a:avLst>
              <a:gd name="adj" fmla="val 4838"/>
            </a:avLst>
          </a:prstGeom>
          <a:solidFill>
            <a:srgbClr val="087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31676F5-DE95-4456-9B77-E7F9C14FD1EA}"/>
              </a:ext>
            </a:extLst>
          </p:cNvPr>
          <p:cNvSpPr/>
          <p:nvPr/>
        </p:nvSpPr>
        <p:spPr>
          <a:xfrm>
            <a:off x="5552608" y="4951937"/>
            <a:ext cx="110418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FF6600"/>
                </a:solidFill>
                <a:latin typeface="微软雅黑 Light" panose="020B0502040204020203" pitchFamily="34" charset="-122"/>
                <a:ea typeface="微软雅黑 Light" panose="020B0502040204020203" pitchFamily="34" charset="-122"/>
              </a:rPr>
              <a:t>应用层</a:t>
            </a:r>
          </a:p>
        </p:txBody>
      </p:sp>
      <p:sp>
        <p:nvSpPr>
          <p:cNvPr id="32" name="矩形 31">
            <a:extLst>
              <a:ext uri="{FF2B5EF4-FFF2-40B4-BE49-F238E27FC236}">
                <a16:creationId xmlns:a16="http://schemas.microsoft.com/office/drawing/2014/main" id="{3A4316CF-31EB-435A-9E7F-E1351AAD503B}"/>
              </a:ext>
            </a:extLst>
          </p:cNvPr>
          <p:cNvSpPr/>
          <p:nvPr/>
        </p:nvSpPr>
        <p:spPr>
          <a:xfrm>
            <a:off x="5552608" y="2101257"/>
            <a:ext cx="1104189" cy="369332"/>
          </a:xfrm>
          <a:prstGeom prst="rect">
            <a:avLst/>
          </a:prstGeom>
        </p:spPr>
        <p:txBody>
          <a:bodyPr wrap="square">
            <a:spAutoFit/>
          </a:bodyPr>
          <a:lstStyle/>
          <a:p>
            <a:pPr algn="ctr">
              <a:defRPr/>
            </a:pPr>
            <a:r>
              <a:rPr lang="zh-CN" altLang="en-US" b="1" dirty="0">
                <a:solidFill>
                  <a:srgbClr val="FF6600"/>
                </a:solidFill>
                <a:latin typeface="微软雅黑 Light" panose="020B0502040204020203" pitchFamily="34" charset="-122"/>
                <a:ea typeface="微软雅黑 Light" panose="020B0502040204020203" pitchFamily="34" charset="-122"/>
              </a:rPr>
              <a:t>传输层</a:t>
            </a:r>
          </a:p>
        </p:txBody>
      </p:sp>
      <p:sp>
        <p:nvSpPr>
          <p:cNvPr id="33" name="矩形 32">
            <a:extLst>
              <a:ext uri="{FF2B5EF4-FFF2-40B4-BE49-F238E27FC236}">
                <a16:creationId xmlns:a16="http://schemas.microsoft.com/office/drawing/2014/main" id="{0905D23F-38D7-4B90-B462-F5D89D965847}"/>
              </a:ext>
            </a:extLst>
          </p:cNvPr>
          <p:cNvSpPr/>
          <p:nvPr/>
        </p:nvSpPr>
        <p:spPr>
          <a:xfrm>
            <a:off x="5418592" y="625521"/>
            <a:ext cx="1372223" cy="369332"/>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b="1" dirty="0">
                <a:solidFill>
                  <a:srgbClr val="FF6600"/>
                </a:solidFill>
                <a:latin typeface="微软雅黑 Light" panose="020B0502040204020203" pitchFamily="34" charset="-122"/>
                <a:ea typeface="微软雅黑 Light" panose="020B0502040204020203" pitchFamily="34" charset="-122"/>
              </a:rPr>
              <a:t>管理层</a:t>
            </a:r>
          </a:p>
        </p:txBody>
      </p:sp>
      <p:grpSp>
        <p:nvGrpSpPr>
          <p:cNvPr id="34" name="组合 33">
            <a:extLst>
              <a:ext uri="{FF2B5EF4-FFF2-40B4-BE49-F238E27FC236}">
                <a16:creationId xmlns:a16="http://schemas.microsoft.com/office/drawing/2014/main" id="{A17E9C5B-AC03-4AB3-B4AA-6981665DC8E9}"/>
              </a:ext>
            </a:extLst>
          </p:cNvPr>
          <p:cNvGrpSpPr/>
          <p:nvPr/>
        </p:nvGrpSpPr>
        <p:grpSpPr>
          <a:xfrm>
            <a:off x="3052840" y="2916470"/>
            <a:ext cx="1060926" cy="697954"/>
            <a:chOff x="322310" y="1637353"/>
            <a:chExt cx="1060926" cy="697954"/>
          </a:xfrm>
        </p:grpSpPr>
        <p:pic>
          <p:nvPicPr>
            <p:cNvPr id="93" name="图片 92">
              <a:extLst>
                <a:ext uri="{FF2B5EF4-FFF2-40B4-BE49-F238E27FC236}">
                  <a16:creationId xmlns:a16="http://schemas.microsoft.com/office/drawing/2014/main" id="{6447A962-D821-4810-A3FC-25A79E0040AC}"/>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322310" y="1637353"/>
              <a:ext cx="1060926" cy="449476"/>
            </a:xfrm>
            <a:prstGeom prst="rect">
              <a:avLst/>
            </a:prstGeom>
          </p:spPr>
        </p:pic>
        <p:sp>
          <p:nvSpPr>
            <p:cNvPr id="94" name="矩形 93">
              <a:extLst>
                <a:ext uri="{FF2B5EF4-FFF2-40B4-BE49-F238E27FC236}">
                  <a16:creationId xmlns:a16="http://schemas.microsoft.com/office/drawing/2014/main" id="{1BEA21C5-0988-4EB3-B3B1-87886FDD7EFA}"/>
                </a:ext>
              </a:extLst>
            </p:cNvPr>
            <p:cNvSpPr/>
            <p:nvPr/>
          </p:nvSpPr>
          <p:spPr>
            <a:xfrm>
              <a:off x="401205" y="2099409"/>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船岸</a:t>
              </a: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雷达数据</a:t>
              </a:r>
            </a:p>
          </p:txBody>
        </p:sp>
      </p:grpSp>
      <p:grpSp>
        <p:nvGrpSpPr>
          <p:cNvPr id="35" name="组合 34">
            <a:extLst>
              <a:ext uri="{FF2B5EF4-FFF2-40B4-BE49-F238E27FC236}">
                <a16:creationId xmlns:a16="http://schemas.microsoft.com/office/drawing/2014/main" id="{E76C9968-A169-44F7-B83E-33B6A7DA2672}"/>
              </a:ext>
            </a:extLst>
          </p:cNvPr>
          <p:cNvGrpSpPr/>
          <p:nvPr/>
        </p:nvGrpSpPr>
        <p:grpSpPr>
          <a:xfrm>
            <a:off x="4754480" y="4001733"/>
            <a:ext cx="906017" cy="696552"/>
            <a:chOff x="1368348" y="1654032"/>
            <a:chExt cx="906017" cy="696552"/>
          </a:xfrm>
        </p:grpSpPr>
        <p:pic>
          <p:nvPicPr>
            <p:cNvPr id="91" name="图片 90">
              <a:extLst>
                <a:ext uri="{FF2B5EF4-FFF2-40B4-BE49-F238E27FC236}">
                  <a16:creationId xmlns:a16="http://schemas.microsoft.com/office/drawing/2014/main" id="{5BF65FEC-0A3E-415A-877A-3E3B77C4836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89" t="14711" r="13445" b="13262"/>
            <a:stretch/>
          </p:blipFill>
          <p:spPr>
            <a:xfrm>
              <a:off x="1599851" y="1654032"/>
              <a:ext cx="448020" cy="438642"/>
            </a:xfrm>
            <a:prstGeom prst="rect">
              <a:avLst/>
            </a:prstGeom>
          </p:spPr>
        </p:pic>
        <p:sp>
          <p:nvSpPr>
            <p:cNvPr id="92" name="矩形 91">
              <a:extLst>
                <a:ext uri="{FF2B5EF4-FFF2-40B4-BE49-F238E27FC236}">
                  <a16:creationId xmlns:a16="http://schemas.microsoft.com/office/drawing/2014/main" id="{3B204C43-6DCB-4D9B-8965-9D65712864BE}"/>
                </a:ext>
              </a:extLst>
            </p:cNvPr>
            <p:cNvSpPr/>
            <p:nvPr/>
          </p:nvSpPr>
          <p:spPr>
            <a:xfrm>
              <a:off x="1368348" y="2114686"/>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实时测深数据</a:t>
              </a:r>
            </a:p>
          </p:txBody>
        </p:sp>
      </p:grpSp>
      <p:grpSp>
        <p:nvGrpSpPr>
          <p:cNvPr id="36" name="组合 35">
            <a:extLst>
              <a:ext uri="{FF2B5EF4-FFF2-40B4-BE49-F238E27FC236}">
                <a16:creationId xmlns:a16="http://schemas.microsoft.com/office/drawing/2014/main" id="{D2BCBAF2-7D28-4F29-B2D7-BE88FFDB1855}"/>
              </a:ext>
            </a:extLst>
          </p:cNvPr>
          <p:cNvGrpSpPr/>
          <p:nvPr/>
        </p:nvGrpSpPr>
        <p:grpSpPr>
          <a:xfrm>
            <a:off x="6526925" y="3976929"/>
            <a:ext cx="995785" cy="704829"/>
            <a:chOff x="2131291" y="1638886"/>
            <a:chExt cx="995785" cy="704829"/>
          </a:xfrm>
        </p:grpSpPr>
        <p:pic>
          <p:nvPicPr>
            <p:cNvPr id="89" name="图片 88">
              <a:extLst>
                <a:ext uri="{FF2B5EF4-FFF2-40B4-BE49-F238E27FC236}">
                  <a16:creationId xmlns:a16="http://schemas.microsoft.com/office/drawing/2014/main" id="{4C6FFAF8-6E9A-42D2-A7C2-66AEA3A073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8559" y="1638886"/>
              <a:ext cx="490860" cy="490860"/>
            </a:xfrm>
            <a:prstGeom prst="rect">
              <a:avLst/>
            </a:prstGeom>
          </p:spPr>
        </p:pic>
        <p:sp>
          <p:nvSpPr>
            <p:cNvPr id="90" name="矩形 89">
              <a:extLst>
                <a:ext uri="{FF2B5EF4-FFF2-40B4-BE49-F238E27FC236}">
                  <a16:creationId xmlns:a16="http://schemas.microsoft.com/office/drawing/2014/main" id="{BD7B291D-F7BF-4DF9-9E69-6306505C04D6}"/>
                </a:ext>
              </a:extLst>
            </p:cNvPr>
            <p:cNvSpPr/>
            <p:nvPr/>
          </p:nvSpPr>
          <p:spPr>
            <a:xfrm>
              <a:off x="2131291" y="2107817"/>
              <a:ext cx="995785" cy="235898"/>
            </a:xfrm>
            <a:prstGeom prst="rect">
              <a:avLst/>
            </a:prstGeom>
          </p:spPr>
          <p:txBody>
            <a:bodyPr wrap="none">
              <a:spAutoFit/>
            </a:bodyPr>
            <a:lstStyle/>
            <a:p>
              <a:pPr lvl="0" defTabSz="1219170">
                <a:defRPr/>
              </a:pP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海图＆ </a:t>
              </a:r>
              <a:r>
                <a:rPr lang="en-US" altLang="zh-CN" sz="933" kern="0" dirty="0">
                  <a:solidFill>
                    <a:schemeClr val="bg2">
                      <a:lumMod val="10000"/>
                    </a:schemeClr>
                  </a:solidFill>
                  <a:latin typeface="微软雅黑 Light" panose="020B0502040204020203" pitchFamily="34" charset="-122"/>
                  <a:ea typeface="微软雅黑 Light" panose="020B0502040204020203" pitchFamily="34" charset="-122"/>
                </a:rPr>
                <a:t>AIS</a:t>
              </a: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数据</a:t>
              </a:r>
            </a:p>
          </p:txBody>
        </p:sp>
      </p:grpSp>
      <p:grpSp>
        <p:nvGrpSpPr>
          <p:cNvPr id="37" name="组合 36">
            <a:extLst>
              <a:ext uri="{FF2B5EF4-FFF2-40B4-BE49-F238E27FC236}">
                <a16:creationId xmlns:a16="http://schemas.microsoft.com/office/drawing/2014/main" id="{72DD916B-971B-429E-90E1-4E2CB286AFC3}"/>
              </a:ext>
            </a:extLst>
          </p:cNvPr>
          <p:cNvGrpSpPr/>
          <p:nvPr/>
        </p:nvGrpSpPr>
        <p:grpSpPr>
          <a:xfrm>
            <a:off x="3845720" y="3632683"/>
            <a:ext cx="906017" cy="717912"/>
            <a:chOff x="454686" y="910318"/>
            <a:chExt cx="906017" cy="717912"/>
          </a:xfrm>
        </p:grpSpPr>
        <p:sp>
          <p:nvSpPr>
            <p:cNvPr id="87" name="矩形 86">
              <a:extLst>
                <a:ext uri="{FF2B5EF4-FFF2-40B4-BE49-F238E27FC236}">
                  <a16:creationId xmlns:a16="http://schemas.microsoft.com/office/drawing/2014/main" id="{F626920C-DE80-4701-BB1F-D41291E9E39B}"/>
                </a:ext>
              </a:extLst>
            </p:cNvPr>
            <p:cNvSpPr/>
            <p:nvPr/>
          </p:nvSpPr>
          <p:spPr>
            <a:xfrm>
              <a:off x="454686" y="1392332"/>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视频监控</a:t>
              </a: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数据</a:t>
              </a:r>
              <a:endPar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88" name="图片 87" descr="图片包含 黑色, 室内, 白色&#10;&#10;已生成高可信度的说明">
              <a:extLst>
                <a:ext uri="{FF2B5EF4-FFF2-40B4-BE49-F238E27FC236}">
                  <a16:creationId xmlns:a16="http://schemas.microsoft.com/office/drawing/2014/main" id="{D7468CE9-475E-4512-BC01-A7C461D8D43E}"/>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08015" y="910318"/>
              <a:ext cx="600320" cy="511964"/>
            </a:xfrm>
            <a:prstGeom prst="rect">
              <a:avLst/>
            </a:prstGeom>
          </p:spPr>
        </p:pic>
      </p:grpSp>
      <p:sp>
        <p:nvSpPr>
          <p:cNvPr id="85" name="矩形 84">
            <a:extLst>
              <a:ext uri="{FF2B5EF4-FFF2-40B4-BE49-F238E27FC236}">
                <a16:creationId xmlns:a16="http://schemas.microsoft.com/office/drawing/2014/main" id="{A72BB8E6-0384-49F0-BBE6-3C83C4AC0384}"/>
              </a:ext>
            </a:extLst>
          </p:cNvPr>
          <p:cNvSpPr/>
          <p:nvPr/>
        </p:nvSpPr>
        <p:spPr>
          <a:xfrm>
            <a:off x="2949193" y="2568034"/>
            <a:ext cx="900365" cy="23589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自采</a:t>
            </a: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气象数据</a:t>
            </a:r>
          </a:p>
        </p:txBody>
      </p:sp>
      <p:sp>
        <p:nvSpPr>
          <p:cNvPr id="39" name="矩形 38">
            <a:extLst>
              <a:ext uri="{FF2B5EF4-FFF2-40B4-BE49-F238E27FC236}">
                <a16:creationId xmlns:a16="http://schemas.microsoft.com/office/drawing/2014/main" id="{CDC83139-2CE5-49B8-8D37-BF589D8BB3BF}"/>
              </a:ext>
            </a:extLst>
          </p:cNvPr>
          <p:cNvSpPr/>
          <p:nvPr/>
        </p:nvSpPr>
        <p:spPr>
          <a:xfrm>
            <a:off x="5554117" y="3473598"/>
            <a:ext cx="110418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6600"/>
                </a:solidFill>
                <a:effectLst/>
                <a:uLnTx/>
                <a:uFillTx/>
                <a:latin typeface="微软雅黑 Light" panose="020B0502040204020203" pitchFamily="34" charset="-122"/>
                <a:ea typeface="微软雅黑 Light" panose="020B0502040204020203" pitchFamily="34" charset="-122"/>
                <a:cs typeface="+mn-cs"/>
              </a:rPr>
              <a:t>感知层</a:t>
            </a:r>
          </a:p>
        </p:txBody>
      </p:sp>
      <p:grpSp>
        <p:nvGrpSpPr>
          <p:cNvPr id="40" name="组合 39">
            <a:extLst>
              <a:ext uri="{FF2B5EF4-FFF2-40B4-BE49-F238E27FC236}">
                <a16:creationId xmlns:a16="http://schemas.microsoft.com/office/drawing/2014/main" id="{E3DF639F-1F63-4056-9EBD-2C76DF923ACE}"/>
              </a:ext>
            </a:extLst>
          </p:cNvPr>
          <p:cNvGrpSpPr/>
          <p:nvPr/>
        </p:nvGrpSpPr>
        <p:grpSpPr>
          <a:xfrm>
            <a:off x="7452292" y="3451625"/>
            <a:ext cx="1026243" cy="886804"/>
            <a:chOff x="5588225" y="3915221"/>
            <a:chExt cx="1026243" cy="886804"/>
          </a:xfrm>
        </p:grpSpPr>
        <p:sp>
          <p:nvSpPr>
            <p:cNvPr id="83" name="矩形 82">
              <a:extLst>
                <a:ext uri="{FF2B5EF4-FFF2-40B4-BE49-F238E27FC236}">
                  <a16:creationId xmlns:a16="http://schemas.microsoft.com/office/drawing/2014/main" id="{9BB8A3D4-49B1-4F42-88DC-76C24A4457C4}"/>
                </a:ext>
              </a:extLst>
            </p:cNvPr>
            <p:cNvSpPr/>
            <p:nvPr/>
          </p:nvSpPr>
          <p:spPr>
            <a:xfrm>
              <a:off x="5588225" y="4566127"/>
              <a:ext cx="1026243"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探照灯＆夜视仪</a:t>
              </a:r>
            </a:p>
          </p:txBody>
        </p:sp>
        <p:pic>
          <p:nvPicPr>
            <p:cNvPr id="84" name="图片 83">
              <a:extLst>
                <a:ext uri="{FF2B5EF4-FFF2-40B4-BE49-F238E27FC236}">
                  <a16:creationId xmlns:a16="http://schemas.microsoft.com/office/drawing/2014/main" id="{6B334412-217C-49A7-A872-DC62D729FDCB}"/>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30917" t="4256" r="28933" b="9643"/>
            <a:stretch/>
          </p:blipFill>
          <p:spPr>
            <a:xfrm>
              <a:off x="5835013" y="3915221"/>
              <a:ext cx="542871" cy="666714"/>
            </a:xfrm>
            <a:prstGeom prst="rect">
              <a:avLst/>
            </a:prstGeom>
          </p:spPr>
        </p:pic>
      </p:grpSp>
      <p:grpSp>
        <p:nvGrpSpPr>
          <p:cNvPr id="41" name="组合 40">
            <a:extLst>
              <a:ext uri="{FF2B5EF4-FFF2-40B4-BE49-F238E27FC236}">
                <a16:creationId xmlns:a16="http://schemas.microsoft.com/office/drawing/2014/main" id="{028C11C7-7730-4A2C-9F51-9362D9A27571}"/>
              </a:ext>
            </a:extLst>
          </p:cNvPr>
          <p:cNvGrpSpPr/>
          <p:nvPr/>
        </p:nvGrpSpPr>
        <p:grpSpPr>
          <a:xfrm>
            <a:off x="8086111" y="3032155"/>
            <a:ext cx="1026243" cy="563987"/>
            <a:chOff x="5265323" y="4602442"/>
            <a:chExt cx="1026243" cy="563987"/>
          </a:xfrm>
        </p:grpSpPr>
        <p:sp>
          <p:nvSpPr>
            <p:cNvPr id="81" name="矩形 80">
              <a:extLst>
                <a:ext uri="{FF2B5EF4-FFF2-40B4-BE49-F238E27FC236}">
                  <a16:creationId xmlns:a16="http://schemas.microsoft.com/office/drawing/2014/main" id="{B39AF0E3-2852-4F4F-A9E8-14B6611F1F8B}"/>
                </a:ext>
              </a:extLst>
            </p:cNvPr>
            <p:cNvSpPr/>
            <p:nvPr/>
          </p:nvSpPr>
          <p:spPr>
            <a:xfrm>
              <a:off x="5265323" y="4930531"/>
              <a:ext cx="1026243" cy="235898"/>
            </a:xfrm>
            <a:prstGeom prst="rect">
              <a:avLst/>
            </a:prstGeom>
          </p:spPr>
          <p:txBody>
            <a:bodyPr wrap="none">
              <a:spAutoFit/>
            </a:bodyPr>
            <a:lstStyle/>
            <a:p>
              <a:pPr lvl="0" defTabSz="1219170">
                <a:defRPr/>
              </a:pP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航行＆设备状态</a:t>
              </a:r>
              <a:endPar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endParaRPr>
            </a:p>
          </p:txBody>
        </p:sp>
        <p:pic>
          <p:nvPicPr>
            <p:cNvPr id="82" name="图片 81">
              <a:extLst>
                <a:ext uri="{FF2B5EF4-FFF2-40B4-BE49-F238E27FC236}">
                  <a16:creationId xmlns:a16="http://schemas.microsoft.com/office/drawing/2014/main" id="{83400420-404D-4EC3-8EC8-F3ECE897502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9277" t="20422" r="10977" b="3381"/>
            <a:stretch/>
          </p:blipFill>
          <p:spPr>
            <a:xfrm>
              <a:off x="5405509" y="4602442"/>
              <a:ext cx="504475" cy="340583"/>
            </a:xfrm>
            <a:prstGeom prst="rect">
              <a:avLst/>
            </a:prstGeom>
          </p:spPr>
        </p:pic>
      </p:grpSp>
      <p:pic>
        <p:nvPicPr>
          <p:cNvPr id="42" name="Picture 12" descr="C:\Users\Administrator\Desktop\{049B6914-695E-4DEF-B302-5C6064D6C58E}.png">
            <a:extLst>
              <a:ext uri="{FF2B5EF4-FFF2-40B4-BE49-F238E27FC236}">
                <a16:creationId xmlns:a16="http://schemas.microsoft.com/office/drawing/2014/main" id="{1FF09E64-9D15-4830-AF17-1840AEAD2F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46178" y="4888517"/>
            <a:ext cx="761570" cy="7955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C:\Users\Administrator\Desktop\{3EAC6B92-719F-4641-984C-E6336A10C471}.png">
            <a:extLst>
              <a:ext uri="{FF2B5EF4-FFF2-40B4-BE49-F238E27FC236}">
                <a16:creationId xmlns:a16="http://schemas.microsoft.com/office/drawing/2014/main" id="{32F5CD1A-7CE9-40D5-BC37-14AF9DC129D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93624" y="5567571"/>
            <a:ext cx="639375" cy="6333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C:\Users\Administrator\Desktop\{848DAA04-907C-48AF-89DF-BB4F872A366B}.png">
            <a:extLst>
              <a:ext uri="{FF2B5EF4-FFF2-40B4-BE49-F238E27FC236}">
                <a16:creationId xmlns:a16="http://schemas.microsoft.com/office/drawing/2014/main" id="{FF67471A-2C50-4A06-A8CD-A948954104A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40956" y="4523473"/>
            <a:ext cx="624966" cy="61001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C:\Users\Administrator\Desktop\{6A141951-E263-473E-A4CC-FBB9B6C84206}.png">
            <a:extLst>
              <a:ext uri="{FF2B5EF4-FFF2-40B4-BE49-F238E27FC236}">
                <a16:creationId xmlns:a16="http://schemas.microsoft.com/office/drawing/2014/main" id="{55A95C40-7708-4633-B46A-4A6305E600A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5504" y="5404435"/>
            <a:ext cx="597920" cy="58623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组合 45">
            <a:extLst>
              <a:ext uri="{FF2B5EF4-FFF2-40B4-BE49-F238E27FC236}">
                <a16:creationId xmlns:a16="http://schemas.microsoft.com/office/drawing/2014/main" id="{031F4F9F-6071-45F0-8F18-37E548B76DC5}"/>
              </a:ext>
            </a:extLst>
          </p:cNvPr>
          <p:cNvGrpSpPr/>
          <p:nvPr/>
        </p:nvGrpSpPr>
        <p:grpSpPr>
          <a:xfrm>
            <a:off x="3911081" y="1988162"/>
            <a:ext cx="1445344" cy="742665"/>
            <a:chOff x="4546863" y="734240"/>
            <a:chExt cx="1445344" cy="742665"/>
          </a:xfrm>
        </p:grpSpPr>
        <p:pic>
          <p:nvPicPr>
            <p:cNvPr id="79" name="图片 78">
              <a:extLst>
                <a:ext uri="{FF2B5EF4-FFF2-40B4-BE49-F238E27FC236}">
                  <a16:creationId xmlns:a16="http://schemas.microsoft.com/office/drawing/2014/main" id="{41405757-5B28-4CCA-AE4F-BF40E5AA53C0}"/>
                </a:ext>
              </a:extLst>
            </p:cNvPr>
            <p:cNvPicPr>
              <a:picLocks noChangeAspect="1"/>
            </p:cNvPicPr>
            <p:nvPr/>
          </p:nvPicPr>
          <p:blipFill>
            <a:blip r:embed="rId1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058164">
              <a:off x="4546863" y="734240"/>
              <a:ext cx="1342926" cy="742665"/>
            </a:xfrm>
            <a:prstGeom prst="rect">
              <a:avLst/>
            </a:prstGeom>
          </p:spPr>
        </p:pic>
        <p:sp>
          <p:nvSpPr>
            <p:cNvPr id="80" name="矩形 79">
              <a:extLst>
                <a:ext uri="{FF2B5EF4-FFF2-40B4-BE49-F238E27FC236}">
                  <a16:creationId xmlns:a16="http://schemas.microsoft.com/office/drawing/2014/main" id="{97B6C925-8D02-4853-9847-756C7DF4B447}"/>
                </a:ext>
              </a:extLst>
            </p:cNvPr>
            <p:cNvSpPr/>
            <p:nvPr/>
          </p:nvSpPr>
          <p:spPr>
            <a:xfrm>
              <a:off x="5335505" y="830480"/>
              <a:ext cx="656702" cy="235898"/>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rPr>
                <a:t>卫星</a:t>
              </a:r>
            </a:p>
          </p:txBody>
        </p:sp>
      </p:grpSp>
      <p:grpSp>
        <p:nvGrpSpPr>
          <p:cNvPr id="47" name="组合 46">
            <a:extLst>
              <a:ext uri="{FF2B5EF4-FFF2-40B4-BE49-F238E27FC236}">
                <a16:creationId xmlns:a16="http://schemas.microsoft.com/office/drawing/2014/main" id="{0F140F18-BD53-4AE9-AD09-500250CF34E6}"/>
              </a:ext>
            </a:extLst>
          </p:cNvPr>
          <p:cNvGrpSpPr/>
          <p:nvPr/>
        </p:nvGrpSpPr>
        <p:grpSpPr>
          <a:xfrm>
            <a:off x="7258618" y="2084881"/>
            <a:ext cx="828274" cy="976960"/>
            <a:chOff x="5955682" y="2475370"/>
            <a:chExt cx="828274" cy="976960"/>
          </a:xfrm>
        </p:grpSpPr>
        <p:pic>
          <p:nvPicPr>
            <p:cNvPr id="77" name="Picture 20">
              <a:extLst>
                <a:ext uri="{FF2B5EF4-FFF2-40B4-BE49-F238E27FC236}">
                  <a16:creationId xmlns:a16="http://schemas.microsoft.com/office/drawing/2014/main" id="{FA9801D6-F205-47B4-BF3D-5AC558A20CA3}"/>
                </a:ext>
              </a:extLst>
            </p:cNvPr>
            <p:cNvPicPr>
              <a:picLocks noChangeAspect="1" noChangeArrowheads="1"/>
            </p:cNvPicPr>
            <p:nvPr/>
          </p:nvPicPr>
          <p:blipFill>
            <a:blip r:embed="rId17" cstate="print">
              <a:duotone>
                <a:prstClr val="black"/>
                <a:schemeClr val="tx1">
                  <a:tint val="45000"/>
                  <a:satMod val="400000"/>
                </a:schemeClr>
              </a:duotone>
              <a:extLst>
                <a:ext uri="{BEBA8EAE-BF5A-486C-A8C5-ECC9F3942E4B}">
                  <a14:imgProps xmlns:a14="http://schemas.microsoft.com/office/drawing/2010/main">
                    <a14:imgLayer r:embed="rId18">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955682" y="2512637"/>
              <a:ext cx="283812" cy="939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矩形 77">
              <a:extLst>
                <a:ext uri="{FF2B5EF4-FFF2-40B4-BE49-F238E27FC236}">
                  <a16:creationId xmlns:a16="http://schemas.microsoft.com/office/drawing/2014/main" id="{B7F922BA-86A8-4451-A87A-F449F264A0C7}"/>
                </a:ext>
              </a:extLst>
            </p:cNvPr>
            <p:cNvSpPr/>
            <p:nvPr/>
          </p:nvSpPr>
          <p:spPr>
            <a:xfrm>
              <a:off x="6127254" y="2475370"/>
              <a:ext cx="656702" cy="235898"/>
            </a:xfrm>
            <a:prstGeom prst="rect">
              <a:avLst/>
            </a:prstGeom>
          </p:spPr>
          <p:txBody>
            <a:bodyPr wrap="square">
              <a:spAutoFit/>
            </a:bodyPr>
            <a:lstStyle/>
            <a:p>
              <a:pPr algn="ctr">
                <a:defRPr/>
              </a:pPr>
              <a:r>
                <a:rPr lang="en-US" altLang="zh-CN" sz="933" kern="0" dirty="0">
                  <a:solidFill>
                    <a:schemeClr val="bg2">
                      <a:lumMod val="10000"/>
                    </a:schemeClr>
                  </a:solidFill>
                  <a:latin typeface="微软雅黑 Light" panose="020B0502040204020203" pitchFamily="34" charset="-122"/>
                  <a:ea typeface="微软雅黑 Light" panose="020B0502040204020203" pitchFamily="34" charset="-122"/>
                </a:rPr>
                <a:t>4GLTE</a:t>
              </a:r>
              <a:endParaRPr lang="zh-CN" altLang="en-US" sz="933" kern="0" dirty="0">
                <a:solidFill>
                  <a:schemeClr val="bg2">
                    <a:lumMod val="10000"/>
                  </a:schemeClr>
                </a:solidFill>
                <a:latin typeface="微软雅黑 Light" panose="020B0502040204020203" pitchFamily="34" charset="-122"/>
                <a:ea typeface="微软雅黑 Light" panose="020B0502040204020203" pitchFamily="34" charset="-122"/>
              </a:endParaRPr>
            </a:p>
          </p:txBody>
        </p:sp>
      </p:grpSp>
      <p:grpSp>
        <p:nvGrpSpPr>
          <p:cNvPr id="48" name="组合 47">
            <a:extLst>
              <a:ext uri="{FF2B5EF4-FFF2-40B4-BE49-F238E27FC236}">
                <a16:creationId xmlns:a16="http://schemas.microsoft.com/office/drawing/2014/main" id="{2FE85AB6-A50D-4E50-B918-EFF11C492DE1}"/>
              </a:ext>
            </a:extLst>
          </p:cNvPr>
          <p:cNvGrpSpPr/>
          <p:nvPr/>
        </p:nvGrpSpPr>
        <p:grpSpPr>
          <a:xfrm>
            <a:off x="6059462" y="2472878"/>
            <a:ext cx="92079" cy="772694"/>
            <a:chOff x="5830860" y="322624"/>
            <a:chExt cx="550890" cy="4400614"/>
          </a:xfrm>
        </p:grpSpPr>
        <p:pic>
          <p:nvPicPr>
            <p:cNvPr id="74" name="图片 73" descr="图片包含 事情, 物体&#10;&#10;已生成极高可信度的说明">
              <a:extLst>
                <a:ext uri="{FF2B5EF4-FFF2-40B4-BE49-F238E27FC236}">
                  <a16:creationId xmlns:a16="http://schemas.microsoft.com/office/drawing/2014/main" id="{EDE6EB64-8564-489F-84AA-05908636841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38265" t="11795" r="42237" b="10627"/>
            <a:stretch/>
          </p:blipFill>
          <p:spPr>
            <a:xfrm>
              <a:off x="5878408" y="3965709"/>
              <a:ext cx="468798" cy="757529"/>
            </a:xfrm>
            <a:prstGeom prst="rect">
              <a:avLst/>
            </a:prstGeom>
          </p:spPr>
        </p:pic>
        <p:pic>
          <p:nvPicPr>
            <p:cNvPr id="75" name="图片 74" descr="图片包含 事情, 物体&#10;&#10;已生成高可信度的说明">
              <a:extLst>
                <a:ext uri="{FF2B5EF4-FFF2-40B4-BE49-F238E27FC236}">
                  <a16:creationId xmlns:a16="http://schemas.microsoft.com/office/drawing/2014/main" id="{F0489741-763B-4C5E-8680-CE6AF69E7F53}"/>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5780" t="10182" r="39747" b="16568"/>
            <a:stretch/>
          </p:blipFill>
          <p:spPr>
            <a:xfrm>
              <a:off x="5873866" y="3469237"/>
              <a:ext cx="467786" cy="576932"/>
            </a:xfrm>
            <a:prstGeom prst="rect">
              <a:avLst/>
            </a:prstGeom>
          </p:spPr>
        </p:pic>
        <p:pic>
          <p:nvPicPr>
            <p:cNvPr id="76" name="图片 75" descr="图片包含 事情, 物体&#10;&#10;已生成高可信度的说明">
              <a:extLst>
                <a:ext uri="{FF2B5EF4-FFF2-40B4-BE49-F238E27FC236}">
                  <a16:creationId xmlns:a16="http://schemas.microsoft.com/office/drawing/2014/main" id="{144EB335-F785-4B25-BBA6-00BD8CA7C014}"/>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44046" t="2580" r="48545" b="5467"/>
            <a:stretch/>
          </p:blipFill>
          <p:spPr>
            <a:xfrm>
              <a:off x="5830860" y="322624"/>
              <a:ext cx="550890" cy="3297060"/>
            </a:xfrm>
            <a:prstGeom prst="rect">
              <a:avLst/>
            </a:prstGeom>
          </p:spPr>
        </p:pic>
      </p:grpSp>
      <p:pic>
        <p:nvPicPr>
          <p:cNvPr id="49" name="图片 48">
            <a:extLst>
              <a:ext uri="{FF2B5EF4-FFF2-40B4-BE49-F238E27FC236}">
                <a16:creationId xmlns:a16="http://schemas.microsoft.com/office/drawing/2014/main" id="{32D527D9-FC86-471E-807D-FA68E803636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flipH="1">
            <a:off x="9127468" y="4009557"/>
            <a:ext cx="537368" cy="537368"/>
          </a:xfrm>
          <a:prstGeom prst="rect">
            <a:avLst/>
          </a:prstGeom>
        </p:spPr>
      </p:pic>
      <p:pic>
        <p:nvPicPr>
          <p:cNvPr id="50" name="图片 49">
            <a:extLst>
              <a:ext uri="{FF2B5EF4-FFF2-40B4-BE49-F238E27FC236}">
                <a16:creationId xmlns:a16="http://schemas.microsoft.com/office/drawing/2014/main" id="{1D52AFC8-8CD1-4927-96E0-912715F79896}"/>
              </a:ext>
            </a:extLst>
          </p:cNvPr>
          <p:cNvPicPr>
            <a:picLocks noChangeAspect="1"/>
          </p:cNvPicPr>
          <p:nvPr/>
        </p:nvPicPr>
        <p:blipFill>
          <a:blip r:embed="rId23">
            <a:extLst>
              <a:ext uri="{BEBA8EAE-BF5A-486C-A8C5-ECC9F3942E4B}">
                <a14:imgProps xmlns:a14="http://schemas.microsoft.com/office/drawing/2010/main">
                  <a14:imgLayer r:embed="rId2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484817" y="3305562"/>
            <a:ext cx="494804" cy="537368"/>
          </a:xfrm>
          <a:prstGeom prst="rect">
            <a:avLst/>
          </a:prstGeom>
        </p:spPr>
      </p:pic>
      <p:grpSp>
        <p:nvGrpSpPr>
          <p:cNvPr id="3" name="组合 2">
            <a:extLst>
              <a:ext uri="{FF2B5EF4-FFF2-40B4-BE49-F238E27FC236}">
                <a16:creationId xmlns:a16="http://schemas.microsoft.com/office/drawing/2014/main" id="{6383263E-C50A-42CE-AA91-202ECD3E7DA0}"/>
              </a:ext>
            </a:extLst>
          </p:cNvPr>
          <p:cNvGrpSpPr/>
          <p:nvPr/>
        </p:nvGrpSpPr>
        <p:grpSpPr>
          <a:xfrm>
            <a:off x="2071508" y="3339271"/>
            <a:ext cx="3513070" cy="2857497"/>
            <a:chOff x="2071508" y="3339271"/>
            <a:chExt cx="3513070" cy="2857497"/>
          </a:xfrm>
        </p:grpSpPr>
        <p:pic>
          <p:nvPicPr>
            <p:cNvPr id="2" name="图片 1">
              <a:extLst>
                <a:ext uri="{FF2B5EF4-FFF2-40B4-BE49-F238E27FC236}">
                  <a16:creationId xmlns:a16="http://schemas.microsoft.com/office/drawing/2014/main" id="{2B76535B-C698-4ADC-B676-C3F7A3B0BDA7}"/>
                </a:ext>
              </a:extLst>
            </p:cNvPr>
            <p:cNvPicPr>
              <a:picLocks noChangeAspect="1"/>
            </p:cNvPicPr>
            <p:nvPr/>
          </p:nvPicPr>
          <p:blipFill>
            <a:blip r:embed="rId25"/>
            <a:stretch>
              <a:fillRect/>
            </a:stretch>
          </p:blipFill>
          <p:spPr>
            <a:xfrm>
              <a:off x="2071508" y="3339271"/>
              <a:ext cx="927857" cy="593808"/>
            </a:xfrm>
            <a:prstGeom prst="rect">
              <a:avLst/>
            </a:prstGeom>
          </p:spPr>
        </p:pic>
        <p:pic>
          <p:nvPicPr>
            <p:cNvPr id="69" name="图片 68">
              <a:extLst>
                <a:ext uri="{FF2B5EF4-FFF2-40B4-BE49-F238E27FC236}">
                  <a16:creationId xmlns:a16="http://schemas.microsoft.com/office/drawing/2014/main" id="{07D6396F-DEE9-4FDD-AD79-DDE510BD953D}"/>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t="5202" b="4947"/>
            <a:stretch/>
          </p:blipFill>
          <p:spPr>
            <a:xfrm>
              <a:off x="2318969" y="3838333"/>
              <a:ext cx="943448" cy="610010"/>
            </a:xfrm>
            <a:prstGeom prst="rect">
              <a:avLst/>
            </a:prstGeom>
          </p:spPr>
        </p:pic>
        <p:pic>
          <p:nvPicPr>
            <p:cNvPr id="70" name="图片 69">
              <a:extLst>
                <a:ext uri="{FF2B5EF4-FFF2-40B4-BE49-F238E27FC236}">
                  <a16:creationId xmlns:a16="http://schemas.microsoft.com/office/drawing/2014/main" id="{955C1470-3FAF-4EB8-AFB4-7203AB95EDF2}"/>
                </a:ext>
              </a:extLst>
            </p:cNvPr>
            <p:cNvPicPr>
              <a:picLocks noChangeAspect="1"/>
            </p:cNvPicPr>
            <p:nvPr/>
          </p:nvPicPr>
          <p:blipFill rotWithShape="1">
            <a:blip r:embed="rId27"/>
            <a:srcRect t="11884"/>
            <a:stretch/>
          </p:blipFill>
          <p:spPr>
            <a:xfrm>
              <a:off x="2639856" y="4406445"/>
              <a:ext cx="943447" cy="593807"/>
            </a:xfrm>
            <a:prstGeom prst="rect">
              <a:avLst/>
            </a:prstGeom>
          </p:spPr>
        </p:pic>
        <p:pic>
          <p:nvPicPr>
            <p:cNvPr id="71" name="图片 70">
              <a:extLst>
                <a:ext uri="{FF2B5EF4-FFF2-40B4-BE49-F238E27FC236}">
                  <a16:creationId xmlns:a16="http://schemas.microsoft.com/office/drawing/2014/main" id="{ED1B3BF3-E103-4140-9457-18FD05B3F7E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068934" y="4843665"/>
              <a:ext cx="941526" cy="603818"/>
            </a:xfrm>
            <a:prstGeom prst="rect">
              <a:avLst/>
            </a:prstGeom>
          </p:spPr>
        </p:pic>
        <p:pic>
          <p:nvPicPr>
            <p:cNvPr id="72" name="图片 71">
              <a:extLst>
                <a:ext uri="{FF2B5EF4-FFF2-40B4-BE49-F238E27FC236}">
                  <a16:creationId xmlns:a16="http://schemas.microsoft.com/office/drawing/2014/main" id="{8E40947B-45F8-4B44-A754-EF675F4926A2}"/>
                </a:ext>
              </a:extLst>
            </p:cNvPr>
            <p:cNvPicPr>
              <a:picLocks noChangeAspect="1"/>
            </p:cNvPicPr>
            <p:nvPr/>
          </p:nvPicPr>
          <p:blipFill rotWithShape="1">
            <a:blip r:embed="rId29"/>
            <a:srcRect l="2793" r="1785"/>
            <a:stretch/>
          </p:blipFill>
          <p:spPr>
            <a:xfrm>
              <a:off x="3808288" y="5305914"/>
              <a:ext cx="943448" cy="593807"/>
            </a:xfrm>
            <a:prstGeom prst="rect">
              <a:avLst/>
            </a:prstGeom>
          </p:spPr>
        </p:pic>
        <p:pic>
          <p:nvPicPr>
            <p:cNvPr id="73" name="图片 72">
              <a:extLst>
                <a:ext uri="{FF2B5EF4-FFF2-40B4-BE49-F238E27FC236}">
                  <a16:creationId xmlns:a16="http://schemas.microsoft.com/office/drawing/2014/main" id="{137F384F-BA72-4E7B-8DA3-F573401BB842}"/>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642595" y="5616751"/>
              <a:ext cx="941983" cy="580017"/>
            </a:xfrm>
            <a:prstGeom prst="rect">
              <a:avLst/>
            </a:prstGeom>
          </p:spPr>
        </p:pic>
      </p:grpSp>
      <p:sp>
        <p:nvSpPr>
          <p:cNvPr id="52" name="Freeform 19">
            <a:extLst>
              <a:ext uri="{FF2B5EF4-FFF2-40B4-BE49-F238E27FC236}">
                <a16:creationId xmlns:a16="http://schemas.microsoft.com/office/drawing/2014/main" id="{A09C33C1-2AC6-4C6B-95EB-0A86692231A2}"/>
              </a:ext>
            </a:extLst>
          </p:cNvPr>
          <p:cNvSpPr>
            <a:spLocks noEditPoints="1"/>
          </p:cNvSpPr>
          <p:nvPr/>
        </p:nvSpPr>
        <p:spPr bwMode="auto">
          <a:xfrm flipH="1">
            <a:off x="5298554" y="1054927"/>
            <a:ext cx="455414" cy="416245"/>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tx1">
              <a:lumMod val="50000"/>
              <a:lumOff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等线" panose="020F0502020204030204"/>
              <a:ea typeface="+mn-ea"/>
              <a:cs typeface="+mn-cs"/>
            </a:endParaRPr>
          </a:p>
        </p:txBody>
      </p:sp>
      <p:pic>
        <p:nvPicPr>
          <p:cNvPr id="55" name="图片 54">
            <a:extLst>
              <a:ext uri="{FF2B5EF4-FFF2-40B4-BE49-F238E27FC236}">
                <a16:creationId xmlns:a16="http://schemas.microsoft.com/office/drawing/2014/main" id="{5642EAF5-A54A-4FF4-B7E1-B8EFA0BDDBD9}"/>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22137" t="7527" r="26900" b="2207"/>
          <a:stretch/>
        </p:blipFill>
        <p:spPr>
          <a:xfrm>
            <a:off x="5848351" y="3940593"/>
            <a:ext cx="505680" cy="671508"/>
          </a:xfrm>
          <a:prstGeom prst="rect">
            <a:avLst/>
          </a:prstGeom>
        </p:spPr>
      </p:pic>
      <p:sp>
        <p:nvSpPr>
          <p:cNvPr id="56" name="矩形 55">
            <a:extLst>
              <a:ext uri="{FF2B5EF4-FFF2-40B4-BE49-F238E27FC236}">
                <a16:creationId xmlns:a16="http://schemas.microsoft.com/office/drawing/2014/main" id="{C2D41258-FE5A-422C-A1CD-DBF45D5AE0A6}"/>
              </a:ext>
            </a:extLst>
          </p:cNvPr>
          <p:cNvSpPr/>
          <p:nvPr/>
        </p:nvSpPr>
        <p:spPr>
          <a:xfrm>
            <a:off x="5771122" y="6167360"/>
            <a:ext cx="66556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933" b="1" kern="0" dirty="0">
                <a:solidFill>
                  <a:srgbClr val="087CFF"/>
                </a:solidFill>
                <a:latin typeface="微软雅黑" panose="020B0503020204020204" pitchFamily="34" charset="-122"/>
                <a:ea typeface="微软雅黑" panose="020B0503020204020204" pitchFamily="34" charset="-122"/>
              </a:rPr>
              <a:t>信息交互</a:t>
            </a:r>
            <a:endParaRPr kumimoji="0" lang="zh-CN" altLang="en-US" sz="933" b="1" i="0" u="none" strike="noStrike" kern="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DFA36F89-5C87-4013-803B-D6C2F1EC185D}"/>
              </a:ext>
            </a:extLst>
          </p:cNvPr>
          <p:cNvSpPr/>
          <p:nvPr/>
        </p:nvSpPr>
        <p:spPr>
          <a:xfrm>
            <a:off x="5771469" y="4623498"/>
            <a:ext cx="66556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1" i="0" u="none" strike="noStrike" kern="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数据采集</a:t>
            </a:r>
          </a:p>
        </p:txBody>
      </p:sp>
      <p:sp>
        <p:nvSpPr>
          <p:cNvPr id="58" name="矩形 57">
            <a:extLst>
              <a:ext uri="{FF2B5EF4-FFF2-40B4-BE49-F238E27FC236}">
                <a16:creationId xmlns:a16="http://schemas.microsoft.com/office/drawing/2014/main" id="{8E5EE083-2B58-4227-B0D6-CEA8E029B7D6}"/>
              </a:ext>
            </a:extLst>
          </p:cNvPr>
          <p:cNvSpPr/>
          <p:nvPr/>
        </p:nvSpPr>
        <p:spPr>
          <a:xfrm>
            <a:off x="5771468" y="3190581"/>
            <a:ext cx="66556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1" i="0" u="none" strike="noStrike" kern="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通信载体</a:t>
            </a:r>
          </a:p>
        </p:txBody>
      </p:sp>
      <p:sp>
        <p:nvSpPr>
          <p:cNvPr id="59" name="矩形 58">
            <a:extLst>
              <a:ext uri="{FF2B5EF4-FFF2-40B4-BE49-F238E27FC236}">
                <a16:creationId xmlns:a16="http://schemas.microsoft.com/office/drawing/2014/main" id="{4CD32A49-ED1E-4587-AF12-D5A4E0F60B6C}"/>
              </a:ext>
            </a:extLst>
          </p:cNvPr>
          <p:cNvSpPr/>
          <p:nvPr/>
        </p:nvSpPr>
        <p:spPr>
          <a:xfrm>
            <a:off x="5766720" y="1787633"/>
            <a:ext cx="66556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933" b="1" kern="0" dirty="0">
                <a:solidFill>
                  <a:srgbClr val="087CFF"/>
                </a:solidFill>
                <a:latin typeface="微软雅黑" panose="020B0503020204020204" pitchFamily="34" charset="-122"/>
                <a:ea typeface="微软雅黑" panose="020B0503020204020204" pitchFamily="34" charset="-122"/>
              </a:rPr>
              <a:t>数据分享</a:t>
            </a:r>
            <a:endParaRPr kumimoji="0" lang="zh-CN" altLang="en-US" sz="933" b="1" i="0" u="none" strike="noStrike" kern="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endParaRPr>
          </a:p>
        </p:txBody>
      </p:sp>
      <p:pic>
        <p:nvPicPr>
          <p:cNvPr id="60" name="图片 59" descr="图片包含 事情, 设备&#10;&#10;已生成极高可信度的说明">
            <a:extLst>
              <a:ext uri="{FF2B5EF4-FFF2-40B4-BE49-F238E27FC236}">
                <a16:creationId xmlns:a16="http://schemas.microsoft.com/office/drawing/2014/main" id="{558BF6D5-8196-487C-8BD3-43BF17F194C2}"/>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16217" t="16111" r="16217" b="16481"/>
          <a:stretch/>
        </p:blipFill>
        <p:spPr>
          <a:xfrm>
            <a:off x="8582846" y="2931262"/>
            <a:ext cx="417146" cy="416172"/>
          </a:xfrm>
          <a:prstGeom prst="rect">
            <a:avLst/>
          </a:prstGeom>
        </p:spPr>
      </p:pic>
      <p:grpSp>
        <p:nvGrpSpPr>
          <p:cNvPr id="61" name="组合 60">
            <a:extLst>
              <a:ext uri="{FF2B5EF4-FFF2-40B4-BE49-F238E27FC236}">
                <a16:creationId xmlns:a16="http://schemas.microsoft.com/office/drawing/2014/main" id="{94A0E2CE-58B1-411C-BD43-776DFC720A22}"/>
              </a:ext>
            </a:extLst>
          </p:cNvPr>
          <p:cNvGrpSpPr/>
          <p:nvPr/>
        </p:nvGrpSpPr>
        <p:grpSpPr>
          <a:xfrm>
            <a:off x="5764328" y="5694853"/>
            <a:ext cx="668877" cy="521749"/>
            <a:chOff x="5745280" y="5645693"/>
            <a:chExt cx="668877" cy="521749"/>
          </a:xfrm>
        </p:grpSpPr>
        <p:pic>
          <p:nvPicPr>
            <p:cNvPr id="62" name="图片 61">
              <a:extLst>
                <a:ext uri="{FF2B5EF4-FFF2-40B4-BE49-F238E27FC236}">
                  <a16:creationId xmlns:a16="http://schemas.microsoft.com/office/drawing/2014/main" id="{58E710F8-5424-484F-803A-83929EFC935A}"/>
                </a:ext>
              </a:extLst>
            </p:cNvPr>
            <p:cNvPicPr>
              <a:picLocks noChangeAspect="1"/>
            </p:cNvPicPr>
            <p:nvPr/>
          </p:nvPicPr>
          <p:blipFill rotWithShape="1">
            <a:blip r:embed="rId33" cstate="print">
              <a:duotone>
                <a:schemeClr val="accent3">
                  <a:shade val="45000"/>
                  <a:satMod val="135000"/>
                </a:schemeClr>
                <a:prstClr val="white"/>
              </a:duotone>
              <a:extLst>
                <a:ext uri="{BEBA8EAE-BF5A-486C-A8C5-ECC9F3942E4B}">
                  <a14:imgProps xmlns:a14="http://schemas.microsoft.com/office/drawing/2010/main">
                    <a14:imgLayer r:embed="rId34">
                      <a14:imgEffect>
                        <a14:colorTemperature colorTemp="11200"/>
                      </a14:imgEffect>
                    </a14:imgLayer>
                  </a14:imgProps>
                </a:ext>
                <a:ext uri="{28A0092B-C50C-407E-A947-70E740481C1C}">
                  <a14:useLocalDpi xmlns:a14="http://schemas.microsoft.com/office/drawing/2010/main" val="0"/>
                </a:ext>
              </a:extLst>
            </a:blip>
            <a:srcRect l="24470" t="20972" r="23589" b="20138"/>
            <a:stretch/>
          </p:blipFill>
          <p:spPr>
            <a:xfrm>
              <a:off x="5745280" y="5645693"/>
              <a:ext cx="647297" cy="521749"/>
            </a:xfrm>
            <a:prstGeom prst="rect">
              <a:avLst/>
            </a:prstGeom>
          </p:spPr>
        </p:pic>
        <p:pic>
          <p:nvPicPr>
            <p:cNvPr id="63" name="图片 62">
              <a:extLst>
                <a:ext uri="{FF2B5EF4-FFF2-40B4-BE49-F238E27FC236}">
                  <a16:creationId xmlns:a16="http://schemas.microsoft.com/office/drawing/2014/main" id="{46BC2579-F789-4912-8A4B-DE6D430BD39D}"/>
                </a:ext>
              </a:extLst>
            </p:cNvPr>
            <p:cNvPicPr>
              <a:picLocks noChangeAspect="1"/>
            </p:cNvPicPr>
            <p:nvPr/>
          </p:nvPicPr>
          <p:blipFill>
            <a:blip r:embed="rId35"/>
            <a:stretch>
              <a:fillRect/>
            </a:stretch>
          </p:blipFill>
          <p:spPr>
            <a:xfrm>
              <a:off x="5779856" y="5691606"/>
              <a:ext cx="634301" cy="368091"/>
            </a:xfrm>
            <a:prstGeom prst="rect">
              <a:avLst/>
            </a:prstGeom>
          </p:spPr>
        </p:pic>
      </p:grpSp>
      <p:grpSp>
        <p:nvGrpSpPr>
          <p:cNvPr id="99" name="组合 98">
            <a:extLst>
              <a:ext uri="{FF2B5EF4-FFF2-40B4-BE49-F238E27FC236}">
                <a16:creationId xmlns:a16="http://schemas.microsoft.com/office/drawing/2014/main" id="{08B2009F-5353-486F-B4BA-5E4F8F08F2A6}"/>
              </a:ext>
            </a:extLst>
          </p:cNvPr>
          <p:cNvGrpSpPr/>
          <p:nvPr/>
        </p:nvGrpSpPr>
        <p:grpSpPr>
          <a:xfrm>
            <a:off x="76112" y="188886"/>
            <a:ext cx="6923811" cy="370278"/>
            <a:chOff x="15914" y="240642"/>
            <a:chExt cx="6923811" cy="370278"/>
          </a:xfrm>
        </p:grpSpPr>
        <p:pic>
          <p:nvPicPr>
            <p:cNvPr id="100" name="图片 99">
              <a:extLst>
                <a:ext uri="{FF2B5EF4-FFF2-40B4-BE49-F238E27FC236}">
                  <a16:creationId xmlns:a16="http://schemas.microsoft.com/office/drawing/2014/main" id="{05823FAA-E202-4FE6-A98D-084A91E6E561}"/>
                </a:ext>
              </a:extLst>
            </p:cNvPr>
            <p:cNvPicPr>
              <a:picLocks noChangeAspect="1"/>
            </p:cNvPicPr>
            <p:nvPr/>
          </p:nvPicPr>
          <p:blipFill rotWithShape="1">
            <a:blip r:embed="rId36">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01" name="图片 100">
              <a:extLst>
                <a:ext uri="{FF2B5EF4-FFF2-40B4-BE49-F238E27FC236}">
                  <a16:creationId xmlns:a16="http://schemas.microsoft.com/office/drawing/2014/main" id="{FDF717F0-194F-40CF-A6E6-E43156046605}"/>
                </a:ext>
              </a:extLst>
            </p:cNvPr>
            <p:cNvPicPr>
              <a:picLocks noChangeAspect="1"/>
            </p:cNvPicPr>
            <p:nvPr/>
          </p:nvPicPr>
          <p:blipFill rotWithShape="1">
            <a:blip r:embed="rId36">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02" name="图片 101" descr="图片包含 物体&#10;&#10;已生成极高可信度的说明">
              <a:extLst>
                <a:ext uri="{FF2B5EF4-FFF2-40B4-BE49-F238E27FC236}">
                  <a16:creationId xmlns:a16="http://schemas.microsoft.com/office/drawing/2014/main" id="{77266CF3-8B8D-449F-BBED-F8D4066D91D0}"/>
                </a:ext>
              </a:extLst>
            </p:cNvPr>
            <p:cNvPicPr>
              <a:picLocks noChangeAspect="1"/>
            </p:cNvPicPr>
            <p:nvPr/>
          </p:nvPicPr>
          <p:blipFill>
            <a:blip r:embed="rId37" cstate="print">
              <a:extLst>
                <a:ext uri="{BEBA8EAE-BF5A-486C-A8C5-ECC9F3942E4B}">
                  <a14:imgProps xmlns:a14="http://schemas.microsoft.com/office/drawing/2010/main">
                    <a14:imgLayer r:embed="rId38">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pic>
        <p:nvPicPr>
          <p:cNvPr id="104" name="图片 103">
            <a:extLst>
              <a:ext uri="{FF2B5EF4-FFF2-40B4-BE49-F238E27FC236}">
                <a16:creationId xmlns:a16="http://schemas.microsoft.com/office/drawing/2014/main" id="{B77E4AB3-5587-4156-BDB2-4F0E08852803}"/>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b="9383"/>
          <a:stretch/>
        </p:blipFill>
        <p:spPr>
          <a:xfrm>
            <a:off x="3249586" y="2118741"/>
            <a:ext cx="330111" cy="429515"/>
          </a:xfrm>
          <a:prstGeom prst="rect">
            <a:avLst/>
          </a:prstGeom>
        </p:spPr>
      </p:pic>
      <p:grpSp>
        <p:nvGrpSpPr>
          <p:cNvPr id="86" name="组合 85">
            <a:extLst>
              <a:ext uri="{FF2B5EF4-FFF2-40B4-BE49-F238E27FC236}">
                <a16:creationId xmlns:a16="http://schemas.microsoft.com/office/drawing/2014/main" id="{01DBD1CE-EFCD-4C9F-BCC1-E2727130BF41}"/>
              </a:ext>
            </a:extLst>
          </p:cNvPr>
          <p:cNvGrpSpPr/>
          <p:nvPr/>
        </p:nvGrpSpPr>
        <p:grpSpPr>
          <a:xfrm>
            <a:off x="6197298" y="1030836"/>
            <a:ext cx="901109" cy="634957"/>
            <a:chOff x="8377830" y="2167518"/>
            <a:chExt cx="901109" cy="634957"/>
          </a:xfrm>
        </p:grpSpPr>
        <p:sp>
          <p:nvSpPr>
            <p:cNvPr id="95" name="矩形 94">
              <a:extLst>
                <a:ext uri="{FF2B5EF4-FFF2-40B4-BE49-F238E27FC236}">
                  <a16:creationId xmlns:a16="http://schemas.microsoft.com/office/drawing/2014/main" id="{CFDE6285-D91C-4C13-9E6A-141DDD53C043}"/>
                </a:ext>
              </a:extLst>
            </p:cNvPr>
            <p:cNvSpPr/>
            <p:nvPr/>
          </p:nvSpPr>
          <p:spPr>
            <a:xfrm>
              <a:off x="8377830" y="2566577"/>
              <a:ext cx="901109" cy="23589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多源信息汇集</a:t>
              </a:r>
            </a:p>
          </p:txBody>
        </p:sp>
        <p:grpSp>
          <p:nvGrpSpPr>
            <p:cNvPr id="96" name="组合 95">
              <a:extLst>
                <a:ext uri="{FF2B5EF4-FFF2-40B4-BE49-F238E27FC236}">
                  <a16:creationId xmlns:a16="http://schemas.microsoft.com/office/drawing/2014/main" id="{E6344DD3-B8E2-43C6-97DE-529A957FDE5A}"/>
                </a:ext>
              </a:extLst>
            </p:cNvPr>
            <p:cNvGrpSpPr/>
            <p:nvPr/>
          </p:nvGrpSpPr>
          <p:grpSpPr>
            <a:xfrm>
              <a:off x="8548060" y="2167518"/>
              <a:ext cx="557316" cy="436404"/>
              <a:chOff x="4278289" y="1379250"/>
              <a:chExt cx="557316" cy="436404"/>
            </a:xfrm>
          </p:grpSpPr>
          <p:pic>
            <p:nvPicPr>
              <p:cNvPr id="97" name="Picture 5" descr="C:\Users\Administrator\Desktop\{5E76D618-86A6-4C9A-857F-01234C5B40F5}.png">
                <a:extLst>
                  <a:ext uri="{FF2B5EF4-FFF2-40B4-BE49-F238E27FC236}">
                    <a16:creationId xmlns:a16="http://schemas.microsoft.com/office/drawing/2014/main" id="{AC01841B-21E1-4D0B-96ED-50B457A732E5}"/>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308293" y="1379250"/>
                <a:ext cx="502275" cy="436404"/>
              </a:xfrm>
              <a:prstGeom prst="rect">
                <a:avLst/>
              </a:prstGeom>
              <a:noFill/>
              <a:extLst>
                <a:ext uri="{909E8E84-426E-40DD-AFC4-6F175D3DCCD1}">
                  <a14:hiddenFill xmlns:a14="http://schemas.microsoft.com/office/drawing/2010/main">
                    <a:solidFill>
                      <a:srgbClr val="FFFFFF"/>
                    </a:solidFill>
                  </a14:hiddenFill>
                </a:ext>
              </a:extLst>
            </p:spPr>
          </p:pic>
          <p:sp>
            <p:nvSpPr>
              <p:cNvPr id="98" name="矩形 97">
                <a:extLst>
                  <a:ext uri="{FF2B5EF4-FFF2-40B4-BE49-F238E27FC236}">
                    <a16:creationId xmlns:a16="http://schemas.microsoft.com/office/drawing/2014/main" id="{E45D9063-C120-4863-B92F-FBE424F218BA}"/>
                  </a:ext>
                </a:extLst>
              </p:cNvPr>
              <p:cNvSpPr/>
              <p:nvPr/>
            </p:nvSpPr>
            <p:spPr>
              <a:xfrm>
                <a:off x="4278289" y="1485710"/>
                <a:ext cx="557316" cy="230832"/>
              </a:xfrm>
              <a:prstGeom prst="rect">
                <a:avLst/>
              </a:prstGeom>
            </p:spPr>
            <p:txBody>
              <a:bodyPr wrap="square">
                <a:spAutoFit/>
              </a:bodyPr>
              <a:lstStyle/>
              <a:p>
                <a:pPr lvl="0" algn="ctr"/>
                <a:r>
                  <a:rPr lang="zh-CN" altLang="en-US" sz="900" b="1" dirty="0">
                    <a:solidFill>
                      <a:prstClr val="white"/>
                    </a:solidFill>
                    <a:latin typeface="微软雅黑" panose="020B0503020204020204" pitchFamily="34" charset="-122"/>
                    <a:ea typeface="微软雅黑" panose="020B0503020204020204" pitchFamily="34" charset="-122"/>
                  </a:rPr>
                  <a:t>互联网</a:t>
                </a:r>
                <a:endParaRPr lang="zh-CN" altLang="en-US" dirty="0">
                  <a:solidFill>
                    <a:prstClr val="black"/>
                  </a:solidFill>
                </a:endParaRPr>
              </a:p>
            </p:txBody>
          </p:sp>
        </p:grpSp>
      </p:grpSp>
      <p:grpSp>
        <p:nvGrpSpPr>
          <p:cNvPr id="4" name="组合 3">
            <a:extLst>
              <a:ext uri="{FF2B5EF4-FFF2-40B4-BE49-F238E27FC236}">
                <a16:creationId xmlns:a16="http://schemas.microsoft.com/office/drawing/2014/main" id="{E6053A34-E732-49FB-B2E0-BB87D4B61D86}"/>
              </a:ext>
            </a:extLst>
          </p:cNvPr>
          <p:cNvGrpSpPr/>
          <p:nvPr/>
        </p:nvGrpSpPr>
        <p:grpSpPr>
          <a:xfrm>
            <a:off x="8384406" y="2346998"/>
            <a:ext cx="900365" cy="455096"/>
            <a:chOff x="8384406" y="2346998"/>
            <a:chExt cx="900365" cy="455096"/>
          </a:xfrm>
        </p:grpSpPr>
        <p:sp>
          <p:nvSpPr>
            <p:cNvPr id="64" name="矩形 63">
              <a:extLst>
                <a:ext uri="{FF2B5EF4-FFF2-40B4-BE49-F238E27FC236}">
                  <a16:creationId xmlns:a16="http://schemas.microsoft.com/office/drawing/2014/main" id="{F3788993-98AC-434A-BD93-C0D8E348EFD4}"/>
                </a:ext>
              </a:extLst>
            </p:cNvPr>
            <p:cNvSpPr/>
            <p:nvPr/>
          </p:nvSpPr>
          <p:spPr>
            <a:xfrm>
              <a:off x="8384406" y="2566196"/>
              <a:ext cx="900365" cy="23589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更多信息单元</a:t>
              </a:r>
            </a:p>
          </p:txBody>
        </p:sp>
        <p:pic>
          <p:nvPicPr>
            <p:cNvPr id="105" name="Picture 7" descr="C:\Users\Administrator\Desktop\{590295F0-1EE0-495C-A1CB-E192BC269126}.png">
              <a:extLst>
                <a:ext uri="{FF2B5EF4-FFF2-40B4-BE49-F238E27FC236}">
                  <a16:creationId xmlns:a16="http://schemas.microsoft.com/office/drawing/2014/main" id="{3C034FAD-3C18-4DA7-804C-FCE71D6D4492}"/>
                </a:ext>
              </a:extLst>
            </p:cNvPr>
            <p:cNvPicPr>
              <a:picLocks noChangeAspect="1" noChangeArrowheads="1"/>
            </p:cNvPicPr>
            <p:nvPr/>
          </p:nvPicPr>
          <p:blipFill>
            <a:blip r:embed="rId41"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04978" y="2346998"/>
              <a:ext cx="645647" cy="233928"/>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矩形 105">
            <a:extLst>
              <a:ext uri="{FF2B5EF4-FFF2-40B4-BE49-F238E27FC236}">
                <a16:creationId xmlns:a16="http://schemas.microsoft.com/office/drawing/2014/main" id="{E304B604-C9EA-47D2-9F1E-9755EA41A7CA}"/>
              </a:ext>
            </a:extLst>
          </p:cNvPr>
          <p:cNvSpPr/>
          <p:nvPr/>
        </p:nvSpPr>
        <p:spPr>
          <a:xfrm>
            <a:off x="5072174" y="1424484"/>
            <a:ext cx="970762" cy="23589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cs typeface="+mn-cs"/>
              </a:rPr>
              <a:t>船联网云服务</a:t>
            </a:r>
          </a:p>
        </p:txBody>
      </p:sp>
      <p:sp>
        <p:nvSpPr>
          <p:cNvPr id="107" name="矩形 106">
            <a:extLst>
              <a:ext uri="{FF2B5EF4-FFF2-40B4-BE49-F238E27FC236}">
                <a16:creationId xmlns:a16="http://schemas.microsoft.com/office/drawing/2014/main" id="{BDD5645C-83F3-45C2-AE34-34C98457716E}"/>
              </a:ext>
            </a:extLst>
          </p:cNvPr>
          <p:cNvSpPr/>
          <p:nvPr/>
        </p:nvSpPr>
        <p:spPr>
          <a:xfrm>
            <a:off x="2395506" y="185535"/>
            <a:ext cx="2440092" cy="369332"/>
          </a:xfrm>
          <a:prstGeom prst="rect">
            <a:avLst/>
          </a:prstGeom>
        </p:spPr>
        <p:txBody>
          <a:bodyPr wrap="none" anchor="ctr" anchorCtr="1">
            <a:spAutoFit/>
          </a:bodyPr>
          <a:lstStyle/>
          <a:p>
            <a:pPr lvl="0" algn="ctr">
              <a:defRPr/>
            </a:pPr>
            <a:r>
              <a:rPr lang="zh-CN" altLang="en-US" b="1" dirty="0">
                <a:solidFill>
                  <a:srgbClr val="7030A0"/>
                </a:solidFill>
                <a:latin typeface="Candara" panose="020E0502030303020204" pitchFamily="34" charset="0"/>
                <a:ea typeface="微软雅黑 Light" panose="020B0502040204020203" pitchFamily="34" charset="-122"/>
                <a:cs typeface="Calibri" panose="020F0502020204030204" pitchFamily="34" charset="0"/>
              </a:rPr>
              <a:t>❶</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平台</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架构</a:t>
            </a:r>
          </a:p>
        </p:txBody>
      </p:sp>
      <p:cxnSp>
        <p:nvCxnSpPr>
          <p:cNvPr id="8" name="直接箭头连接符 7">
            <a:extLst>
              <a:ext uri="{FF2B5EF4-FFF2-40B4-BE49-F238E27FC236}">
                <a16:creationId xmlns:a16="http://schemas.microsoft.com/office/drawing/2014/main" id="{2E32491A-4E15-4FA7-87D6-C01E14A6034B}"/>
              </a:ext>
            </a:extLst>
          </p:cNvPr>
          <p:cNvCxnSpPr/>
          <p:nvPr/>
        </p:nvCxnSpPr>
        <p:spPr>
          <a:xfrm>
            <a:off x="5876856" y="1242674"/>
            <a:ext cx="441760" cy="0"/>
          </a:xfrm>
          <a:prstGeom prst="straightConnector1">
            <a:avLst/>
          </a:prstGeom>
          <a:ln>
            <a:solidFill>
              <a:srgbClr val="33CCFF"/>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4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5" name="矩形 24">
            <a:extLst>
              <a:ext uri="{FF2B5EF4-FFF2-40B4-BE49-F238E27FC236}">
                <a16:creationId xmlns:a16="http://schemas.microsoft.com/office/drawing/2014/main" id="{9E472176-2B27-4749-81E3-4DE7D845A3CC}"/>
              </a:ext>
            </a:extLst>
          </p:cNvPr>
          <p:cNvSpPr/>
          <p:nvPr/>
        </p:nvSpPr>
        <p:spPr>
          <a:xfrm>
            <a:off x="2395509" y="185535"/>
            <a:ext cx="2440092" cy="369332"/>
          </a:xfrm>
          <a:prstGeom prst="rect">
            <a:avLst/>
          </a:prstGeom>
        </p:spPr>
        <p:txBody>
          <a:bodyPr wrap="none" anchor="ctr" anchorCtr="1">
            <a:spAutoFit/>
          </a:bodyPr>
          <a:lstStyle/>
          <a:p>
            <a:pPr lvl="0" algn="ctr">
              <a:defRPr/>
            </a:pPr>
            <a:r>
              <a:rPr lang="zh-CN" altLang="en-US" b="1" dirty="0">
                <a:solidFill>
                  <a:srgbClr val="7030A0"/>
                </a:solidFill>
                <a:latin typeface="Candara" panose="020E0502030303020204" pitchFamily="34" charset="0"/>
                <a:ea typeface="微软雅黑 Light" panose="020B0502040204020203" pitchFamily="34" charset="-122"/>
                <a:cs typeface="Calibri" panose="020F0502020204030204" pitchFamily="34" charset="0"/>
              </a:rPr>
              <a:t>❷</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平台</a:t>
            </a:r>
            <a:r>
              <a:rPr kumimoji="0" lang="zh-CN" altLang="en-US" sz="18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rPr>
              <a:t>理念</a:t>
            </a:r>
          </a:p>
        </p:txBody>
      </p:sp>
      <p:grpSp>
        <p:nvGrpSpPr>
          <p:cNvPr id="9" name="组合 8">
            <a:extLst>
              <a:ext uri="{FF2B5EF4-FFF2-40B4-BE49-F238E27FC236}">
                <a16:creationId xmlns:a16="http://schemas.microsoft.com/office/drawing/2014/main" id="{F7CE9347-CDDF-4B98-BB2C-E49D31612CB8}"/>
              </a:ext>
            </a:extLst>
          </p:cNvPr>
          <p:cNvGrpSpPr/>
          <p:nvPr/>
        </p:nvGrpSpPr>
        <p:grpSpPr>
          <a:xfrm>
            <a:off x="2990004" y="1435643"/>
            <a:ext cx="5737649" cy="4649546"/>
            <a:chOff x="2990004" y="1435643"/>
            <a:chExt cx="5737649" cy="4649546"/>
          </a:xfrm>
        </p:grpSpPr>
        <p:sp>
          <p:nvSpPr>
            <p:cNvPr id="15" name="空心弧 14">
              <a:extLst>
                <a:ext uri="{FF2B5EF4-FFF2-40B4-BE49-F238E27FC236}">
                  <a16:creationId xmlns:a16="http://schemas.microsoft.com/office/drawing/2014/main" id="{DE674FBC-7685-4A42-BB31-3FFC4A27E49B}"/>
                </a:ext>
              </a:extLst>
            </p:cNvPr>
            <p:cNvSpPr/>
            <p:nvPr/>
          </p:nvSpPr>
          <p:spPr>
            <a:xfrm>
              <a:off x="4173247" y="1448906"/>
              <a:ext cx="3960000" cy="3960000"/>
            </a:xfrm>
            <a:prstGeom prst="blockArc">
              <a:avLst>
                <a:gd name="adj1" fmla="val 15396542"/>
                <a:gd name="adj2" fmla="val 12297"/>
                <a:gd name="adj3" fmla="val 10304"/>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空心弧 2">
              <a:extLst>
                <a:ext uri="{FF2B5EF4-FFF2-40B4-BE49-F238E27FC236}">
                  <a16:creationId xmlns:a16="http://schemas.microsoft.com/office/drawing/2014/main" id="{E25D547D-97C8-4E4C-8EAC-0D39B62B44B5}"/>
                </a:ext>
              </a:extLst>
            </p:cNvPr>
            <p:cNvSpPr/>
            <p:nvPr/>
          </p:nvSpPr>
          <p:spPr>
            <a:xfrm>
              <a:off x="4206688" y="1438738"/>
              <a:ext cx="3960000" cy="3960000"/>
            </a:xfrm>
            <a:prstGeom prst="blockArc">
              <a:avLst>
                <a:gd name="adj1" fmla="val 10786561"/>
                <a:gd name="adj2" fmla="val 12490359"/>
                <a:gd name="adj3" fmla="val 992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空心弧 17">
              <a:extLst>
                <a:ext uri="{FF2B5EF4-FFF2-40B4-BE49-F238E27FC236}">
                  <a16:creationId xmlns:a16="http://schemas.microsoft.com/office/drawing/2014/main" id="{08A36B6F-7020-469C-BCB8-3EE4A44C13C8}"/>
                </a:ext>
              </a:extLst>
            </p:cNvPr>
            <p:cNvSpPr/>
            <p:nvPr/>
          </p:nvSpPr>
          <p:spPr>
            <a:xfrm>
              <a:off x="4198092" y="1441312"/>
              <a:ext cx="3960000" cy="3960000"/>
            </a:xfrm>
            <a:prstGeom prst="blockArc">
              <a:avLst>
                <a:gd name="adj1" fmla="val 12506959"/>
                <a:gd name="adj2" fmla="val 15361918"/>
                <a:gd name="adj3" fmla="val 10367"/>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Rectangle 46">
              <a:extLst>
                <a:ext uri="{FF2B5EF4-FFF2-40B4-BE49-F238E27FC236}">
                  <a16:creationId xmlns:a16="http://schemas.microsoft.com/office/drawing/2014/main" id="{F0D79018-F478-48A7-8C14-53C03F37A389}"/>
                </a:ext>
              </a:extLst>
            </p:cNvPr>
            <p:cNvSpPr/>
            <p:nvPr/>
          </p:nvSpPr>
          <p:spPr>
            <a:xfrm rot="19331916">
              <a:off x="4279634" y="1595891"/>
              <a:ext cx="4320000" cy="4320000"/>
            </a:xfrm>
            <a:prstGeom prst="rect">
              <a:avLst/>
            </a:prstGeom>
            <a:noFill/>
            <a:ln w="12700">
              <a:noFill/>
            </a:ln>
          </p:spPr>
          <p:txBody>
            <a:bodyPr spcFirstLastPara="1" wrap="square" lIns="124347" tIns="0" rIns="0" bIns="0" numCol="1" anchor="ctr" anchorCtr="0">
              <a:prstTxWarp prst="textArchUp">
                <a:avLst>
                  <a:gd name="adj" fmla="val 10811103"/>
                </a:avLst>
              </a:prstTxWarp>
              <a:noAutofit/>
            </a:bodyPr>
            <a:lstStyle/>
            <a:p>
              <a:pPr algn="ctr" defTabSz="1243391"/>
              <a:r>
                <a:rPr lang="zh-CN" altLang="en-US" sz="1496" dirty="0">
                  <a:latin typeface="微软雅黑 Light" panose="020B0502040204020203" pitchFamily="34" charset="-122"/>
                  <a:ea typeface="微软雅黑 Light" panose="020B0502040204020203" pitchFamily="34" charset="-122"/>
                </a:rPr>
                <a:t>预警</a:t>
              </a:r>
              <a:endParaRPr lang="en-US" sz="1496" dirty="0">
                <a:latin typeface="微软雅黑 Light" panose="020B0502040204020203" pitchFamily="34" charset="-122"/>
                <a:ea typeface="微软雅黑 Light" panose="020B0502040204020203" pitchFamily="34" charset="-122"/>
              </a:endParaRPr>
            </a:p>
          </p:txBody>
        </p:sp>
        <p:sp>
          <p:nvSpPr>
            <p:cNvPr id="28" name="Rectangle 46">
              <a:extLst>
                <a:ext uri="{FF2B5EF4-FFF2-40B4-BE49-F238E27FC236}">
                  <a16:creationId xmlns:a16="http://schemas.microsoft.com/office/drawing/2014/main" id="{8A801C4C-40F9-4CAC-B6D2-02006A2EDAB2}"/>
                </a:ext>
              </a:extLst>
            </p:cNvPr>
            <p:cNvSpPr/>
            <p:nvPr/>
          </p:nvSpPr>
          <p:spPr>
            <a:xfrm rot="17182548">
              <a:off x="4407653" y="1435643"/>
              <a:ext cx="4320000" cy="4320000"/>
            </a:xfrm>
            <a:prstGeom prst="rect">
              <a:avLst/>
            </a:prstGeom>
            <a:noFill/>
            <a:ln w="12700">
              <a:noFill/>
            </a:ln>
          </p:spPr>
          <p:txBody>
            <a:bodyPr spcFirstLastPara="1" wrap="square" lIns="124347" tIns="0" rIns="0" bIns="0" numCol="1" anchor="ctr" anchorCtr="0">
              <a:prstTxWarp prst="textArchUp">
                <a:avLst>
                  <a:gd name="adj" fmla="val 10811103"/>
                </a:avLst>
              </a:prstTxWarp>
              <a:noAutofit/>
            </a:bodyPr>
            <a:lstStyle/>
            <a:p>
              <a:pPr algn="ctr" defTabSz="1243391"/>
              <a:r>
                <a:rPr lang="zh-CN" altLang="en-US" sz="1496" dirty="0">
                  <a:latin typeface="微软雅黑 Light" panose="020B0502040204020203" pitchFamily="34" charset="-122"/>
                  <a:ea typeface="微软雅黑 Light" panose="020B0502040204020203" pitchFamily="34" charset="-122"/>
                </a:rPr>
                <a:t>报警</a:t>
              </a:r>
              <a:endParaRPr lang="en-US" sz="1496" dirty="0">
                <a:latin typeface="微软雅黑 Light" panose="020B0502040204020203" pitchFamily="34" charset="-122"/>
                <a:ea typeface="微软雅黑 Light" panose="020B0502040204020203" pitchFamily="34" charset="-122"/>
              </a:endParaRPr>
            </a:p>
          </p:txBody>
        </p:sp>
        <p:sp>
          <p:nvSpPr>
            <p:cNvPr id="27" name="Rectangle 46">
              <a:extLst>
                <a:ext uri="{FF2B5EF4-FFF2-40B4-BE49-F238E27FC236}">
                  <a16:creationId xmlns:a16="http://schemas.microsoft.com/office/drawing/2014/main" id="{3DF973C7-E092-46D6-AC98-7ED8B68E4AF5}"/>
                </a:ext>
              </a:extLst>
            </p:cNvPr>
            <p:cNvSpPr/>
            <p:nvPr/>
          </p:nvSpPr>
          <p:spPr>
            <a:xfrm rot="3104756">
              <a:off x="3357236" y="1397957"/>
              <a:ext cx="4320000" cy="5054463"/>
            </a:xfrm>
            <a:prstGeom prst="rect">
              <a:avLst/>
            </a:prstGeom>
            <a:noFill/>
            <a:ln w="12700">
              <a:noFill/>
            </a:ln>
          </p:spPr>
          <p:txBody>
            <a:bodyPr spcFirstLastPara="1" wrap="square" lIns="124347" tIns="0" rIns="0" bIns="0" numCol="1" anchor="ctr" anchorCtr="0">
              <a:prstTxWarp prst="textArchUp">
                <a:avLst>
                  <a:gd name="adj" fmla="val 12242937"/>
                </a:avLst>
              </a:prstTxWarp>
              <a:noAutofit/>
            </a:bodyPr>
            <a:lstStyle/>
            <a:p>
              <a:pPr algn="ctr" defTabSz="1243391"/>
              <a:r>
                <a:rPr lang="zh-CN" altLang="en-US" sz="1496" dirty="0">
                  <a:latin typeface="微软雅黑 Light" panose="020B0502040204020203" pitchFamily="34" charset="-122"/>
                  <a:ea typeface="微软雅黑 Light" panose="020B0502040204020203" pitchFamily="34" charset="-122"/>
                </a:rPr>
                <a:t>安全</a:t>
              </a:r>
              <a:endParaRPr lang="en-US" sz="1496" dirty="0">
                <a:latin typeface="微软雅黑 Light" panose="020B0502040204020203" pitchFamily="34" charset="-122"/>
                <a:ea typeface="微软雅黑 Light" panose="020B0502040204020203" pitchFamily="34" charset="-122"/>
              </a:endParaRPr>
            </a:p>
          </p:txBody>
        </p:sp>
      </p:grpSp>
      <p:sp>
        <p:nvSpPr>
          <p:cNvPr id="29" name="等腰三角形 28">
            <a:extLst>
              <a:ext uri="{FF2B5EF4-FFF2-40B4-BE49-F238E27FC236}">
                <a16:creationId xmlns:a16="http://schemas.microsoft.com/office/drawing/2014/main" id="{988F1619-C47D-4C41-BC44-7C37C9FB2DD9}"/>
              </a:ext>
            </a:extLst>
          </p:cNvPr>
          <p:cNvSpPr/>
          <p:nvPr/>
        </p:nvSpPr>
        <p:spPr>
          <a:xfrm rot="18131492">
            <a:off x="6081702" y="1705635"/>
            <a:ext cx="45719" cy="3476074"/>
          </a:xfrm>
          <a:prstGeom prst="triangle">
            <a:avLst/>
          </a:prstGeom>
          <a:solidFill>
            <a:schemeClr val="tx1">
              <a:lumMod val="50000"/>
              <a:lumOff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等腰三角形 23">
            <a:extLst>
              <a:ext uri="{FF2B5EF4-FFF2-40B4-BE49-F238E27FC236}">
                <a16:creationId xmlns:a16="http://schemas.microsoft.com/office/drawing/2014/main" id="{6221816A-EAFF-4B05-BCDB-1DF3FAE20F30}"/>
              </a:ext>
            </a:extLst>
          </p:cNvPr>
          <p:cNvSpPr/>
          <p:nvPr/>
        </p:nvSpPr>
        <p:spPr>
          <a:xfrm rot="20429963">
            <a:off x="6080883" y="1706338"/>
            <a:ext cx="45719" cy="3476074"/>
          </a:xfrm>
          <a:prstGeom prst="triangle">
            <a:avLst/>
          </a:prstGeom>
          <a:solidFill>
            <a:schemeClr val="tx1">
              <a:lumMod val="50000"/>
              <a:lumOff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6FA70855-56F4-4BAA-88D1-9E9458967BAD}"/>
              </a:ext>
            </a:extLst>
          </p:cNvPr>
          <p:cNvPicPr>
            <a:picLocks noChangeAspect="1"/>
          </p:cNvPicPr>
          <p:nvPr/>
        </p:nvPicPr>
        <p:blipFill>
          <a:blip r:embed="rId6"/>
          <a:stretch>
            <a:fillRect/>
          </a:stretch>
        </p:blipFill>
        <p:spPr>
          <a:xfrm>
            <a:off x="4124512" y="3454877"/>
            <a:ext cx="3954205" cy="2437909"/>
          </a:xfrm>
          <a:prstGeom prst="rect">
            <a:avLst/>
          </a:prstGeom>
        </p:spPr>
      </p:pic>
      <p:sp>
        <p:nvSpPr>
          <p:cNvPr id="5" name="椭圆 4">
            <a:extLst>
              <a:ext uri="{FF2B5EF4-FFF2-40B4-BE49-F238E27FC236}">
                <a16:creationId xmlns:a16="http://schemas.microsoft.com/office/drawing/2014/main" id="{2CB68B2F-CD5A-427F-BF44-BB0E6D18A31F}"/>
              </a:ext>
            </a:extLst>
          </p:cNvPr>
          <p:cNvSpPr/>
          <p:nvPr/>
        </p:nvSpPr>
        <p:spPr>
          <a:xfrm>
            <a:off x="5835415" y="3154318"/>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98092C5-4401-4A52-82DC-867EF41BC612}"/>
              </a:ext>
            </a:extLst>
          </p:cNvPr>
          <p:cNvSpPr/>
          <p:nvPr/>
        </p:nvSpPr>
        <p:spPr>
          <a:xfrm>
            <a:off x="5319731" y="3672740"/>
            <a:ext cx="1569660" cy="369332"/>
          </a:xfrm>
          <a:prstGeom prst="rect">
            <a:avLst/>
          </a:prstGeom>
        </p:spPr>
        <p:txBody>
          <a:bodyPr wrap="none">
            <a:spAutoFit/>
          </a:bodyPr>
          <a:lstStyle/>
          <a:p>
            <a:pPr algn="ct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安全等级评估</a:t>
            </a:r>
          </a:p>
        </p:txBody>
      </p:sp>
      <p:sp>
        <p:nvSpPr>
          <p:cNvPr id="49" name="矩形 48">
            <a:extLst>
              <a:ext uri="{FF2B5EF4-FFF2-40B4-BE49-F238E27FC236}">
                <a16:creationId xmlns:a16="http://schemas.microsoft.com/office/drawing/2014/main" id="{4F07346F-EF2F-4F96-9C8A-AFA0BD38D7DE}"/>
              </a:ext>
            </a:extLst>
          </p:cNvPr>
          <p:cNvSpPr/>
          <p:nvPr/>
        </p:nvSpPr>
        <p:spPr>
          <a:xfrm>
            <a:off x="4773656" y="4960204"/>
            <a:ext cx="265970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6600"/>
                </a:solidFill>
                <a:effectLst/>
                <a:uLnTx/>
                <a:uFillTx/>
                <a:latin typeface="等线 Light" panose="02010600030101010101" pitchFamily="2" charset="-122"/>
                <a:ea typeface="等线 Light" panose="02010600030101010101" pitchFamily="2" charset="-122"/>
              </a:rPr>
              <a:t>如果安全可以预见</a:t>
            </a:r>
            <a:endParaRPr kumimoji="0" lang="en-US" altLang="zh-CN" sz="2400" b="1" i="0" u="none" strike="noStrike" kern="1200" cap="none" spc="0" normalizeH="0" baseline="0" noProof="0" dirty="0">
              <a:ln>
                <a:noFill/>
              </a:ln>
              <a:solidFill>
                <a:srgbClr val="FF6600"/>
              </a:solidFill>
              <a:effectLst/>
              <a:uLnTx/>
              <a:uFillTx/>
              <a:latin typeface="等线 Light" panose="02010600030101010101" pitchFamily="2" charset="-122"/>
              <a:ea typeface="等线 Light" panose="02010600030101010101" pitchFamily="2" charset="-122"/>
            </a:endParaRPr>
          </a:p>
        </p:txBody>
      </p:sp>
      <p:sp>
        <p:nvSpPr>
          <p:cNvPr id="10" name="流程图: 决策 9">
            <a:extLst>
              <a:ext uri="{FF2B5EF4-FFF2-40B4-BE49-F238E27FC236}">
                <a16:creationId xmlns:a16="http://schemas.microsoft.com/office/drawing/2014/main" id="{C8F0A9F4-F8E0-46C0-A7FF-AF2B5D14836B}"/>
              </a:ext>
            </a:extLst>
          </p:cNvPr>
          <p:cNvSpPr/>
          <p:nvPr/>
        </p:nvSpPr>
        <p:spPr>
          <a:xfrm>
            <a:off x="2800645" y="5399567"/>
            <a:ext cx="6607834" cy="50481"/>
          </a:xfrm>
          <a:prstGeom prst="flowChartDecision">
            <a:avLst/>
          </a:prstGeom>
          <a:gradFill>
            <a:gsLst>
              <a:gs pos="0">
                <a:schemeClr val="bg1">
                  <a:lumMod val="95000"/>
                </a:schemeClr>
              </a:gs>
              <a:gs pos="55000">
                <a:srgbClr val="087CFF"/>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禁止符 3">
            <a:extLst>
              <a:ext uri="{FF2B5EF4-FFF2-40B4-BE49-F238E27FC236}">
                <a16:creationId xmlns:a16="http://schemas.microsoft.com/office/drawing/2014/main" id="{70C5ACD3-83AC-4132-987D-ECBD97BBAFC1}"/>
              </a:ext>
            </a:extLst>
          </p:cNvPr>
          <p:cNvSpPr/>
          <p:nvPr/>
        </p:nvSpPr>
        <p:spPr>
          <a:xfrm>
            <a:off x="5906748" y="3246802"/>
            <a:ext cx="396000" cy="396000"/>
          </a:xfrm>
          <a:prstGeom prst="noSmoking">
            <a:avLst>
              <a:gd name="adj" fmla="val 15784"/>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solidFill>
                <a:sysClr val="windowText" lastClr="000000"/>
              </a:solidFill>
            </a:endParaRPr>
          </a:p>
        </p:txBody>
      </p:sp>
      <p:sp>
        <p:nvSpPr>
          <p:cNvPr id="30" name="矩形 29">
            <a:extLst>
              <a:ext uri="{FF2B5EF4-FFF2-40B4-BE49-F238E27FC236}">
                <a16:creationId xmlns:a16="http://schemas.microsoft.com/office/drawing/2014/main" id="{A63A5BA5-649D-4B17-902D-1A518F595520}"/>
              </a:ext>
            </a:extLst>
          </p:cNvPr>
          <p:cNvSpPr/>
          <p:nvPr/>
        </p:nvSpPr>
        <p:spPr>
          <a:xfrm>
            <a:off x="3235131" y="5454529"/>
            <a:ext cx="5724644" cy="461665"/>
          </a:xfrm>
          <a:prstGeom prst="rect">
            <a:avLst/>
          </a:prstGeom>
        </p:spPr>
        <p:txBody>
          <a:bodyPr wrap="none">
            <a:spAutoFit/>
          </a:bodyPr>
          <a:lstStyle/>
          <a:p>
            <a:r>
              <a:rPr lang="zh-CN" altLang="en-US" sz="2400" b="1" dirty="0">
                <a:solidFill>
                  <a:schemeClr val="bg2">
                    <a:lumMod val="10000"/>
                  </a:schemeClr>
                </a:solidFill>
                <a:latin typeface="微软雅黑 Light" panose="020B0502040204020203" pitchFamily="34" charset="-122"/>
                <a:ea typeface="微软雅黑 Light" panose="020B0502040204020203" pitchFamily="34" charset="-122"/>
              </a:rPr>
              <a:t>让用户成为数据的提供者和数据的使用者</a:t>
            </a:r>
            <a:endParaRPr lang="zh-CN" altLang="en-US" sz="2400" dirty="0">
              <a:latin typeface="微软雅黑 Light" panose="020B0502040204020203" pitchFamily="34" charset="-122"/>
              <a:ea typeface="微软雅黑 Light" panose="020B0502040204020203" pitchFamily="34" charset="-122"/>
            </a:endParaRPr>
          </a:p>
        </p:txBody>
      </p:sp>
      <p:sp>
        <p:nvSpPr>
          <p:cNvPr id="37" name="矩形 36">
            <a:extLst>
              <a:ext uri="{FF2B5EF4-FFF2-40B4-BE49-F238E27FC236}">
                <a16:creationId xmlns:a16="http://schemas.microsoft.com/office/drawing/2014/main" id="{1A9F5054-C9F5-4D9C-842F-B2A1F194E6E4}"/>
              </a:ext>
            </a:extLst>
          </p:cNvPr>
          <p:cNvSpPr/>
          <p:nvPr/>
        </p:nvSpPr>
        <p:spPr>
          <a:xfrm>
            <a:off x="7610945" y="3393906"/>
            <a:ext cx="728084" cy="369332"/>
          </a:xfrm>
          <a:prstGeom prst="rect">
            <a:avLst/>
          </a:prstGeom>
        </p:spPr>
        <p:txBody>
          <a:bodyPr wrap="none">
            <a:spAutoFit/>
          </a:bodyPr>
          <a:lstStyle/>
          <a:p>
            <a:pPr algn="ctr"/>
            <a:r>
              <a:rPr lang="en-US" altLang="zh-CN" dirty="0">
                <a:solidFill>
                  <a:srgbClr val="FFC000"/>
                </a:solidFill>
                <a:latin typeface="微软雅黑" panose="020B0503020204020204" pitchFamily="34" charset="-122"/>
                <a:ea typeface="微软雅黑" panose="020B0503020204020204" pitchFamily="34" charset="-122"/>
              </a:rPr>
              <a:t>45%</a:t>
            </a:r>
            <a:r>
              <a:rPr lang="en-US" altLang="zh-CN" dirty="0">
                <a:solidFill>
                  <a:srgbClr val="00B050"/>
                </a:solidFill>
                <a:latin typeface="微软雅黑" panose="020B0503020204020204" pitchFamily="34" charset="-122"/>
                <a:ea typeface="微软雅黑" panose="020B0503020204020204" pitchFamily="34" charset="-122"/>
              </a:rPr>
              <a:t>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92100D0-31BC-4A09-A81E-C1B993528037}"/>
              </a:ext>
            </a:extLst>
          </p:cNvPr>
          <p:cNvSpPr/>
          <p:nvPr/>
        </p:nvSpPr>
        <p:spPr>
          <a:xfrm>
            <a:off x="7620747" y="3384197"/>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50%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5103A8E7-E423-4C51-9F2A-61CF6611A20D}"/>
              </a:ext>
            </a:extLst>
          </p:cNvPr>
          <p:cNvSpPr/>
          <p:nvPr/>
        </p:nvSpPr>
        <p:spPr>
          <a:xfrm>
            <a:off x="7617943" y="3396774"/>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55%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5C384566-B5E8-462A-9F44-5CE167AD47EC}"/>
              </a:ext>
            </a:extLst>
          </p:cNvPr>
          <p:cNvSpPr/>
          <p:nvPr/>
        </p:nvSpPr>
        <p:spPr>
          <a:xfrm>
            <a:off x="7617318" y="3397791"/>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60%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A8542F1D-F408-43B7-99BF-0566674D3EA4}"/>
              </a:ext>
            </a:extLst>
          </p:cNvPr>
          <p:cNvSpPr/>
          <p:nvPr/>
        </p:nvSpPr>
        <p:spPr>
          <a:xfrm>
            <a:off x="7623090" y="3403962"/>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65%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8A10AD5C-09B1-4C1B-8B80-068D9DE25A11}"/>
              </a:ext>
            </a:extLst>
          </p:cNvPr>
          <p:cNvSpPr/>
          <p:nvPr/>
        </p:nvSpPr>
        <p:spPr>
          <a:xfrm>
            <a:off x="7617943" y="3404982"/>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70%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597A453D-89B6-466B-9988-FAFEED8E2894}"/>
              </a:ext>
            </a:extLst>
          </p:cNvPr>
          <p:cNvSpPr/>
          <p:nvPr/>
        </p:nvSpPr>
        <p:spPr>
          <a:xfrm>
            <a:off x="7620966" y="3396350"/>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75%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66A2D108-17B5-479E-B77F-03E254C30FE6}"/>
              </a:ext>
            </a:extLst>
          </p:cNvPr>
          <p:cNvSpPr/>
          <p:nvPr/>
        </p:nvSpPr>
        <p:spPr>
          <a:xfrm>
            <a:off x="7610945" y="3396293"/>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80%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0FCAD68C-44E8-4D94-86F7-22A4AA4D1D5F}"/>
              </a:ext>
            </a:extLst>
          </p:cNvPr>
          <p:cNvSpPr/>
          <p:nvPr/>
        </p:nvSpPr>
        <p:spPr>
          <a:xfrm>
            <a:off x="7620504" y="3396874"/>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85%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C8EB187D-41D9-42B6-9F62-C99ED9BB634A}"/>
              </a:ext>
            </a:extLst>
          </p:cNvPr>
          <p:cNvSpPr/>
          <p:nvPr/>
        </p:nvSpPr>
        <p:spPr>
          <a:xfrm>
            <a:off x="7620504" y="3400878"/>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90%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197B9658-6994-4DD4-8016-6A6431EB250C}"/>
              </a:ext>
            </a:extLst>
          </p:cNvPr>
          <p:cNvSpPr/>
          <p:nvPr/>
        </p:nvSpPr>
        <p:spPr>
          <a:xfrm>
            <a:off x="7620504" y="3401277"/>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95% </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1AF6BA62-D856-4510-A40A-6A09405A502E}"/>
              </a:ext>
            </a:extLst>
          </p:cNvPr>
          <p:cNvSpPr/>
          <p:nvPr/>
        </p:nvSpPr>
        <p:spPr>
          <a:xfrm>
            <a:off x="7617315" y="3396010"/>
            <a:ext cx="728084" cy="369332"/>
          </a:xfrm>
          <a:prstGeom prst="rect">
            <a:avLst/>
          </a:prstGeom>
        </p:spPr>
        <p:txBody>
          <a:bodyPr wrap="none">
            <a:spAutoFit/>
          </a:bodyPr>
          <a:lstStyle/>
          <a:p>
            <a:pPr algn="ctr"/>
            <a:r>
              <a:rPr lang="en-US" altLang="zh-CN" dirty="0">
                <a:solidFill>
                  <a:srgbClr val="00B050"/>
                </a:solidFill>
                <a:latin typeface="微软雅黑" panose="020B0503020204020204" pitchFamily="34" charset="-122"/>
                <a:ea typeface="微软雅黑" panose="020B0503020204020204" pitchFamily="34" charset="-122"/>
              </a:rPr>
              <a:t>98% </a:t>
            </a:r>
            <a:endParaRPr lang="zh-CN" altLang="en-US"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22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250"/>
                                        <p:tgtEl>
                                          <p:spTgt spid="10"/>
                                        </p:tgtEl>
                                      </p:cBhvr>
                                    </p:animEffect>
                                  </p:childTnLst>
                                </p:cTn>
                              </p:par>
                            </p:childTnLst>
                          </p:cTn>
                        </p:par>
                        <p:par>
                          <p:cTn id="8" fill="hold">
                            <p:stCondLst>
                              <p:cond delay="250"/>
                            </p:stCondLst>
                            <p:childTnLst>
                              <p:par>
                                <p:cTn id="9" presetID="31" presetClass="entr" presetSubtype="0" fill="hold" grpId="0" nodeType="after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p:cTn id="11" dur="250" fill="hold"/>
                                        <p:tgtEl>
                                          <p:spTgt spid="49"/>
                                        </p:tgtEl>
                                        <p:attrNameLst>
                                          <p:attrName>ppt_w</p:attrName>
                                        </p:attrNameLst>
                                      </p:cBhvr>
                                      <p:tavLst>
                                        <p:tav tm="0">
                                          <p:val>
                                            <p:fltVal val="0"/>
                                          </p:val>
                                        </p:tav>
                                        <p:tav tm="100000">
                                          <p:val>
                                            <p:strVal val="#ppt_w"/>
                                          </p:val>
                                        </p:tav>
                                      </p:tavLst>
                                    </p:anim>
                                    <p:anim calcmode="lin" valueType="num">
                                      <p:cBhvr>
                                        <p:cTn id="12" dur="250" fill="hold"/>
                                        <p:tgtEl>
                                          <p:spTgt spid="49"/>
                                        </p:tgtEl>
                                        <p:attrNameLst>
                                          <p:attrName>ppt_h</p:attrName>
                                        </p:attrNameLst>
                                      </p:cBhvr>
                                      <p:tavLst>
                                        <p:tav tm="0">
                                          <p:val>
                                            <p:fltVal val="0"/>
                                          </p:val>
                                        </p:tav>
                                        <p:tav tm="100000">
                                          <p:val>
                                            <p:strVal val="#ppt_h"/>
                                          </p:val>
                                        </p:tav>
                                      </p:tavLst>
                                    </p:anim>
                                    <p:anim calcmode="lin" valueType="num">
                                      <p:cBhvr>
                                        <p:cTn id="13" dur="250" fill="hold"/>
                                        <p:tgtEl>
                                          <p:spTgt spid="49"/>
                                        </p:tgtEl>
                                        <p:attrNameLst>
                                          <p:attrName>style.rotation</p:attrName>
                                        </p:attrNameLst>
                                      </p:cBhvr>
                                      <p:tavLst>
                                        <p:tav tm="0">
                                          <p:val>
                                            <p:fltVal val="90"/>
                                          </p:val>
                                        </p:tav>
                                        <p:tav tm="100000">
                                          <p:val>
                                            <p:fltVal val="0"/>
                                          </p:val>
                                        </p:tav>
                                      </p:tavLst>
                                    </p:anim>
                                    <p:animEffect transition="in" filter="fade">
                                      <p:cBhvr>
                                        <p:cTn id="14" dur="250"/>
                                        <p:tgtEl>
                                          <p:spTgt spid="49"/>
                                        </p:tgtEl>
                                      </p:cBhvr>
                                    </p:animEffect>
                                  </p:childTnLst>
                                </p:cTn>
                              </p:par>
                            </p:childTnLst>
                          </p:cTn>
                        </p:par>
                        <p:par>
                          <p:cTn id="15" fill="hold">
                            <p:stCondLst>
                              <p:cond delay="750"/>
                            </p:stCondLst>
                            <p:childTnLst>
                              <p:par>
                                <p:cTn id="16" presetID="22" presetClass="entr" presetSubtype="1" fill="hold" grpId="0" nodeType="afterEffect">
                                  <p:stCondLst>
                                    <p:cond delay="25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250"/>
                                        <p:tgtEl>
                                          <p:spTgt spid="30"/>
                                        </p:tgtEl>
                                      </p:cBhvr>
                                    </p:animEffect>
                                  </p:childTnLst>
                                </p:cTn>
                              </p:par>
                            </p:childTnLst>
                          </p:cTn>
                        </p:par>
                        <p:par>
                          <p:cTn id="19" fill="hold">
                            <p:stCondLst>
                              <p:cond delay="1250"/>
                            </p:stCondLst>
                            <p:childTnLst>
                              <p:par>
                                <p:cTn id="20" presetID="8" presetClass="emph" presetSubtype="0" fill="hold" grpId="0" nodeType="afterEffect">
                                  <p:stCondLst>
                                    <p:cond delay="250"/>
                                  </p:stCondLst>
                                  <p:childTnLst>
                                    <p:animRot by="5400000">
                                      <p:cBhvr>
                                        <p:cTn id="21" dur="500" fill="hold"/>
                                        <p:tgtEl>
                                          <p:spTgt spid="29"/>
                                        </p:tgtEl>
                                        <p:attrNameLst>
                                          <p:attrName>r</p:attrName>
                                        </p:attrNameLst>
                                      </p:cBhvr>
                                    </p:animRot>
                                  </p:childTnLst>
                                </p:cTn>
                              </p:par>
                            </p:childTnLst>
                          </p:cTn>
                        </p:par>
                        <p:par>
                          <p:cTn id="22" fill="hold">
                            <p:stCondLst>
                              <p:cond delay="2000"/>
                            </p:stCondLst>
                            <p:childTnLst>
                              <p:par>
                                <p:cTn id="23" presetID="8" presetClass="emph" presetSubtype="0" fill="hold" grpId="1" nodeType="afterEffect">
                                  <p:stCondLst>
                                    <p:cond delay="250"/>
                                  </p:stCondLst>
                                  <p:childTnLst>
                                    <p:animRot by="-5400000">
                                      <p:cBhvr>
                                        <p:cTn id="24" dur="1500" fill="hold"/>
                                        <p:tgtEl>
                                          <p:spTgt spid="29"/>
                                        </p:tgtEl>
                                        <p:attrNameLst>
                                          <p:attrName>r</p:attrName>
                                        </p:attrNameLst>
                                      </p:cBhvr>
                                    </p:animRot>
                                  </p:childTnLst>
                                </p:cTn>
                              </p:par>
                            </p:childTnLst>
                          </p:cTn>
                        </p:par>
                        <p:par>
                          <p:cTn id="25" fill="hold">
                            <p:stCondLst>
                              <p:cond delay="3750"/>
                            </p:stCondLst>
                            <p:childTnLst>
                              <p:par>
                                <p:cTn id="26" presetID="1" presetClass="exit" presetSubtype="0" fill="hold" grpId="2" nodeType="afterEffect">
                                  <p:stCondLst>
                                    <p:cond delay="250"/>
                                  </p:stCondLst>
                                  <p:childTnLst>
                                    <p:set>
                                      <p:cBhvr>
                                        <p:cTn id="27" dur="1" fill="hold">
                                          <p:stCondLst>
                                            <p:cond delay="249"/>
                                          </p:stCondLst>
                                        </p:cTn>
                                        <p:tgtEl>
                                          <p:spTgt spid="29"/>
                                        </p:tgtEl>
                                        <p:attrNameLst>
                                          <p:attrName>style.visibility</p:attrName>
                                        </p:attrNameLst>
                                      </p:cBhvr>
                                      <p:to>
                                        <p:strVal val="hidden"/>
                                      </p:to>
                                    </p:set>
                                  </p:childTnLst>
                                </p:cTn>
                              </p:par>
                            </p:childTnLst>
                          </p:cTn>
                        </p:par>
                        <p:par>
                          <p:cTn id="28" fill="hold">
                            <p:stCondLst>
                              <p:cond delay="4250"/>
                            </p:stCondLst>
                            <p:childTnLst>
                              <p:par>
                                <p:cTn id="29" presetID="1" presetClass="entr" presetSubtype="0" fill="hold" grpId="0" nodeType="afterEffect">
                                  <p:stCondLst>
                                    <p:cond delay="0"/>
                                  </p:stCondLst>
                                  <p:childTnLst>
                                    <p:set>
                                      <p:cBhvr>
                                        <p:cTn id="30" dur="1" fill="hold">
                                          <p:stCondLst>
                                            <p:cond delay="499"/>
                                          </p:stCondLst>
                                        </p:cTn>
                                        <p:tgtEl>
                                          <p:spTgt spid="37"/>
                                        </p:tgtEl>
                                        <p:attrNameLst>
                                          <p:attrName>style.visibility</p:attrName>
                                        </p:attrNameLst>
                                      </p:cBhvr>
                                      <p:to>
                                        <p:strVal val="visible"/>
                                      </p:to>
                                    </p:set>
                                  </p:childTnLst>
                                </p:cTn>
                              </p:par>
                            </p:childTnLst>
                          </p:cTn>
                        </p:par>
                        <p:par>
                          <p:cTn id="31" fill="hold">
                            <p:stCondLst>
                              <p:cond delay="4750"/>
                            </p:stCondLst>
                            <p:childTnLst>
                              <p:par>
                                <p:cTn id="32" presetID="1" presetClass="exit" presetSubtype="0" fill="hold" grpId="1" nodeType="afterEffect">
                                  <p:stCondLst>
                                    <p:cond delay="0"/>
                                  </p:stCondLst>
                                  <p:childTnLs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5250"/>
                            </p:stCondLst>
                            <p:childTnLst>
                              <p:par>
                                <p:cTn id="35" presetID="1" presetClass="entr" presetSubtype="0" fill="hold" grpId="0" nodeType="afterEffect">
                                  <p:stCondLst>
                                    <p:cond delay="0"/>
                                  </p:stCondLst>
                                  <p:childTnLst>
                                    <p:set>
                                      <p:cBhvr>
                                        <p:cTn id="36" dur="1" fill="hold">
                                          <p:stCondLst>
                                            <p:cond delay="499"/>
                                          </p:stCondLst>
                                        </p:cTn>
                                        <p:tgtEl>
                                          <p:spTgt spid="38"/>
                                        </p:tgtEl>
                                        <p:attrNameLst>
                                          <p:attrName>style.visibility</p:attrName>
                                        </p:attrNameLst>
                                      </p:cBhvr>
                                      <p:to>
                                        <p:strVal val="visible"/>
                                      </p:to>
                                    </p:set>
                                  </p:childTnLst>
                                </p:cTn>
                              </p:par>
                            </p:childTnLst>
                          </p:cTn>
                        </p:par>
                        <p:par>
                          <p:cTn id="37" fill="hold">
                            <p:stCondLst>
                              <p:cond delay="5750"/>
                            </p:stCondLst>
                            <p:childTnLst>
                              <p:par>
                                <p:cTn id="38" presetID="1" presetClass="exit" presetSubtype="0" fill="hold" grpId="1" nodeType="afterEffect">
                                  <p:stCondLst>
                                    <p:cond delay="0"/>
                                  </p:stCondLst>
                                  <p:childTnLst>
                                    <p:set>
                                      <p:cBhvr>
                                        <p:cTn id="39" dur="1" fill="hold">
                                          <p:stCondLst>
                                            <p:cond delay="499"/>
                                          </p:stCondLst>
                                        </p:cTn>
                                        <p:tgtEl>
                                          <p:spTgt spid="38"/>
                                        </p:tgtEl>
                                        <p:attrNameLst>
                                          <p:attrName>style.visibility</p:attrName>
                                        </p:attrNameLst>
                                      </p:cBhvr>
                                      <p:to>
                                        <p:strVal val="hidden"/>
                                      </p:to>
                                    </p:set>
                                  </p:childTnLst>
                                </p:cTn>
                              </p:par>
                            </p:childTnLst>
                          </p:cTn>
                        </p:par>
                        <p:par>
                          <p:cTn id="40" fill="hold">
                            <p:stCondLst>
                              <p:cond delay="6250"/>
                            </p:stCondLst>
                            <p:childTnLst>
                              <p:par>
                                <p:cTn id="41" presetID="1" presetClass="entr" presetSubtype="0" fill="hold" grpId="0" nodeType="afterEffect">
                                  <p:stCondLst>
                                    <p:cond delay="0"/>
                                  </p:stCondLst>
                                  <p:childTnLst>
                                    <p:set>
                                      <p:cBhvr>
                                        <p:cTn id="42" dur="1" fill="hold">
                                          <p:stCondLst>
                                            <p:cond delay="499"/>
                                          </p:stCondLst>
                                        </p:cTn>
                                        <p:tgtEl>
                                          <p:spTgt spid="39"/>
                                        </p:tgtEl>
                                        <p:attrNameLst>
                                          <p:attrName>style.visibility</p:attrName>
                                        </p:attrNameLst>
                                      </p:cBhvr>
                                      <p:to>
                                        <p:strVal val="visible"/>
                                      </p:to>
                                    </p:set>
                                  </p:childTnLst>
                                </p:cTn>
                              </p:par>
                            </p:childTnLst>
                          </p:cTn>
                        </p:par>
                        <p:par>
                          <p:cTn id="43" fill="hold">
                            <p:stCondLst>
                              <p:cond delay="6750"/>
                            </p:stCondLst>
                            <p:childTnLst>
                              <p:par>
                                <p:cTn id="44" presetID="1" presetClass="exit" presetSubtype="0" fill="hold" grpId="1" nodeType="afterEffect">
                                  <p:stCondLst>
                                    <p:cond delay="0"/>
                                  </p:stCondLst>
                                  <p:childTnLst>
                                    <p:set>
                                      <p:cBhvr>
                                        <p:cTn id="45" dur="1" fill="hold">
                                          <p:stCondLst>
                                            <p:cond delay="499"/>
                                          </p:stCondLst>
                                        </p:cTn>
                                        <p:tgtEl>
                                          <p:spTgt spid="39"/>
                                        </p:tgtEl>
                                        <p:attrNameLst>
                                          <p:attrName>style.visibility</p:attrName>
                                        </p:attrNameLst>
                                      </p:cBhvr>
                                      <p:to>
                                        <p:strVal val="hidden"/>
                                      </p:to>
                                    </p:set>
                                  </p:childTnLst>
                                </p:cTn>
                              </p:par>
                            </p:childTnLst>
                          </p:cTn>
                        </p:par>
                        <p:par>
                          <p:cTn id="46" fill="hold">
                            <p:stCondLst>
                              <p:cond delay="7250"/>
                            </p:stCondLst>
                            <p:childTnLst>
                              <p:par>
                                <p:cTn id="47" presetID="1" presetClass="entr" presetSubtype="0" fill="hold" grpId="0" nodeType="afterEffect">
                                  <p:stCondLst>
                                    <p:cond delay="0"/>
                                  </p:stCondLst>
                                  <p:childTnLst>
                                    <p:set>
                                      <p:cBhvr>
                                        <p:cTn id="48" dur="1" fill="hold">
                                          <p:stCondLst>
                                            <p:cond delay="499"/>
                                          </p:stCondLst>
                                        </p:cTn>
                                        <p:tgtEl>
                                          <p:spTgt spid="40"/>
                                        </p:tgtEl>
                                        <p:attrNameLst>
                                          <p:attrName>style.visibility</p:attrName>
                                        </p:attrNameLst>
                                      </p:cBhvr>
                                      <p:to>
                                        <p:strVal val="visible"/>
                                      </p:to>
                                    </p:set>
                                  </p:childTnLst>
                                </p:cTn>
                              </p:par>
                            </p:childTnLst>
                          </p:cTn>
                        </p:par>
                        <p:par>
                          <p:cTn id="49" fill="hold">
                            <p:stCondLst>
                              <p:cond delay="7750"/>
                            </p:stCondLst>
                            <p:childTnLst>
                              <p:par>
                                <p:cTn id="50" presetID="1" presetClass="exit" presetSubtype="0" fill="hold" grpId="1" nodeType="afterEffect">
                                  <p:stCondLst>
                                    <p:cond delay="0"/>
                                  </p:stCondLst>
                                  <p:childTnLst>
                                    <p:set>
                                      <p:cBhvr>
                                        <p:cTn id="51" dur="1" fill="hold">
                                          <p:stCondLst>
                                            <p:cond delay="499"/>
                                          </p:stCondLst>
                                        </p:cTn>
                                        <p:tgtEl>
                                          <p:spTgt spid="40"/>
                                        </p:tgtEl>
                                        <p:attrNameLst>
                                          <p:attrName>style.visibility</p:attrName>
                                        </p:attrNameLst>
                                      </p:cBhvr>
                                      <p:to>
                                        <p:strVal val="hidden"/>
                                      </p:to>
                                    </p:set>
                                  </p:childTnLst>
                                </p:cTn>
                              </p:par>
                            </p:childTnLst>
                          </p:cTn>
                        </p:par>
                        <p:par>
                          <p:cTn id="52" fill="hold">
                            <p:stCondLst>
                              <p:cond delay="8250"/>
                            </p:stCondLst>
                            <p:childTnLst>
                              <p:par>
                                <p:cTn id="53" presetID="1" presetClass="entr" presetSubtype="0" fill="hold" grpId="0" nodeType="afterEffect">
                                  <p:stCondLst>
                                    <p:cond delay="0"/>
                                  </p:stCondLst>
                                  <p:childTnLst>
                                    <p:set>
                                      <p:cBhvr>
                                        <p:cTn id="54" dur="1" fill="hold">
                                          <p:stCondLst>
                                            <p:cond delay="499"/>
                                          </p:stCondLst>
                                        </p:cTn>
                                        <p:tgtEl>
                                          <p:spTgt spid="41"/>
                                        </p:tgtEl>
                                        <p:attrNameLst>
                                          <p:attrName>style.visibility</p:attrName>
                                        </p:attrNameLst>
                                      </p:cBhvr>
                                      <p:to>
                                        <p:strVal val="visible"/>
                                      </p:to>
                                    </p:set>
                                  </p:childTnLst>
                                </p:cTn>
                              </p:par>
                            </p:childTnLst>
                          </p:cTn>
                        </p:par>
                        <p:par>
                          <p:cTn id="55" fill="hold">
                            <p:stCondLst>
                              <p:cond delay="8750"/>
                            </p:stCondLst>
                            <p:childTnLst>
                              <p:par>
                                <p:cTn id="56" presetID="1" presetClass="exit" presetSubtype="0" fill="hold" grpId="1" nodeType="afterEffect">
                                  <p:stCondLst>
                                    <p:cond delay="0"/>
                                  </p:stCondLst>
                                  <p:childTnLst>
                                    <p:set>
                                      <p:cBhvr>
                                        <p:cTn id="57" dur="1" fill="hold">
                                          <p:stCondLst>
                                            <p:cond delay="499"/>
                                          </p:stCondLst>
                                        </p:cTn>
                                        <p:tgtEl>
                                          <p:spTgt spid="41"/>
                                        </p:tgtEl>
                                        <p:attrNameLst>
                                          <p:attrName>style.visibility</p:attrName>
                                        </p:attrNameLst>
                                      </p:cBhvr>
                                      <p:to>
                                        <p:strVal val="hidden"/>
                                      </p:to>
                                    </p:set>
                                  </p:childTnLst>
                                </p:cTn>
                              </p:par>
                            </p:childTnLst>
                          </p:cTn>
                        </p:par>
                        <p:par>
                          <p:cTn id="58" fill="hold">
                            <p:stCondLst>
                              <p:cond delay="9250"/>
                            </p:stCondLst>
                            <p:childTnLst>
                              <p:par>
                                <p:cTn id="59" presetID="1" presetClass="entr" presetSubtype="0" fill="hold" grpId="0" nodeType="afterEffect">
                                  <p:stCondLst>
                                    <p:cond delay="0"/>
                                  </p:stCondLst>
                                  <p:childTnLst>
                                    <p:set>
                                      <p:cBhvr>
                                        <p:cTn id="60" dur="1" fill="hold">
                                          <p:stCondLst>
                                            <p:cond delay="499"/>
                                          </p:stCondLst>
                                        </p:cTn>
                                        <p:tgtEl>
                                          <p:spTgt spid="42"/>
                                        </p:tgtEl>
                                        <p:attrNameLst>
                                          <p:attrName>style.visibility</p:attrName>
                                        </p:attrNameLst>
                                      </p:cBhvr>
                                      <p:to>
                                        <p:strVal val="visible"/>
                                      </p:to>
                                    </p:set>
                                  </p:childTnLst>
                                </p:cTn>
                              </p:par>
                            </p:childTnLst>
                          </p:cTn>
                        </p:par>
                        <p:par>
                          <p:cTn id="61" fill="hold">
                            <p:stCondLst>
                              <p:cond delay="9750"/>
                            </p:stCondLst>
                            <p:childTnLst>
                              <p:par>
                                <p:cTn id="62" presetID="1" presetClass="exit" presetSubtype="0" fill="hold" grpId="1" nodeType="afterEffect">
                                  <p:stCondLst>
                                    <p:cond delay="0"/>
                                  </p:stCondLst>
                                  <p:childTnLst>
                                    <p:set>
                                      <p:cBhvr>
                                        <p:cTn id="63" dur="1" fill="hold">
                                          <p:stCondLst>
                                            <p:cond delay="499"/>
                                          </p:stCondLst>
                                        </p:cTn>
                                        <p:tgtEl>
                                          <p:spTgt spid="42"/>
                                        </p:tgtEl>
                                        <p:attrNameLst>
                                          <p:attrName>style.visibility</p:attrName>
                                        </p:attrNameLst>
                                      </p:cBhvr>
                                      <p:to>
                                        <p:strVal val="hidden"/>
                                      </p:to>
                                    </p:set>
                                  </p:childTnLst>
                                </p:cTn>
                              </p:par>
                            </p:childTnLst>
                          </p:cTn>
                        </p:par>
                        <p:par>
                          <p:cTn id="64" fill="hold">
                            <p:stCondLst>
                              <p:cond delay="10250"/>
                            </p:stCondLst>
                            <p:childTnLst>
                              <p:par>
                                <p:cTn id="65" presetID="1" presetClass="entr" presetSubtype="0" fill="hold" grpId="0" nodeType="afterEffect">
                                  <p:stCondLst>
                                    <p:cond delay="0"/>
                                  </p:stCondLst>
                                  <p:childTnLst>
                                    <p:set>
                                      <p:cBhvr>
                                        <p:cTn id="66" dur="1" fill="hold">
                                          <p:stCondLst>
                                            <p:cond delay="499"/>
                                          </p:stCondLst>
                                        </p:cTn>
                                        <p:tgtEl>
                                          <p:spTgt spid="43"/>
                                        </p:tgtEl>
                                        <p:attrNameLst>
                                          <p:attrName>style.visibility</p:attrName>
                                        </p:attrNameLst>
                                      </p:cBhvr>
                                      <p:to>
                                        <p:strVal val="visible"/>
                                      </p:to>
                                    </p:set>
                                  </p:childTnLst>
                                </p:cTn>
                              </p:par>
                            </p:childTnLst>
                          </p:cTn>
                        </p:par>
                        <p:par>
                          <p:cTn id="67" fill="hold">
                            <p:stCondLst>
                              <p:cond delay="10750"/>
                            </p:stCondLst>
                            <p:childTnLst>
                              <p:par>
                                <p:cTn id="68" presetID="1" presetClass="exit" presetSubtype="0" fill="hold" grpId="1" nodeType="afterEffect">
                                  <p:stCondLst>
                                    <p:cond delay="0"/>
                                  </p:stCondLst>
                                  <p:childTnLst>
                                    <p:set>
                                      <p:cBhvr>
                                        <p:cTn id="69" dur="1" fill="hold">
                                          <p:stCondLst>
                                            <p:cond delay="499"/>
                                          </p:stCondLst>
                                        </p:cTn>
                                        <p:tgtEl>
                                          <p:spTgt spid="43"/>
                                        </p:tgtEl>
                                        <p:attrNameLst>
                                          <p:attrName>style.visibility</p:attrName>
                                        </p:attrNameLst>
                                      </p:cBhvr>
                                      <p:to>
                                        <p:strVal val="hidden"/>
                                      </p:to>
                                    </p:set>
                                  </p:childTnLst>
                                </p:cTn>
                              </p:par>
                            </p:childTnLst>
                          </p:cTn>
                        </p:par>
                        <p:par>
                          <p:cTn id="70" fill="hold">
                            <p:stCondLst>
                              <p:cond delay="11250"/>
                            </p:stCondLst>
                            <p:childTnLst>
                              <p:par>
                                <p:cTn id="71" presetID="1" presetClass="entr" presetSubtype="0" fill="hold" grpId="0" nodeType="afterEffect">
                                  <p:stCondLst>
                                    <p:cond delay="0"/>
                                  </p:stCondLst>
                                  <p:childTnLst>
                                    <p:set>
                                      <p:cBhvr>
                                        <p:cTn id="72" dur="1" fill="hold">
                                          <p:stCondLst>
                                            <p:cond delay="499"/>
                                          </p:stCondLst>
                                        </p:cTn>
                                        <p:tgtEl>
                                          <p:spTgt spid="44"/>
                                        </p:tgtEl>
                                        <p:attrNameLst>
                                          <p:attrName>style.visibility</p:attrName>
                                        </p:attrNameLst>
                                      </p:cBhvr>
                                      <p:to>
                                        <p:strVal val="visible"/>
                                      </p:to>
                                    </p:set>
                                  </p:childTnLst>
                                </p:cTn>
                              </p:par>
                            </p:childTnLst>
                          </p:cTn>
                        </p:par>
                        <p:par>
                          <p:cTn id="73" fill="hold">
                            <p:stCondLst>
                              <p:cond delay="11750"/>
                            </p:stCondLst>
                            <p:childTnLst>
                              <p:par>
                                <p:cTn id="74" presetID="1" presetClass="exit" presetSubtype="0" fill="hold" grpId="1" nodeType="afterEffect">
                                  <p:stCondLst>
                                    <p:cond delay="0"/>
                                  </p:stCondLst>
                                  <p:childTnLst>
                                    <p:set>
                                      <p:cBhvr>
                                        <p:cTn id="75" dur="1" fill="hold">
                                          <p:stCondLst>
                                            <p:cond delay="499"/>
                                          </p:stCondLst>
                                        </p:cTn>
                                        <p:tgtEl>
                                          <p:spTgt spid="44"/>
                                        </p:tgtEl>
                                        <p:attrNameLst>
                                          <p:attrName>style.visibility</p:attrName>
                                        </p:attrNameLst>
                                      </p:cBhvr>
                                      <p:to>
                                        <p:strVal val="hidden"/>
                                      </p:to>
                                    </p:set>
                                  </p:childTnLst>
                                </p:cTn>
                              </p:par>
                            </p:childTnLst>
                          </p:cTn>
                        </p:par>
                        <p:par>
                          <p:cTn id="76" fill="hold">
                            <p:stCondLst>
                              <p:cond delay="12250"/>
                            </p:stCondLst>
                            <p:childTnLst>
                              <p:par>
                                <p:cTn id="77" presetID="1" presetClass="entr" presetSubtype="0" fill="hold" grpId="0" nodeType="afterEffect">
                                  <p:stCondLst>
                                    <p:cond delay="0"/>
                                  </p:stCondLst>
                                  <p:childTnLst>
                                    <p:set>
                                      <p:cBhvr>
                                        <p:cTn id="78" dur="1" fill="hold">
                                          <p:stCondLst>
                                            <p:cond delay="499"/>
                                          </p:stCondLst>
                                        </p:cTn>
                                        <p:tgtEl>
                                          <p:spTgt spid="45"/>
                                        </p:tgtEl>
                                        <p:attrNameLst>
                                          <p:attrName>style.visibility</p:attrName>
                                        </p:attrNameLst>
                                      </p:cBhvr>
                                      <p:to>
                                        <p:strVal val="visible"/>
                                      </p:to>
                                    </p:set>
                                  </p:childTnLst>
                                </p:cTn>
                              </p:par>
                            </p:childTnLst>
                          </p:cTn>
                        </p:par>
                        <p:par>
                          <p:cTn id="79" fill="hold">
                            <p:stCondLst>
                              <p:cond delay="12750"/>
                            </p:stCondLst>
                            <p:childTnLst>
                              <p:par>
                                <p:cTn id="80" presetID="1" presetClass="exit" presetSubtype="0" fill="hold" grpId="1" nodeType="afterEffect">
                                  <p:stCondLst>
                                    <p:cond delay="0"/>
                                  </p:stCondLst>
                                  <p:childTnLst>
                                    <p:set>
                                      <p:cBhvr>
                                        <p:cTn id="81" dur="1" fill="hold">
                                          <p:stCondLst>
                                            <p:cond delay="499"/>
                                          </p:stCondLst>
                                        </p:cTn>
                                        <p:tgtEl>
                                          <p:spTgt spid="45"/>
                                        </p:tgtEl>
                                        <p:attrNameLst>
                                          <p:attrName>style.visibility</p:attrName>
                                        </p:attrNameLst>
                                      </p:cBhvr>
                                      <p:to>
                                        <p:strVal val="hidden"/>
                                      </p:to>
                                    </p:set>
                                  </p:childTnLst>
                                </p:cTn>
                              </p:par>
                            </p:childTnLst>
                          </p:cTn>
                        </p:par>
                        <p:par>
                          <p:cTn id="82" fill="hold">
                            <p:stCondLst>
                              <p:cond delay="13250"/>
                            </p:stCondLst>
                            <p:childTnLst>
                              <p:par>
                                <p:cTn id="83" presetID="1" presetClass="entr" presetSubtype="0" fill="hold" grpId="0" nodeType="afterEffect">
                                  <p:stCondLst>
                                    <p:cond delay="0"/>
                                  </p:stCondLst>
                                  <p:childTnLst>
                                    <p:set>
                                      <p:cBhvr>
                                        <p:cTn id="84" dur="1" fill="hold">
                                          <p:stCondLst>
                                            <p:cond delay="499"/>
                                          </p:stCondLst>
                                        </p:cTn>
                                        <p:tgtEl>
                                          <p:spTgt spid="46"/>
                                        </p:tgtEl>
                                        <p:attrNameLst>
                                          <p:attrName>style.visibility</p:attrName>
                                        </p:attrNameLst>
                                      </p:cBhvr>
                                      <p:to>
                                        <p:strVal val="visible"/>
                                      </p:to>
                                    </p:set>
                                  </p:childTnLst>
                                </p:cTn>
                              </p:par>
                            </p:childTnLst>
                          </p:cTn>
                        </p:par>
                        <p:par>
                          <p:cTn id="85" fill="hold">
                            <p:stCondLst>
                              <p:cond delay="13750"/>
                            </p:stCondLst>
                            <p:childTnLst>
                              <p:par>
                                <p:cTn id="86" presetID="1" presetClass="exit" presetSubtype="0" fill="hold" grpId="1" nodeType="afterEffect">
                                  <p:stCondLst>
                                    <p:cond delay="0"/>
                                  </p:stCondLst>
                                  <p:childTnLst>
                                    <p:set>
                                      <p:cBhvr>
                                        <p:cTn id="87" dur="1" fill="hold">
                                          <p:stCondLst>
                                            <p:cond delay="499"/>
                                          </p:stCondLst>
                                        </p:cTn>
                                        <p:tgtEl>
                                          <p:spTgt spid="46"/>
                                        </p:tgtEl>
                                        <p:attrNameLst>
                                          <p:attrName>style.visibility</p:attrName>
                                        </p:attrNameLst>
                                      </p:cBhvr>
                                      <p:to>
                                        <p:strVal val="hidden"/>
                                      </p:to>
                                    </p:set>
                                  </p:childTnLst>
                                </p:cTn>
                              </p:par>
                            </p:childTnLst>
                          </p:cTn>
                        </p:par>
                        <p:par>
                          <p:cTn id="88" fill="hold">
                            <p:stCondLst>
                              <p:cond delay="14250"/>
                            </p:stCondLst>
                            <p:childTnLst>
                              <p:par>
                                <p:cTn id="89" presetID="1" presetClass="entr" presetSubtype="0" fill="hold" grpId="0" nodeType="afterEffect">
                                  <p:stCondLst>
                                    <p:cond delay="0"/>
                                  </p:stCondLst>
                                  <p:childTnLst>
                                    <p:set>
                                      <p:cBhvr>
                                        <p:cTn id="90" dur="1" fill="hold">
                                          <p:stCondLst>
                                            <p:cond delay="499"/>
                                          </p:stCondLst>
                                        </p:cTn>
                                        <p:tgtEl>
                                          <p:spTgt spid="47"/>
                                        </p:tgtEl>
                                        <p:attrNameLst>
                                          <p:attrName>style.visibility</p:attrName>
                                        </p:attrNameLst>
                                      </p:cBhvr>
                                      <p:to>
                                        <p:strVal val="visible"/>
                                      </p:to>
                                    </p:set>
                                  </p:childTnLst>
                                </p:cTn>
                              </p:par>
                            </p:childTnLst>
                          </p:cTn>
                        </p:par>
                        <p:par>
                          <p:cTn id="91" fill="hold">
                            <p:stCondLst>
                              <p:cond delay="14750"/>
                            </p:stCondLst>
                            <p:childTnLst>
                              <p:par>
                                <p:cTn id="92" presetID="1" presetClass="exit" presetSubtype="0" fill="hold" grpId="1" nodeType="afterEffect">
                                  <p:stCondLst>
                                    <p:cond delay="0"/>
                                  </p:stCondLst>
                                  <p:childTnLst>
                                    <p:set>
                                      <p:cBhvr>
                                        <p:cTn id="93" dur="1" fill="hold">
                                          <p:stCondLst>
                                            <p:cond delay="499"/>
                                          </p:stCondLst>
                                        </p:cTn>
                                        <p:tgtEl>
                                          <p:spTgt spid="47"/>
                                        </p:tgtEl>
                                        <p:attrNameLst>
                                          <p:attrName>style.visibility</p:attrName>
                                        </p:attrNameLst>
                                      </p:cBhvr>
                                      <p:to>
                                        <p:strVal val="hidden"/>
                                      </p:to>
                                    </p:set>
                                  </p:childTnLst>
                                </p:cTn>
                              </p:par>
                            </p:childTnLst>
                          </p:cTn>
                        </p:par>
                        <p:par>
                          <p:cTn id="94" fill="hold">
                            <p:stCondLst>
                              <p:cond delay="15250"/>
                            </p:stCondLst>
                            <p:childTnLst>
                              <p:par>
                                <p:cTn id="95" presetID="1" presetClass="entr" presetSubtype="0" fill="hold" grpId="0" nodeType="afterEffect">
                                  <p:stCondLst>
                                    <p:cond delay="0"/>
                                  </p:stCondLst>
                                  <p:childTnLst>
                                    <p:set>
                                      <p:cBhvr>
                                        <p:cTn id="96" dur="1" fill="hold">
                                          <p:stCondLst>
                                            <p:cond delay="499"/>
                                          </p:stCondLst>
                                        </p:cTn>
                                        <p:tgtEl>
                                          <p:spTgt spid="48"/>
                                        </p:tgtEl>
                                        <p:attrNameLst>
                                          <p:attrName>style.visibility</p:attrName>
                                        </p:attrNameLst>
                                      </p:cBhvr>
                                      <p:to>
                                        <p:strVal val="visible"/>
                                      </p:to>
                                    </p:set>
                                  </p:childTnLst>
                                </p:cTn>
                              </p:par>
                            </p:childTnLst>
                          </p:cTn>
                        </p:par>
                        <p:par>
                          <p:cTn id="97" fill="hold">
                            <p:stCondLst>
                              <p:cond delay="15750"/>
                            </p:stCondLst>
                            <p:childTnLst>
                              <p:par>
                                <p:cTn id="98" presetID="1" presetClass="exit" presetSubtype="0" fill="hold" grpId="1" nodeType="afterEffect">
                                  <p:stCondLst>
                                    <p:cond delay="0"/>
                                  </p:stCondLst>
                                  <p:childTnLst>
                                    <p:set>
                                      <p:cBhvr>
                                        <p:cTn id="99" dur="1" fill="hold">
                                          <p:stCondLst>
                                            <p:cond delay="499"/>
                                          </p:stCondLst>
                                        </p:cTn>
                                        <p:tgtEl>
                                          <p:spTgt spid="48"/>
                                        </p:tgtEl>
                                        <p:attrNameLst>
                                          <p:attrName>style.visibility</p:attrName>
                                        </p:attrNameLst>
                                      </p:cBhvr>
                                      <p:to>
                                        <p:strVal val="hidden"/>
                                      </p:to>
                                    </p:set>
                                  </p:childTnLst>
                                </p:cTn>
                              </p:par>
                            </p:childTnLst>
                          </p:cTn>
                        </p:par>
                        <p:par>
                          <p:cTn id="100" fill="hold">
                            <p:stCondLst>
                              <p:cond delay="16250"/>
                            </p:stCondLst>
                            <p:childTnLst>
                              <p:par>
                                <p:cTn id="101" presetID="1" presetClass="entr" presetSubtype="0" fill="hold" grpId="2" nodeType="afterEffect">
                                  <p:stCondLst>
                                    <p:cond delay="0"/>
                                  </p:stCondLst>
                                  <p:childTnLst>
                                    <p:set>
                                      <p:cBhvr>
                                        <p:cTn id="102" dur="1" fill="hold">
                                          <p:stCondLst>
                                            <p:cond delay="499"/>
                                          </p:stCondLst>
                                        </p:cTn>
                                        <p:tgtEl>
                                          <p:spTgt spid="48"/>
                                        </p:tgtEl>
                                        <p:attrNameLst>
                                          <p:attrName>style.visibility</p:attrName>
                                        </p:attrNameLst>
                                      </p:cBhvr>
                                      <p:to>
                                        <p:strVal val="visible"/>
                                      </p:to>
                                    </p:set>
                                  </p:childTnLst>
                                </p:cTn>
                              </p:par>
                              <p:par>
                                <p:cTn id="103" presetID="10" presetClass="entr" presetSubtype="0" fill="hold" grpId="2" nodeType="withEffect">
                                  <p:stCondLst>
                                    <p:cond delay="25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6250"/>
                                        <p:tgtEl>
                                          <p:spTgt spid="24"/>
                                        </p:tgtEl>
                                      </p:cBhvr>
                                    </p:animEffect>
                                  </p:childTnLst>
                                </p:cTn>
                              </p:par>
                            </p:childTnLst>
                          </p:cTn>
                        </p:par>
                        <p:par>
                          <p:cTn id="106" fill="hold">
                            <p:stCondLst>
                              <p:cond delay="22750"/>
                            </p:stCondLst>
                            <p:childTnLst>
                              <p:par>
                                <p:cTn id="107" presetID="8" presetClass="emph" presetSubtype="0" fill="hold" grpId="0" nodeType="afterEffect">
                                  <p:stCondLst>
                                    <p:cond delay="0"/>
                                  </p:stCondLst>
                                  <p:childTnLst>
                                    <p:animRot by="5400000">
                                      <p:cBhvr>
                                        <p:cTn id="108" dur="5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24" grpId="0" animBg="1"/>
      <p:bldP spid="24" grpId="2" animBg="1"/>
      <p:bldP spid="49" grpId="0"/>
      <p:bldP spid="10" grpId="0" animBg="1"/>
      <p:bldP spid="30" grpId="0"/>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8" grpId="2"/>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4" name="矩形 23">
            <a:extLst>
              <a:ext uri="{FF2B5EF4-FFF2-40B4-BE49-F238E27FC236}">
                <a16:creationId xmlns:a16="http://schemas.microsoft.com/office/drawing/2014/main" id="{D88EC1E5-9B2E-40D2-8D66-7C1A537EFB4E}"/>
              </a:ext>
            </a:extLst>
          </p:cNvPr>
          <p:cNvSpPr/>
          <p:nvPr/>
        </p:nvSpPr>
        <p:spPr>
          <a:xfrm>
            <a:off x="2399140" y="186167"/>
            <a:ext cx="5873260" cy="369332"/>
          </a:xfrm>
          <a:prstGeom prst="rect">
            <a:avLst/>
          </a:prstGeom>
        </p:spPr>
        <p:txBody>
          <a:bodyPr wrap="square" anchor="ctr" anchorCtr="1">
            <a:spAutoFit/>
          </a:bodyPr>
          <a:lstStyle/>
          <a:p>
            <a:pPr algn="ctr">
              <a:defRPr/>
            </a:pPr>
            <a:r>
              <a:rPr lang="zh-CN" altLang="en-US" b="1" dirty="0">
                <a:solidFill>
                  <a:srgbClr val="7030A0"/>
                </a:solidFill>
                <a:latin typeface="Candara" panose="020E0502030303020204" pitchFamily="34" charset="0"/>
                <a:ea typeface="微软雅黑 Light" panose="020B0502040204020203" pitchFamily="34" charset="-122"/>
                <a:cs typeface="Calibri" panose="020F0502020204030204" pitchFamily="34" charset="0"/>
              </a:rPr>
              <a:t>❸</a:t>
            </a:r>
            <a:r>
              <a:rPr lang="zh-CN" altLang="en-US" b="1" dirty="0">
                <a:solidFill>
                  <a:srgbClr val="E7E6E6">
                    <a:lumMod val="10000"/>
                  </a:srgbClr>
                </a:solidFill>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安全预见、安全报警、创造分享的快乐定义</a:t>
            </a:r>
          </a:p>
        </p:txBody>
      </p:sp>
      <p:sp>
        <p:nvSpPr>
          <p:cNvPr id="13" name="矩形 12">
            <a:extLst>
              <a:ext uri="{FF2B5EF4-FFF2-40B4-BE49-F238E27FC236}">
                <a16:creationId xmlns:a16="http://schemas.microsoft.com/office/drawing/2014/main" id="{7D0408C6-68BF-44F3-8957-3FCA4B950570}"/>
              </a:ext>
            </a:extLst>
          </p:cNvPr>
          <p:cNvSpPr/>
          <p:nvPr/>
        </p:nvSpPr>
        <p:spPr>
          <a:xfrm>
            <a:off x="3829050" y="1830072"/>
            <a:ext cx="453707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6600"/>
                </a:solidFill>
                <a:latin typeface="微软雅黑 Light" panose="020B0502040204020203" pitchFamily="34" charset="-122"/>
                <a:ea typeface="微软雅黑 Light" panose="020B0502040204020203" pitchFamily="34" charset="-122"/>
              </a:rPr>
              <a:t>预见是事先，报警是事后，分享是未来</a:t>
            </a:r>
          </a:p>
        </p:txBody>
      </p:sp>
      <p:grpSp>
        <p:nvGrpSpPr>
          <p:cNvPr id="14" name="组合 13">
            <a:extLst>
              <a:ext uri="{FF2B5EF4-FFF2-40B4-BE49-F238E27FC236}">
                <a16:creationId xmlns:a16="http://schemas.microsoft.com/office/drawing/2014/main" id="{AF903D36-9A0B-4545-A3BF-831E3325B112}"/>
              </a:ext>
            </a:extLst>
          </p:cNvPr>
          <p:cNvGrpSpPr/>
          <p:nvPr/>
        </p:nvGrpSpPr>
        <p:grpSpPr>
          <a:xfrm>
            <a:off x="1748266" y="2568113"/>
            <a:ext cx="9360899" cy="2250081"/>
            <a:chOff x="1415790" y="2568113"/>
            <a:chExt cx="9360899" cy="2250081"/>
          </a:xfrm>
        </p:grpSpPr>
        <p:sp>
          <p:nvSpPr>
            <p:cNvPr id="15" name="矩形 14">
              <a:extLst>
                <a:ext uri="{FF2B5EF4-FFF2-40B4-BE49-F238E27FC236}">
                  <a16:creationId xmlns:a16="http://schemas.microsoft.com/office/drawing/2014/main" id="{B04CC05B-8859-485C-A58F-D594B4E63DC7}"/>
                </a:ext>
              </a:extLst>
            </p:cNvPr>
            <p:cNvSpPr/>
            <p:nvPr/>
          </p:nvSpPr>
          <p:spPr>
            <a:xfrm>
              <a:off x="1416689" y="2568113"/>
              <a:ext cx="9360000" cy="646331"/>
            </a:xfrm>
            <a:prstGeom prst="rect">
              <a:avLst/>
            </a:prstGeom>
          </p:spPr>
          <p:txBody>
            <a:bodyPr wrap="square">
              <a:spAutoFit/>
            </a:bodyPr>
            <a:lstStyle/>
            <a:p>
              <a:pPr algn="just"/>
              <a:r>
                <a:rPr lang="zh-CN" altLang="en-US" b="1" dirty="0">
                  <a:solidFill>
                    <a:srgbClr val="087CFF"/>
                  </a:solidFill>
                  <a:latin typeface="微软雅黑 Light" panose="020B0502040204020203" pitchFamily="34" charset="-122"/>
                  <a:ea typeface="微软雅黑 Light" panose="020B0502040204020203" pitchFamily="34" charset="-122"/>
                </a:rPr>
                <a:t>安全预见的定义：</a:t>
              </a:r>
              <a:r>
                <a:rPr lang="zh-CN" altLang="en-US" dirty="0">
                  <a:solidFill>
                    <a:schemeClr val="bg2">
                      <a:lumMod val="10000"/>
                    </a:schemeClr>
                  </a:solidFill>
                  <a:latin typeface="arial" panose="020B0604020202020204" pitchFamily="34" charset="0"/>
                </a:rPr>
                <a:t>是运用统计、分析、积累船舶运营参与者的数据或信息的变化规律，预先料到事物可能的结果，从而实现评估、发布安全等级的过程。</a:t>
              </a:r>
            </a:p>
          </p:txBody>
        </p:sp>
        <p:sp>
          <p:nvSpPr>
            <p:cNvPr id="16" name="矩形 15">
              <a:extLst>
                <a:ext uri="{FF2B5EF4-FFF2-40B4-BE49-F238E27FC236}">
                  <a16:creationId xmlns:a16="http://schemas.microsoft.com/office/drawing/2014/main" id="{D2FF998B-6887-4573-9ADE-3A1C2948B459}"/>
                </a:ext>
              </a:extLst>
            </p:cNvPr>
            <p:cNvSpPr/>
            <p:nvPr/>
          </p:nvSpPr>
          <p:spPr>
            <a:xfrm>
              <a:off x="1416689" y="3358336"/>
              <a:ext cx="9360000" cy="646331"/>
            </a:xfrm>
            <a:prstGeom prst="rect">
              <a:avLst/>
            </a:prstGeom>
          </p:spPr>
          <p:txBody>
            <a:bodyPr wrap="square">
              <a:spAutoFit/>
            </a:bodyPr>
            <a:lstStyle/>
            <a:p>
              <a:pPr algn="just"/>
              <a:r>
                <a:rPr lang="zh-CN" altLang="en-US" b="1" dirty="0">
                  <a:solidFill>
                    <a:srgbClr val="087CFF"/>
                  </a:solidFill>
                  <a:latin typeface="微软雅黑 Light" panose="020B0502040204020203" pitchFamily="34" charset="-122"/>
                  <a:ea typeface="微软雅黑 Light" panose="020B0502040204020203" pitchFamily="34" charset="-122"/>
                </a:rPr>
                <a:t>监测报警的定义：</a:t>
              </a:r>
              <a:r>
                <a:rPr lang="zh-CN" altLang="en-US" dirty="0">
                  <a:solidFill>
                    <a:schemeClr val="bg2">
                      <a:lumMod val="10000"/>
                    </a:schemeClr>
                  </a:solidFill>
                  <a:latin typeface="arial" panose="020B0604020202020204" pitchFamily="34" charset="0"/>
                </a:rPr>
                <a:t>是通过监测报警系统预设报警值或报警点，当被监测的报警值或报警点达到既定数值时，监测报警系统立即发出报警的过程。</a:t>
              </a:r>
              <a:endParaRPr lang="zh-CN" altLang="en-US" dirty="0">
                <a:solidFill>
                  <a:schemeClr val="bg2">
                    <a:lumMod val="10000"/>
                  </a:schemeClr>
                </a:solidFill>
              </a:endParaRPr>
            </a:p>
          </p:txBody>
        </p:sp>
        <p:sp>
          <p:nvSpPr>
            <p:cNvPr id="17" name="矩形 16">
              <a:extLst>
                <a:ext uri="{FF2B5EF4-FFF2-40B4-BE49-F238E27FC236}">
                  <a16:creationId xmlns:a16="http://schemas.microsoft.com/office/drawing/2014/main" id="{7A5036B8-DB2C-4836-AEC4-BB25462F510B}"/>
                </a:ext>
              </a:extLst>
            </p:cNvPr>
            <p:cNvSpPr/>
            <p:nvPr/>
          </p:nvSpPr>
          <p:spPr>
            <a:xfrm>
              <a:off x="1415790" y="4171863"/>
              <a:ext cx="9360000" cy="646331"/>
            </a:xfrm>
            <a:prstGeom prst="rect">
              <a:avLst/>
            </a:prstGeom>
          </p:spPr>
          <p:txBody>
            <a:bodyPr wrap="square">
              <a:spAutoFit/>
            </a:bodyPr>
            <a:lstStyle/>
            <a:p>
              <a:pPr algn="just"/>
              <a:r>
                <a:rPr lang="zh-CN" altLang="en-US" b="1" dirty="0">
                  <a:solidFill>
                    <a:srgbClr val="087CFF"/>
                  </a:solidFill>
                  <a:latin typeface="微软雅黑 Light" panose="020B0502040204020203" pitchFamily="34" charset="-122"/>
                  <a:ea typeface="微软雅黑 Light" panose="020B0502040204020203" pitchFamily="34" charset="-122"/>
                </a:rPr>
                <a:t>创造可分享的快乐定义：</a:t>
              </a:r>
              <a:r>
                <a:rPr lang="zh-CN" altLang="en-US" dirty="0">
                  <a:solidFill>
                    <a:schemeClr val="bg2">
                      <a:lumMod val="10000"/>
                    </a:schemeClr>
                  </a:solidFill>
                  <a:latin typeface="arial" panose="020B0604020202020204" pitchFamily="34" charset="0"/>
                </a:rPr>
                <a:t>是基于统一的船端信息网络集成和岸端信息分享平台，改变传统设备所产生的信息仅服务于自己的局限，创造让用户成为数据的使用者和数据的提供者。</a:t>
              </a:r>
            </a:p>
          </p:txBody>
        </p:sp>
      </p:grpSp>
      <p:sp>
        <p:nvSpPr>
          <p:cNvPr id="18" name="左中括号 17">
            <a:extLst>
              <a:ext uri="{FF2B5EF4-FFF2-40B4-BE49-F238E27FC236}">
                <a16:creationId xmlns:a16="http://schemas.microsoft.com/office/drawing/2014/main" id="{0D2836CD-42BF-4B4A-8705-1CC7B7292824}"/>
              </a:ext>
            </a:extLst>
          </p:cNvPr>
          <p:cNvSpPr/>
          <p:nvPr/>
        </p:nvSpPr>
        <p:spPr>
          <a:xfrm>
            <a:off x="5983582" y="1849784"/>
            <a:ext cx="108000" cy="360000"/>
          </a:xfrm>
          <a:prstGeom prst="leftBracket">
            <a:avLst>
              <a:gd name="adj" fmla="val 19153"/>
            </a:avLst>
          </a:prstGeom>
          <a:ln w="19050">
            <a:solidFill>
              <a:srgbClr val="0266F8"/>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zh-CN" altLang="en-US" sz="2400">
              <a:solidFill>
                <a:schemeClr val="bg1">
                  <a:lumMod val="75000"/>
                </a:schemeClr>
              </a:solidFill>
              <a:latin typeface="微软雅黑 Light" panose="020B0502040204020203" pitchFamily="34" charset="-122"/>
              <a:ea typeface="微软雅黑 Light" panose="020B0502040204020203" pitchFamily="34" charset="-122"/>
            </a:endParaRPr>
          </a:p>
        </p:txBody>
      </p:sp>
      <p:sp>
        <p:nvSpPr>
          <p:cNvPr id="19" name="左中括号 18">
            <a:extLst>
              <a:ext uri="{FF2B5EF4-FFF2-40B4-BE49-F238E27FC236}">
                <a16:creationId xmlns:a16="http://schemas.microsoft.com/office/drawing/2014/main" id="{A9283B93-1B17-495E-8624-05CA6BDCBBCC}"/>
              </a:ext>
            </a:extLst>
          </p:cNvPr>
          <p:cNvSpPr/>
          <p:nvPr/>
        </p:nvSpPr>
        <p:spPr>
          <a:xfrm rot="10800000">
            <a:off x="6105598" y="1849784"/>
            <a:ext cx="108000" cy="360000"/>
          </a:xfrm>
          <a:prstGeom prst="leftBracket">
            <a:avLst>
              <a:gd name="adj" fmla="val 19153"/>
            </a:avLst>
          </a:prstGeom>
          <a:ln w="19050">
            <a:solidFill>
              <a:srgbClr val="0266F8"/>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zh-CN" altLang="en-US" sz="2400">
              <a:solidFill>
                <a:prstClr val="black"/>
              </a:solidFill>
              <a:latin typeface="微软雅黑 Light" panose="020B0502040204020203" pitchFamily="34" charset="-122"/>
              <a:ea typeface="微软雅黑 Light" panose="020B0502040204020203" pitchFamily="34" charset="-122"/>
            </a:endParaRPr>
          </a:p>
        </p:txBody>
      </p:sp>
      <p:grpSp>
        <p:nvGrpSpPr>
          <p:cNvPr id="32" name="组合 31">
            <a:extLst>
              <a:ext uri="{FF2B5EF4-FFF2-40B4-BE49-F238E27FC236}">
                <a16:creationId xmlns:a16="http://schemas.microsoft.com/office/drawing/2014/main" id="{7227B659-5758-4D5B-9867-63D128A58E12}"/>
              </a:ext>
            </a:extLst>
          </p:cNvPr>
          <p:cNvGrpSpPr/>
          <p:nvPr/>
        </p:nvGrpSpPr>
        <p:grpSpPr>
          <a:xfrm>
            <a:off x="1253954" y="2637622"/>
            <a:ext cx="562838" cy="2093656"/>
            <a:chOff x="1253954" y="2637622"/>
            <a:chExt cx="562838" cy="2093656"/>
          </a:xfrm>
        </p:grpSpPr>
        <p:pic>
          <p:nvPicPr>
            <p:cNvPr id="25" name="图形 24" descr="铃">
              <a:extLst>
                <a:ext uri="{FF2B5EF4-FFF2-40B4-BE49-F238E27FC236}">
                  <a16:creationId xmlns:a16="http://schemas.microsoft.com/office/drawing/2014/main" id="{D4CF6B3B-A646-4863-B3A1-58D4390435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5976" y="3424004"/>
              <a:ext cx="497357" cy="497357"/>
            </a:xfrm>
            <a:prstGeom prst="rect">
              <a:avLst/>
            </a:prstGeom>
          </p:spPr>
        </p:pic>
        <p:sp>
          <p:nvSpPr>
            <p:cNvPr id="28" name="Freeform 211">
              <a:extLst>
                <a:ext uri="{FF2B5EF4-FFF2-40B4-BE49-F238E27FC236}">
                  <a16:creationId xmlns:a16="http://schemas.microsoft.com/office/drawing/2014/main" id="{447EC867-BC1D-4B79-9456-784189EAD9EE}"/>
                </a:ext>
              </a:extLst>
            </p:cNvPr>
            <p:cNvSpPr>
              <a:spLocks/>
            </p:cNvSpPr>
            <p:nvPr/>
          </p:nvSpPr>
          <p:spPr bwMode="auto">
            <a:xfrm>
              <a:off x="1302316" y="4292447"/>
              <a:ext cx="380145" cy="362665"/>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noFill/>
            <a:ln w="28575">
              <a:solidFill>
                <a:schemeClr val="bg1">
                  <a:lumMod val="50000"/>
                </a:schemeClr>
              </a:solid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圆角 7">
              <a:extLst>
                <a:ext uri="{FF2B5EF4-FFF2-40B4-BE49-F238E27FC236}">
                  <a16:creationId xmlns:a16="http://schemas.microsoft.com/office/drawing/2014/main" id="{4763B297-9AAA-4736-A5BB-511CDB1C3EC2}"/>
                </a:ext>
              </a:extLst>
            </p:cNvPr>
            <p:cNvSpPr/>
            <p:nvPr/>
          </p:nvSpPr>
          <p:spPr>
            <a:xfrm>
              <a:off x="1255976" y="2637622"/>
              <a:ext cx="497357" cy="497357"/>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793A746C-4B8B-418E-9E33-C5B5BE616018}"/>
                </a:ext>
              </a:extLst>
            </p:cNvPr>
            <p:cNvSpPr/>
            <p:nvPr/>
          </p:nvSpPr>
          <p:spPr>
            <a:xfrm>
              <a:off x="1254761" y="3420897"/>
              <a:ext cx="497357" cy="497357"/>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0" name="矩形: 圆角 29">
              <a:extLst>
                <a:ext uri="{FF2B5EF4-FFF2-40B4-BE49-F238E27FC236}">
                  <a16:creationId xmlns:a16="http://schemas.microsoft.com/office/drawing/2014/main" id="{3D00A702-A53B-4FCA-8766-9F183EF60A21}"/>
                </a:ext>
              </a:extLst>
            </p:cNvPr>
            <p:cNvSpPr/>
            <p:nvPr/>
          </p:nvSpPr>
          <p:spPr>
            <a:xfrm>
              <a:off x="1253954" y="4233921"/>
              <a:ext cx="497357" cy="497357"/>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2" name="组合 11">
              <a:extLst>
                <a:ext uri="{FF2B5EF4-FFF2-40B4-BE49-F238E27FC236}">
                  <a16:creationId xmlns:a16="http://schemas.microsoft.com/office/drawing/2014/main" id="{65C00D21-7058-41AD-B756-29B347CC0D4F}"/>
                </a:ext>
              </a:extLst>
            </p:cNvPr>
            <p:cNvGrpSpPr/>
            <p:nvPr/>
          </p:nvGrpSpPr>
          <p:grpSpPr>
            <a:xfrm>
              <a:off x="1306168" y="2729515"/>
              <a:ext cx="510624" cy="301648"/>
              <a:chOff x="1306168" y="2729515"/>
              <a:chExt cx="510624" cy="301648"/>
            </a:xfrm>
          </p:grpSpPr>
          <p:sp>
            <p:nvSpPr>
              <p:cNvPr id="6" name="任意多边形: 形状 5">
                <a:extLst>
                  <a:ext uri="{FF2B5EF4-FFF2-40B4-BE49-F238E27FC236}">
                    <a16:creationId xmlns:a16="http://schemas.microsoft.com/office/drawing/2014/main" id="{A8321C85-0738-47C8-BBC7-B88827D0A9C2}"/>
                  </a:ext>
                </a:extLst>
              </p:cNvPr>
              <p:cNvSpPr/>
              <p:nvPr/>
            </p:nvSpPr>
            <p:spPr>
              <a:xfrm>
                <a:off x="1306168" y="2729515"/>
                <a:ext cx="380145" cy="298541"/>
              </a:xfrm>
              <a:custGeom>
                <a:avLst/>
                <a:gdLst>
                  <a:gd name="connsiteX0" fmla="*/ 0 w 414068"/>
                  <a:gd name="connsiteY0" fmla="*/ 123100 h 183574"/>
                  <a:gd name="connsiteX1" fmla="*/ 77638 w 414068"/>
                  <a:gd name="connsiteY1" fmla="*/ 62715 h 183574"/>
                  <a:gd name="connsiteX2" fmla="*/ 120770 w 414068"/>
                  <a:gd name="connsiteY2" fmla="*/ 148980 h 183574"/>
                  <a:gd name="connsiteX3" fmla="*/ 198407 w 414068"/>
                  <a:gd name="connsiteY3" fmla="*/ 28210 h 183574"/>
                  <a:gd name="connsiteX4" fmla="*/ 250166 w 414068"/>
                  <a:gd name="connsiteY4" fmla="*/ 183485 h 183574"/>
                  <a:gd name="connsiteX5" fmla="*/ 336430 w 414068"/>
                  <a:gd name="connsiteY5" fmla="*/ 2331 h 183574"/>
                  <a:gd name="connsiteX6" fmla="*/ 414068 w 414068"/>
                  <a:gd name="connsiteY6" fmla="*/ 97221 h 18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068" h="183574">
                    <a:moveTo>
                      <a:pt x="0" y="123100"/>
                    </a:moveTo>
                    <a:cubicBezTo>
                      <a:pt x="28755" y="90751"/>
                      <a:pt x="57510" y="58402"/>
                      <a:pt x="77638" y="62715"/>
                    </a:cubicBezTo>
                    <a:cubicBezTo>
                      <a:pt x="97766" y="67028"/>
                      <a:pt x="100642" y="154731"/>
                      <a:pt x="120770" y="148980"/>
                    </a:cubicBezTo>
                    <a:cubicBezTo>
                      <a:pt x="140898" y="143229"/>
                      <a:pt x="176841" y="22459"/>
                      <a:pt x="198407" y="28210"/>
                    </a:cubicBezTo>
                    <a:cubicBezTo>
                      <a:pt x="219973" y="33961"/>
                      <a:pt x="227162" y="187798"/>
                      <a:pt x="250166" y="183485"/>
                    </a:cubicBezTo>
                    <a:cubicBezTo>
                      <a:pt x="273170" y="179172"/>
                      <a:pt x="309113" y="16708"/>
                      <a:pt x="336430" y="2331"/>
                    </a:cubicBezTo>
                    <a:cubicBezTo>
                      <a:pt x="363747" y="-12046"/>
                      <a:pt x="388907" y="42587"/>
                      <a:pt x="414068" y="97221"/>
                    </a:cubicBez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677660EF-45C8-4DEA-8799-70521B0601B8}"/>
                  </a:ext>
                </a:extLst>
              </p:cNvPr>
              <p:cNvSpPr/>
              <p:nvPr/>
            </p:nvSpPr>
            <p:spPr>
              <a:xfrm>
                <a:off x="1507092" y="2861886"/>
                <a:ext cx="309700" cy="169277"/>
              </a:xfrm>
              <a:prstGeom prst="rect">
                <a:avLst/>
              </a:prstGeom>
            </p:spPr>
            <p:txBody>
              <a:bodyPr wrap="square">
                <a:spAutoFit/>
              </a:bodyPr>
              <a:lstStyle/>
              <a:p>
                <a:r>
                  <a:rPr lang="en-US" altLang="zh-CN" sz="500" b="1" dirty="0">
                    <a:solidFill>
                      <a:srgbClr val="FF0000"/>
                    </a:solidFill>
                    <a:latin typeface="微软雅黑 Light" panose="020B0502040204020203" pitchFamily="34" charset="-122"/>
                    <a:ea typeface="微软雅黑 Light" panose="020B0502040204020203" pitchFamily="34" charset="-122"/>
                  </a:rPr>
                  <a:t>50%</a:t>
                </a:r>
                <a:endParaRPr lang="zh-CN" altLang="en-US" sz="500" dirty="0">
                  <a:solidFill>
                    <a:srgbClr val="FF0000"/>
                  </a:solidFill>
                </a:endParaRPr>
              </a:p>
            </p:txBody>
          </p:sp>
        </p:grpSp>
      </p:grpSp>
    </p:spTree>
    <p:extLst>
      <p:ext uri="{BB962C8B-B14F-4D97-AF65-F5344CB8AC3E}">
        <p14:creationId xmlns:p14="http://schemas.microsoft.com/office/powerpoint/2010/main" val="2210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anim calcmode="lin" valueType="num">
                                      <p:cBhvr>
                                        <p:cTn id="8" dur="250" fill="hold"/>
                                        <p:tgtEl>
                                          <p:spTgt spid="18"/>
                                        </p:tgtEl>
                                        <p:attrNameLst>
                                          <p:attrName>ppt_x</p:attrName>
                                        </p:attrNameLst>
                                      </p:cBhvr>
                                      <p:tavLst>
                                        <p:tav tm="0">
                                          <p:val>
                                            <p:strVal val="#ppt_x"/>
                                          </p:val>
                                        </p:tav>
                                        <p:tav tm="100000">
                                          <p:val>
                                            <p:strVal val="#ppt_x"/>
                                          </p:val>
                                        </p:tav>
                                      </p:tavLst>
                                    </p:anim>
                                    <p:anim calcmode="lin" valueType="num">
                                      <p:cBhvr>
                                        <p:cTn id="9" dur="25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anim calcmode="lin" valueType="num">
                                      <p:cBhvr>
                                        <p:cTn id="13" dur="250" fill="hold"/>
                                        <p:tgtEl>
                                          <p:spTgt spid="19"/>
                                        </p:tgtEl>
                                        <p:attrNameLst>
                                          <p:attrName>ppt_x</p:attrName>
                                        </p:attrNameLst>
                                      </p:cBhvr>
                                      <p:tavLst>
                                        <p:tav tm="0">
                                          <p:val>
                                            <p:strVal val="#ppt_x"/>
                                          </p:val>
                                        </p:tav>
                                        <p:tav tm="100000">
                                          <p:val>
                                            <p:strVal val="#ppt_x"/>
                                          </p:val>
                                        </p:tav>
                                      </p:tavLst>
                                    </p:anim>
                                    <p:anim calcmode="lin" valueType="num">
                                      <p:cBhvr>
                                        <p:cTn id="14" dur="25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35" presetClass="path" presetSubtype="0" accel="50000" decel="50000" fill="hold" grpId="1" nodeType="afterEffect">
                                  <p:stCondLst>
                                    <p:cond delay="250"/>
                                  </p:stCondLst>
                                  <p:childTnLst>
                                    <p:animMotion origin="layout" path="M -3.37152E-6 -3.33333E-6 L -0.1756 -3.33333E-6 " pathEditMode="relative" rAng="0" ptsTypes="AA">
                                      <p:cBhvr>
                                        <p:cTn id="17" dur="250" fill="hold"/>
                                        <p:tgtEl>
                                          <p:spTgt spid="18"/>
                                        </p:tgtEl>
                                        <p:attrNameLst>
                                          <p:attrName>ppt_x</p:attrName>
                                          <p:attrName>ppt_y</p:attrName>
                                        </p:attrNameLst>
                                      </p:cBhvr>
                                      <p:rCtr x="-8787" y="0"/>
                                    </p:animMotion>
                                  </p:childTnLst>
                                </p:cTn>
                              </p:par>
                              <p:par>
                                <p:cTn id="18" presetID="63" presetClass="path" presetSubtype="0" accel="50000" decel="50000" fill="hold" grpId="1" nodeType="withEffect">
                                  <p:stCondLst>
                                    <p:cond delay="250"/>
                                  </p:stCondLst>
                                  <p:childTnLst>
                                    <p:animMotion origin="layout" path="M 3.19708E-6 -3.33333E-6 L 0.17521 -3.33333E-6 " pathEditMode="relative" rAng="0" ptsTypes="AA">
                                      <p:cBhvr>
                                        <p:cTn id="19" dur="250" fill="hold"/>
                                        <p:tgtEl>
                                          <p:spTgt spid="19"/>
                                        </p:tgtEl>
                                        <p:attrNameLst>
                                          <p:attrName>ppt_x</p:attrName>
                                          <p:attrName>ppt_y</p:attrName>
                                        </p:attrNameLst>
                                      </p:cBhvr>
                                      <p:rCtr x="8761" y="0"/>
                                    </p:animMotion>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1500"/>
                            </p:stCondLst>
                            <p:childTnLst>
                              <p:par>
                                <p:cTn id="25" presetID="16" presetClass="entr" presetSubtype="42" fill="hold" nodeType="after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barn(outHorizontal)">
                                      <p:cBhvr>
                                        <p:cTn id="27" dur="500"/>
                                        <p:tgtEl>
                                          <p:spTgt spid="32"/>
                                        </p:tgtEl>
                                      </p:cBhvr>
                                    </p:animEffect>
                                  </p:childTnLst>
                                </p:cTn>
                              </p:par>
                            </p:childTnLst>
                          </p:cTn>
                        </p:par>
                        <p:par>
                          <p:cTn id="28" fill="hold">
                            <p:stCondLst>
                              <p:cond delay="2500"/>
                            </p:stCondLst>
                            <p:childTnLst>
                              <p:par>
                                <p:cTn id="29" presetID="5" presetClass="entr" presetSubtype="10" fill="hold" nodeType="afterEffect">
                                  <p:stCondLst>
                                    <p:cond delay="250"/>
                                  </p:stCondLst>
                                  <p:childTnLst>
                                    <p:set>
                                      <p:cBhvr>
                                        <p:cTn id="30" dur="1" fill="hold">
                                          <p:stCondLst>
                                            <p:cond delay="0"/>
                                          </p:stCondLst>
                                        </p:cTn>
                                        <p:tgtEl>
                                          <p:spTgt spid="14"/>
                                        </p:tgtEl>
                                        <p:attrNameLst>
                                          <p:attrName>style.visibility</p:attrName>
                                        </p:attrNameLst>
                                      </p:cBhvr>
                                      <p:to>
                                        <p:strVal val="visible"/>
                                      </p:to>
                                    </p:set>
                                    <p:animEffect transition="in" filter="checkerboard(across)">
                                      <p:cBhvr>
                                        <p:cTn id="3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8" grpId="1" animBg="1"/>
      <p:bldP spid="19" grpId="0" animBg="1"/>
      <p:bldP spid="1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图片 279">
            <a:extLst>
              <a:ext uri="{FF2B5EF4-FFF2-40B4-BE49-F238E27FC236}">
                <a16:creationId xmlns:a16="http://schemas.microsoft.com/office/drawing/2014/main" id="{91ADC2FC-D902-4E63-9DBB-EAD45B9D8C18}"/>
              </a:ext>
            </a:extLst>
          </p:cNvPr>
          <p:cNvPicPr>
            <a:picLocks noChangeAspect="1"/>
          </p:cNvPicPr>
          <p:nvPr/>
        </p:nvPicPr>
        <p:blipFill rotWithShape="1">
          <a:blip r:embed="rId2"/>
          <a:srcRect r="78187" b="4571"/>
          <a:stretch/>
        </p:blipFill>
        <p:spPr>
          <a:xfrm rot="5400000">
            <a:off x="6391510" y="3553957"/>
            <a:ext cx="1655325" cy="713137"/>
          </a:xfrm>
          <a:prstGeom prst="rect">
            <a:avLst/>
          </a:prstGeom>
          <a:ln>
            <a:noFill/>
          </a:ln>
        </p:spPr>
      </p:pic>
      <p:pic>
        <p:nvPicPr>
          <p:cNvPr id="122" name="Picture 6" descr="C:\Users\Administrator\Desktop\套装1\储存.png">
            <a:extLst>
              <a:ext uri="{FF2B5EF4-FFF2-40B4-BE49-F238E27FC236}">
                <a16:creationId xmlns:a16="http://schemas.microsoft.com/office/drawing/2014/main" id="{591A5F52-03C4-42F9-8DBC-D757C83A423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460887" y="4482216"/>
            <a:ext cx="1340050" cy="1038048"/>
          </a:xfrm>
          <a:prstGeom prst="rect">
            <a:avLst/>
          </a:prstGeom>
          <a:noFill/>
          <a:extLst>
            <a:ext uri="{909E8E84-426E-40DD-AFC4-6F175D3DCCD1}">
              <a14:hiddenFill xmlns:a14="http://schemas.microsoft.com/office/drawing/2010/main">
                <a:solidFill>
                  <a:srgbClr val="FFFFFF"/>
                </a:solidFill>
              </a14:hiddenFill>
            </a:ext>
          </a:extLst>
        </p:spPr>
      </p:pic>
      <p:sp>
        <p:nvSpPr>
          <p:cNvPr id="129" name="矩形 128">
            <a:extLst>
              <a:ext uri="{FF2B5EF4-FFF2-40B4-BE49-F238E27FC236}">
                <a16:creationId xmlns:a16="http://schemas.microsoft.com/office/drawing/2014/main" id="{2F60586A-A1AD-47D9-918F-C556C8582CBA}"/>
              </a:ext>
            </a:extLst>
          </p:cNvPr>
          <p:cNvSpPr/>
          <p:nvPr/>
        </p:nvSpPr>
        <p:spPr>
          <a:xfrm>
            <a:off x="8294149" y="5461695"/>
            <a:ext cx="1664078"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船联网信息分享平台</a:t>
            </a:r>
          </a:p>
        </p:txBody>
      </p:sp>
      <p:grpSp>
        <p:nvGrpSpPr>
          <p:cNvPr id="9" name="组合 8">
            <a:extLst>
              <a:ext uri="{FF2B5EF4-FFF2-40B4-BE49-F238E27FC236}">
                <a16:creationId xmlns:a16="http://schemas.microsoft.com/office/drawing/2014/main" id="{E1D515FB-86E4-4637-88A4-3924DE4895BD}"/>
              </a:ext>
            </a:extLst>
          </p:cNvPr>
          <p:cNvGrpSpPr/>
          <p:nvPr/>
        </p:nvGrpSpPr>
        <p:grpSpPr>
          <a:xfrm>
            <a:off x="3141304" y="938925"/>
            <a:ext cx="2368073" cy="2986037"/>
            <a:chOff x="3141304" y="1163206"/>
            <a:chExt cx="2368073" cy="2986037"/>
          </a:xfrm>
        </p:grpSpPr>
        <p:grpSp>
          <p:nvGrpSpPr>
            <p:cNvPr id="141" name="组合 140">
              <a:extLst>
                <a:ext uri="{FF2B5EF4-FFF2-40B4-BE49-F238E27FC236}">
                  <a16:creationId xmlns:a16="http://schemas.microsoft.com/office/drawing/2014/main" id="{916FAE07-77C9-4504-B6FA-7B743DF87A98}"/>
                </a:ext>
              </a:extLst>
            </p:cNvPr>
            <p:cNvGrpSpPr/>
            <p:nvPr/>
          </p:nvGrpSpPr>
          <p:grpSpPr>
            <a:xfrm>
              <a:off x="3454693" y="1167197"/>
              <a:ext cx="906017" cy="787049"/>
              <a:chOff x="1330239" y="830818"/>
              <a:chExt cx="906017" cy="787049"/>
            </a:xfrm>
          </p:grpSpPr>
          <p:sp>
            <p:nvSpPr>
              <p:cNvPr id="156" name="矩形 155">
                <a:extLst>
                  <a:ext uri="{FF2B5EF4-FFF2-40B4-BE49-F238E27FC236}">
                    <a16:creationId xmlns:a16="http://schemas.microsoft.com/office/drawing/2014/main" id="{F771465E-F74B-4A52-A451-F39C13BC8726}"/>
                  </a:ext>
                </a:extLst>
              </p:cNvPr>
              <p:cNvSpPr/>
              <p:nvPr/>
            </p:nvSpPr>
            <p:spPr>
              <a:xfrm>
                <a:off x="1330239" y="1381969"/>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应急通信系统</a:t>
                </a:r>
              </a:p>
            </p:txBody>
          </p:sp>
          <p:pic>
            <p:nvPicPr>
              <p:cNvPr id="157" name="图形 156" descr="聊天">
                <a:extLst>
                  <a:ext uri="{FF2B5EF4-FFF2-40B4-BE49-F238E27FC236}">
                    <a16:creationId xmlns:a16="http://schemas.microsoft.com/office/drawing/2014/main" id="{44F9A04A-2F03-4CAF-A4C4-D3AB44F244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4931" y="830818"/>
                <a:ext cx="633531" cy="648677"/>
              </a:xfrm>
              <a:prstGeom prst="rect">
                <a:avLst/>
              </a:prstGeom>
            </p:spPr>
          </p:pic>
        </p:grpSp>
        <p:grpSp>
          <p:nvGrpSpPr>
            <p:cNvPr id="142" name="组合 141">
              <a:extLst>
                <a:ext uri="{FF2B5EF4-FFF2-40B4-BE49-F238E27FC236}">
                  <a16:creationId xmlns:a16="http://schemas.microsoft.com/office/drawing/2014/main" id="{2DDEC525-AC67-46A8-A14B-002DF2CDBB32}"/>
                </a:ext>
              </a:extLst>
            </p:cNvPr>
            <p:cNvGrpSpPr/>
            <p:nvPr/>
          </p:nvGrpSpPr>
          <p:grpSpPr>
            <a:xfrm>
              <a:off x="3460091" y="2142727"/>
              <a:ext cx="906017" cy="790813"/>
              <a:chOff x="3164086" y="831369"/>
              <a:chExt cx="906017" cy="790813"/>
            </a:xfrm>
          </p:grpSpPr>
          <p:sp>
            <p:nvSpPr>
              <p:cNvPr id="152" name="矩形 151">
                <a:extLst>
                  <a:ext uri="{FF2B5EF4-FFF2-40B4-BE49-F238E27FC236}">
                    <a16:creationId xmlns:a16="http://schemas.microsoft.com/office/drawing/2014/main" id="{C1CCB450-40FE-49FC-B96B-ECDB9F65B1B3}"/>
                  </a:ext>
                </a:extLst>
              </p:cNvPr>
              <p:cNvSpPr/>
              <p:nvPr/>
            </p:nvSpPr>
            <p:spPr>
              <a:xfrm>
                <a:off x="3164086" y="1386284"/>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智能预警系统</a:t>
                </a:r>
              </a:p>
            </p:txBody>
          </p:sp>
          <p:grpSp>
            <p:nvGrpSpPr>
              <p:cNvPr id="153" name="组合 152">
                <a:extLst>
                  <a:ext uri="{FF2B5EF4-FFF2-40B4-BE49-F238E27FC236}">
                    <a16:creationId xmlns:a16="http://schemas.microsoft.com/office/drawing/2014/main" id="{1237C5B1-1DB0-490A-A667-B060B93C10A9}"/>
                  </a:ext>
                </a:extLst>
              </p:cNvPr>
              <p:cNvGrpSpPr/>
              <p:nvPr/>
            </p:nvGrpSpPr>
            <p:grpSpPr>
              <a:xfrm>
                <a:off x="3296555" y="831369"/>
                <a:ext cx="666652" cy="590496"/>
                <a:chOff x="9260366" y="998477"/>
                <a:chExt cx="766097" cy="716082"/>
              </a:xfrm>
            </p:grpSpPr>
            <p:pic>
              <p:nvPicPr>
                <p:cNvPr id="154" name="图形 153" descr="铃">
                  <a:extLst>
                    <a:ext uri="{FF2B5EF4-FFF2-40B4-BE49-F238E27FC236}">
                      <a16:creationId xmlns:a16="http://schemas.microsoft.com/office/drawing/2014/main" id="{4CE2AC67-581A-4052-8831-D01F1B602F6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60366" y="998477"/>
                  <a:ext cx="502709" cy="502708"/>
                </a:xfrm>
                <a:prstGeom prst="rect">
                  <a:avLst/>
                </a:prstGeom>
              </p:spPr>
            </p:pic>
            <p:pic>
              <p:nvPicPr>
                <p:cNvPr id="155" name="图形 154" descr="警笛">
                  <a:extLst>
                    <a:ext uri="{FF2B5EF4-FFF2-40B4-BE49-F238E27FC236}">
                      <a16:creationId xmlns:a16="http://schemas.microsoft.com/office/drawing/2014/main" id="{EE1F55BB-F130-4DAA-9218-5ABEDD6F659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10381" y="998477"/>
                  <a:ext cx="716082" cy="716082"/>
                </a:xfrm>
                <a:prstGeom prst="rect">
                  <a:avLst/>
                </a:prstGeom>
              </p:spPr>
            </p:pic>
          </p:grpSp>
        </p:grpSp>
        <p:grpSp>
          <p:nvGrpSpPr>
            <p:cNvPr id="144" name="组合 143">
              <a:extLst>
                <a:ext uri="{FF2B5EF4-FFF2-40B4-BE49-F238E27FC236}">
                  <a16:creationId xmlns:a16="http://schemas.microsoft.com/office/drawing/2014/main" id="{539D5215-E069-4F21-8BD3-D21F33EA0AFE}"/>
                </a:ext>
              </a:extLst>
            </p:cNvPr>
            <p:cNvGrpSpPr/>
            <p:nvPr/>
          </p:nvGrpSpPr>
          <p:grpSpPr>
            <a:xfrm>
              <a:off x="4603360" y="1163206"/>
              <a:ext cx="906017" cy="783323"/>
              <a:chOff x="4024089" y="836522"/>
              <a:chExt cx="906017" cy="783323"/>
            </a:xfrm>
          </p:grpSpPr>
          <p:sp>
            <p:nvSpPr>
              <p:cNvPr id="148" name="矩形 147">
                <a:extLst>
                  <a:ext uri="{FF2B5EF4-FFF2-40B4-BE49-F238E27FC236}">
                    <a16:creationId xmlns:a16="http://schemas.microsoft.com/office/drawing/2014/main" id="{7DD71AA3-7697-4EDC-B806-24FD542098C1}"/>
                  </a:ext>
                </a:extLst>
              </p:cNvPr>
              <p:cNvSpPr/>
              <p:nvPr/>
            </p:nvSpPr>
            <p:spPr>
              <a:xfrm>
                <a:off x="4024089" y="1383947"/>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人员识别定位</a:t>
                </a:r>
              </a:p>
            </p:txBody>
          </p:sp>
          <p:pic>
            <p:nvPicPr>
              <p:cNvPr id="149" name="图片 148">
                <a:extLst>
                  <a:ext uri="{FF2B5EF4-FFF2-40B4-BE49-F238E27FC236}">
                    <a16:creationId xmlns:a16="http://schemas.microsoft.com/office/drawing/2014/main" id="{4DCB5DF5-5A6C-4281-A3E9-B224DC369DB6}"/>
                  </a:ext>
                </a:extLst>
              </p:cNvPr>
              <p:cNvPicPr>
                <a:picLocks noChangeAspect="1"/>
              </p:cNvPicPr>
              <p:nvPr/>
            </p:nvPicPr>
            <p:blipFill>
              <a:blip r:embed="rId11">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a:off x="4151571" y="836522"/>
                <a:ext cx="656184" cy="568693"/>
              </a:xfrm>
              <a:prstGeom prst="rect">
                <a:avLst/>
              </a:prstGeom>
            </p:spPr>
          </p:pic>
        </p:grpSp>
        <p:sp>
          <p:nvSpPr>
            <p:cNvPr id="191" name="箭头: 圆角右 190">
              <a:extLst>
                <a:ext uri="{FF2B5EF4-FFF2-40B4-BE49-F238E27FC236}">
                  <a16:creationId xmlns:a16="http://schemas.microsoft.com/office/drawing/2014/main" id="{2C980231-B8E3-41BE-AD81-E63BBD9E7BCA}"/>
                </a:ext>
              </a:extLst>
            </p:cNvPr>
            <p:cNvSpPr/>
            <p:nvPr/>
          </p:nvSpPr>
          <p:spPr>
            <a:xfrm>
              <a:off x="3141524" y="1550017"/>
              <a:ext cx="403115" cy="1062435"/>
            </a:xfrm>
            <a:prstGeom prst="bentArrow">
              <a:avLst>
                <a:gd name="adj1" fmla="val 1428"/>
                <a:gd name="adj2" fmla="val 0"/>
                <a:gd name="adj3" fmla="val 12602"/>
                <a:gd name="adj4" fmla="val 21655"/>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cxnSp>
          <p:nvCxnSpPr>
            <p:cNvPr id="10" name="直接连接符 9">
              <a:extLst>
                <a:ext uri="{FF2B5EF4-FFF2-40B4-BE49-F238E27FC236}">
                  <a16:creationId xmlns:a16="http://schemas.microsoft.com/office/drawing/2014/main" id="{7210E3EB-6883-4560-8A13-E4709D545A47}"/>
                </a:ext>
              </a:extLst>
            </p:cNvPr>
            <p:cNvCxnSpPr/>
            <p:nvPr/>
          </p:nvCxnSpPr>
          <p:spPr>
            <a:xfrm>
              <a:off x="4330596" y="1550018"/>
              <a:ext cx="360497" cy="0"/>
            </a:xfrm>
            <a:prstGeom prst="line">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cxnSp>
        <p:sp>
          <p:nvSpPr>
            <p:cNvPr id="211" name="箭头: 圆角右 210">
              <a:extLst>
                <a:ext uri="{FF2B5EF4-FFF2-40B4-BE49-F238E27FC236}">
                  <a16:creationId xmlns:a16="http://schemas.microsoft.com/office/drawing/2014/main" id="{77627CFA-DCE4-4E02-A123-25A19A2DADEC}"/>
                </a:ext>
              </a:extLst>
            </p:cNvPr>
            <p:cNvSpPr/>
            <p:nvPr/>
          </p:nvSpPr>
          <p:spPr>
            <a:xfrm>
              <a:off x="3141304" y="2422386"/>
              <a:ext cx="403115" cy="1726857"/>
            </a:xfrm>
            <a:prstGeom prst="bentArrow">
              <a:avLst>
                <a:gd name="adj1" fmla="val 1428"/>
                <a:gd name="adj2" fmla="val 0"/>
                <a:gd name="adj3" fmla="val 12602"/>
                <a:gd name="adj4" fmla="val 21655"/>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18" name="组合 17">
            <a:extLst>
              <a:ext uri="{FF2B5EF4-FFF2-40B4-BE49-F238E27FC236}">
                <a16:creationId xmlns:a16="http://schemas.microsoft.com/office/drawing/2014/main" id="{A7E9DA13-8A80-436E-BECB-209B95F6ACE6}"/>
              </a:ext>
            </a:extLst>
          </p:cNvPr>
          <p:cNvGrpSpPr/>
          <p:nvPr/>
        </p:nvGrpSpPr>
        <p:grpSpPr>
          <a:xfrm>
            <a:off x="10706334" y="2839113"/>
            <a:ext cx="877163" cy="2593467"/>
            <a:chOff x="8359392" y="313979"/>
            <a:chExt cx="877163" cy="2593467"/>
          </a:xfrm>
        </p:grpSpPr>
        <p:grpSp>
          <p:nvGrpSpPr>
            <p:cNvPr id="212" name="组合 211">
              <a:extLst>
                <a:ext uri="{FF2B5EF4-FFF2-40B4-BE49-F238E27FC236}">
                  <a16:creationId xmlns:a16="http://schemas.microsoft.com/office/drawing/2014/main" id="{634327B2-4A38-4F4F-A756-EC0B88062196}"/>
                </a:ext>
              </a:extLst>
            </p:cNvPr>
            <p:cNvGrpSpPr/>
            <p:nvPr/>
          </p:nvGrpSpPr>
          <p:grpSpPr>
            <a:xfrm>
              <a:off x="8359392" y="2323030"/>
              <a:ext cx="877163" cy="584416"/>
              <a:chOff x="10385538" y="3536551"/>
              <a:chExt cx="877163" cy="584416"/>
            </a:xfrm>
          </p:grpSpPr>
          <p:grpSp>
            <p:nvGrpSpPr>
              <p:cNvPr id="213" name="组合 212">
                <a:extLst>
                  <a:ext uri="{FF2B5EF4-FFF2-40B4-BE49-F238E27FC236}">
                    <a16:creationId xmlns:a16="http://schemas.microsoft.com/office/drawing/2014/main" id="{BFB7E048-935D-4334-BBF6-5342C65ADCA6}"/>
                  </a:ext>
                </a:extLst>
              </p:cNvPr>
              <p:cNvGrpSpPr/>
              <p:nvPr/>
            </p:nvGrpSpPr>
            <p:grpSpPr>
              <a:xfrm>
                <a:off x="10622001" y="3536551"/>
                <a:ext cx="360000" cy="354480"/>
                <a:chOff x="6540501" y="5635626"/>
                <a:chExt cx="171450" cy="177800"/>
              </a:xfrm>
              <a:noFill/>
            </p:grpSpPr>
            <p:sp>
              <p:nvSpPr>
                <p:cNvPr id="215" name="Freeform 463">
                  <a:extLst>
                    <a:ext uri="{FF2B5EF4-FFF2-40B4-BE49-F238E27FC236}">
                      <a16:creationId xmlns:a16="http://schemas.microsoft.com/office/drawing/2014/main" id="{7BA6FF3F-1990-42B2-98D1-E1A37BC4FE8C}"/>
                    </a:ext>
                  </a:extLst>
                </p:cNvPr>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w="19050">
                  <a:solidFill>
                    <a:schemeClr val="tx1">
                      <a:lumMod val="75000"/>
                      <a:lumOff val="2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16" name="Freeform 464">
                  <a:extLst>
                    <a:ext uri="{FF2B5EF4-FFF2-40B4-BE49-F238E27FC236}">
                      <a16:creationId xmlns:a16="http://schemas.microsoft.com/office/drawing/2014/main" id="{1D05A03E-E979-4A32-AEBC-6BEE793F8207}"/>
                    </a:ext>
                  </a:extLst>
                </p:cNvPr>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w="19050">
                  <a:solidFill>
                    <a:schemeClr val="tx1">
                      <a:lumMod val="75000"/>
                      <a:lumOff val="2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17" name="Freeform 465">
                  <a:extLst>
                    <a:ext uri="{FF2B5EF4-FFF2-40B4-BE49-F238E27FC236}">
                      <a16:creationId xmlns:a16="http://schemas.microsoft.com/office/drawing/2014/main" id="{270CA718-4757-4CB3-BC4F-5A4438D05518}"/>
                    </a:ext>
                  </a:extLst>
                </p:cNvPr>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9050">
                  <a:solidFill>
                    <a:schemeClr val="tx1">
                      <a:lumMod val="75000"/>
                      <a:lumOff val="2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214" name="矩形 213">
                <a:extLst>
                  <a:ext uri="{FF2B5EF4-FFF2-40B4-BE49-F238E27FC236}">
                    <a16:creationId xmlns:a16="http://schemas.microsoft.com/office/drawing/2014/main" id="{25E0DA74-8F7E-4D22-AC5D-900710E0F346}"/>
                  </a:ext>
                </a:extLst>
              </p:cNvPr>
              <p:cNvSpPr/>
              <p:nvPr/>
            </p:nvSpPr>
            <p:spPr>
              <a:xfrm>
                <a:off x="10385538" y="3890135"/>
                <a:ext cx="877163"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数据分享接口</a:t>
                </a:r>
              </a:p>
            </p:txBody>
          </p:sp>
        </p:grpSp>
        <p:grpSp>
          <p:nvGrpSpPr>
            <p:cNvPr id="218" name="组合 217">
              <a:extLst>
                <a:ext uri="{FF2B5EF4-FFF2-40B4-BE49-F238E27FC236}">
                  <a16:creationId xmlns:a16="http://schemas.microsoft.com/office/drawing/2014/main" id="{1B9DEC52-3E30-4478-97A4-C92E35D2E26D}"/>
                </a:ext>
              </a:extLst>
            </p:cNvPr>
            <p:cNvGrpSpPr/>
            <p:nvPr/>
          </p:nvGrpSpPr>
          <p:grpSpPr>
            <a:xfrm>
              <a:off x="8374034" y="313979"/>
              <a:ext cx="813043" cy="1673272"/>
              <a:chOff x="10382316" y="2046079"/>
              <a:chExt cx="813043" cy="1673272"/>
            </a:xfrm>
          </p:grpSpPr>
          <p:pic>
            <p:nvPicPr>
              <p:cNvPr id="219" name="图形 218" descr="平板电脑">
                <a:extLst>
                  <a:ext uri="{FF2B5EF4-FFF2-40B4-BE49-F238E27FC236}">
                    <a16:creationId xmlns:a16="http://schemas.microsoft.com/office/drawing/2014/main" id="{325027DA-5402-4492-951D-DADAB011C8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90886" y="2524276"/>
                <a:ext cx="424846" cy="418331"/>
              </a:xfrm>
              <a:prstGeom prst="rect">
                <a:avLst/>
              </a:prstGeom>
            </p:spPr>
          </p:pic>
          <p:pic>
            <p:nvPicPr>
              <p:cNvPr id="220" name="图形 219" descr="便携式计算机">
                <a:extLst>
                  <a:ext uri="{FF2B5EF4-FFF2-40B4-BE49-F238E27FC236}">
                    <a16:creationId xmlns:a16="http://schemas.microsoft.com/office/drawing/2014/main" id="{6B061A16-B4C2-41C3-B4A2-E85CE011BF7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0536412" y="2944816"/>
                <a:ext cx="527866" cy="519771"/>
              </a:xfrm>
              <a:prstGeom prst="rect">
                <a:avLst/>
              </a:prstGeom>
            </p:spPr>
          </p:pic>
          <p:pic>
            <p:nvPicPr>
              <p:cNvPr id="221" name="图形 220" descr="智能手机">
                <a:extLst>
                  <a:ext uri="{FF2B5EF4-FFF2-40B4-BE49-F238E27FC236}">
                    <a16:creationId xmlns:a16="http://schemas.microsoft.com/office/drawing/2014/main" id="{73AF020C-D5DF-463C-87C7-177706E9519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10675160" y="2172419"/>
                <a:ext cx="244035" cy="240293"/>
              </a:xfrm>
              <a:prstGeom prst="rect">
                <a:avLst/>
              </a:prstGeom>
            </p:spPr>
          </p:pic>
          <p:sp>
            <p:nvSpPr>
              <p:cNvPr id="222" name="矩形 221">
                <a:extLst>
                  <a:ext uri="{FF2B5EF4-FFF2-40B4-BE49-F238E27FC236}">
                    <a16:creationId xmlns:a16="http://schemas.microsoft.com/office/drawing/2014/main" id="{6DBC0D46-624E-44E6-8D69-336EB8F7444D}"/>
                  </a:ext>
                </a:extLst>
              </p:cNvPr>
              <p:cNvSpPr/>
              <p:nvPr/>
            </p:nvSpPr>
            <p:spPr>
              <a:xfrm>
                <a:off x="10500627" y="2361257"/>
                <a:ext cx="598479"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E7E6E6">
                        <a:lumMod val="10000"/>
                      </a:srgbClr>
                    </a:solidFill>
                    <a:effectLst/>
                    <a:uLnTx/>
                    <a:uFillTx/>
                    <a:latin typeface="等线" panose="02010600030101010101" pitchFamily="2" charset="-122"/>
                    <a:ea typeface="等线" panose="02010600030101010101" pitchFamily="2" charset="-122"/>
                    <a:cs typeface="+mn-cs"/>
                  </a:rPr>
                  <a:t>手持</a:t>
                </a:r>
              </a:p>
            </p:txBody>
          </p:sp>
          <p:sp>
            <p:nvSpPr>
              <p:cNvPr id="223" name="矩形 222">
                <a:extLst>
                  <a:ext uri="{FF2B5EF4-FFF2-40B4-BE49-F238E27FC236}">
                    <a16:creationId xmlns:a16="http://schemas.microsoft.com/office/drawing/2014/main" id="{9BD5F709-8D0D-4E90-A329-358C514167EA}"/>
                  </a:ext>
                </a:extLst>
              </p:cNvPr>
              <p:cNvSpPr/>
              <p:nvPr/>
            </p:nvSpPr>
            <p:spPr>
              <a:xfrm>
                <a:off x="10608831" y="2813147"/>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E7E6E6">
                        <a:lumMod val="10000"/>
                      </a:srgbClr>
                    </a:solidFill>
                    <a:effectLst/>
                    <a:uLnTx/>
                    <a:uFillTx/>
                    <a:latin typeface="等线" panose="02010600030101010101" pitchFamily="2" charset="-122"/>
                    <a:ea typeface="等线" panose="02010600030101010101" pitchFamily="2" charset="-122"/>
                    <a:cs typeface="+mn-cs"/>
                  </a:rPr>
                  <a:t>移动</a:t>
                </a:r>
              </a:p>
            </p:txBody>
          </p:sp>
          <p:sp>
            <p:nvSpPr>
              <p:cNvPr id="224" name="矩形 223">
                <a:extLst>
                  <a:ext uri="{FF2B5EF4-FFF2-40B4-BE49-F238E27FC236}">
                    <a16:creationId xmlns:a16="http://schemas.microsoft.com/office/drawing/2014/main" id="{A7041DC9-0ED2-442A-BD94-4A61D22F5BC7}"/>
                  </a:ext>
                </a:extLst>
              </p:cNvPr>
              <p:cNvSpPr/>
              <p:nvPr/>
            </p:nvSpPr>
            <p:spPr>
              <a:xfrm>
                <a:off x="10606740" y="3317265"/>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桌面</a:t>
                </a:r>
              </a:p>
            </p:txBody>
          </p:sp>
          <p:sp>
            <p:nvSpPr>
              <p:cNvPr id="225" name="矩形: 圆角 224">
                <a:extLst>
                  <a:ext uri="{FF2B5EF4-FFF2-40B4-BE49-F238E27FC236}">
                    <a16:creationId xmlns:a16="http://schemas.microsoft.com/office/drawing/2014/main" id="{F34EFE31-308D-4CA4-AEC5-6AC032FC187C}"/>
                  </a:ext>
                </a:extLst>
              </p:cNvPr>
              <p:cNvSpPr/>
              <p:nvPr/>
            </p:nvSpPr>
            <p:spPr>
              <a:xfrm rot="5400000">
                <a:off x="9952202" y="2476193"/>
                <a:ext cx="1673272"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226" name="矩形 225">
              <a:extLst>
                <a:ext uri="{FF2B5EF4-FFF2-40B4-BE49-F238E27FC236}">
                  <a16:creationId xmlns:a16="http://schemas.microsoft.com/office/drawing/2014/main" id="{80DFB557-DBD0-48BA-BF68-743445620F44}"/>
                </a:ext>
              </a:extLst>
            </p:cNvPr>
            <p:cNvSpPr/>
            <p:nvPr/>
          </p:nvSpPr>
          <p:spPr>
            <a:xfrm>
              <a:off x="8456007" y="1765005"/>
              <a:ext cx="646332"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展现设备</a:t>
              </a:r>
            </a:p>
          </p:txBody>
        </p:sp>
        <p:sp>
          <p:nvSpPr>
            <p:cNvPr id="227" name="矩形: 圆角 226">
              <a:extLst>
                <a:ext uri="{FF2B5EF4-FFF2-40B4-BE49-F238E27FC236}">
                  <a16:creationId xmlns:a16="http://schemas.microsoft.com/office/drawing/2014/main" id="{05C39276-C342-4CF7-832F-B2CA602F9660}"/>
                </a:ext>
              </a:extLst>
            </p:cNvPr>
            <p:cNvSpPr/>
            <p:nvPr/>
          </p:nvSpPr>
          <p:spPr>
            <a:xfrm rot="5400000">
              <a:off x="8343021" y="2021004"/>
              <a:ext cx="885271"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pic>
        <p:nvPicPr>
          <p:cNvPr id="260" name="图片 259" descr="图片包含 物体&#10;&#10;已生成极高可信度的说明">
            <a:extLst>
              <a:ext uri="{FF2B5EF4-FFF2-40B4-BE49-F238E27FC236}">
                <a16:creationId xmlns:a16="http://schemas.microsoft.com/office/drawing/2014/main" id="{B292CC92-A16F-46EE-BA9B-BAE1DC7C7D82}"/>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tretch>
            <a:fillRect/>
          </a:stretch>
        </p:blipFill>
        <p:spPr>
          <a:xfrm>
            <a:off x="8741773" y="4875864"/>
            <a:ext cx="382972" cy="126904"/>
          </a:xfrm>
          <a:prstGeom prst="rect">
            <a:avLst/>
          </a:prstGeom>
        </p:spPr>
      </p:pic>
      <p:sp>
        <p:nvSpPr>
          <p:cNvPr id="250" name="矩形 249">
            <a:extLst>
              <a:ext uri="{FF2B5EF4-FFF2-40B4-BE49-F238E27FC236}">
                <a16:creationId xmlns:a16="http://schemas.microsoft.com/office/drawing/2014/main" id="{BF21D562-AFB5-4369-BCC8-C9EACE8A2E1F}"/>
              </a:ext>
            </a:extLst>
          </p:cNvPr>
          <p:cNvSpPr/>
          <p:nvPr/>
        </p:nvSpPr>
        <p:spPr>
          <a:xfrm>
            <a:off x="6923677" y="3717900"/>
            <a:ext cx="595035"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卫星通信</a:t>
            </a:r>
          </a:p>
        </p:txBody>
      </p:sp>
      <p:sp>
        <p:nvSpPr>
          <p:cNvPr id="249" name="矩形 248">
            <a:extLst>
              <a:ext uri="{FF2B5EF4-FFF2-40B4-BE49-F238E27FC236}">
                <a16:creationId xmlns:a16="http://schemas.microsoft.com/office/drawing/2014/main" id="{880A6BC8-622F-4D8D-99A5-547D80A7B7E5}"/>
              </a:ext>
            </a:extLst>
          </p:cNvPr>
          <p:cNvSpPr/>
          <p:nvPr/>
        </p:nvSpPr>
        <p:spPr>
          <a:xfrm>
            <a:off x="6873454" y="4313179"/>
            <a:ext cx="686406"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移动</a:t>
            </a:r>
            <a:r>
              <a:rPr kumimoji="0" lang="en-US" altLang="zh-CN"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4GLTE</a:t>
            </a:r>
            <a:endParaRPr kumimoji="0" lang="zh-CN" altLang="en-US"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251" name="矩形 250">
            <a:extLst>
              <a:ext uri="{FF2B5EF4-FFF2-40B4-BE49-F238E27FC236}">
                <a16:creationId xmlns:a16="http://schemas.microsoft.com/office/drawing/2014/main" id="{A748B2B4-16CE-4764-89E3-C576E591EA37}"/>
              </a:ext>
            </a:extLst>
          </p:cNvPr>
          <p:cNvSpPr/>
          <p:nvPr/>
        </p:nvSpPr>
        <p:spPr>
          <a:xfrm>
            <a:off x="6866464" y="4937572"/>
            <a:ext cx="697627"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北斗短报文</a:t>
            </a:r>
          </a:p>
        </p:txBody>
      </p:sp>
      <p:sp>
        <p:nvSpPr>
          <p:cNvPr id="118" name="矩形 117">
            <a:extLst>
              <a:ext uri="{FF2B5EF4-FFF2-40B4-BE49-F238E27FC236}">
                <a16:creationId xmlns:a16="http://schemas.microsoft.com/office/drawing/2014/main" id="{3BAA5B53-E019-4922-B3BC-6437CCA9FE66}"/>
              </a:ext>
            </a:extLst>
          </p:cNvPr>
          <p:cNvSpPr/>
          <p:nvPr/>
        </p:nvSpPr>
        <p:spPr>
          <a:xfrm>
            <a:off x="6578322" y="5464932"/>
            <a:ext cx="1290000"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通信运营商</a:t>
            </a:r>
          </a:p>
        </p:txBody>
      </p:sp>
      <p:sp>
        <p:nvSpPr>
          <p:cNvPr id="3" name="矩形 2">
            <a:extLst>
              <a:ext uri="{FF2B5EF4-FFF2-40B4-BE49-F238E27FC236}">
                <a16:creationId xmlns:a16="http://schemas.microsoft.com/office/drawing/2014/main" id="{9579952A-5A53-4417-B1CC-E8441F5960F0}"/>
              </a:ext>
            </a:extLst>
          </p:cNvPr>
          <p:cNvSpPr/>
          <p:nvPr/>
        </p:nvSpPr>
        <p:spPr>
          <a:xfrm>
            <a:off x="10746624" y="5464355"/>
            <a:ext cx="748923"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交互形式</a:t>
            </a:r>
          </a:p>
        </p:txBody>
      </p:sp>
      <p:sp>
        <p:nvSpPr>
          <p:cNvPr id="119" name="矩形 118">
            <a:extLst>
              <a:ext uri="{FF2B5EF4-FFF2-40B4-BE49-F238E27FC236}">
                <a16:creationId xmlns:a16="http://schemas.microsoft.com/office/drawing/2014/main" id="{42ED2B89-F4F3-4C9C-B58D-7BEE25BA451D}"/>
              </a:ext>
            </a:extLst>
          </p:cNvPr>
          <p:cNvSpPr/>
          <p:nvPr/>
        </p:nvSpPr>
        <p:spPr>
          <a:xfrm>
            <a:off x="5562612" y="5460013"/>
            <a:ext cx="512387"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摩棒</a:t>
            </a:r>
          </a:p>
        </p:txBody>
      </p:sp>
      <p:sp>
        <p:nvSpPr>
          <p:cNvPr id="120" name="矩形 119">
            <a:extLst>
              <a:ext uri="{FF2B5EF4-FFF2-40B4-BE49-F238E27FC236}">
                <a16:creationId xmlns:a16="http://schemas.microsoft.com/office/drawing/2014/main" id="{75D1AF55-187A-4516-99B6-931D8287DB4E}"/>
              </a:ext>
            </a:extLst>
          </p:cNvPr>
          <p:cNvSpPr/>
          <p:nvPr/>
        </p:nvSpPr>
        <p:spPr>
          <a:xfrm>
            <a:off x="2334419" y="5466120"/>
            <a:ext cx="1138858"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数据采集</a:t>
            </a:r>
          </a:p>
        </p:txBody>
      </p:sp>
      <p:pic>
        <p:nvPicPr>
          <p:cNvPr id="123" name="图片 122">
            <a:extLst>
              <a:ext uri="{FF2B5EF4-FFF2-40B4-BE49-F238E27FC236}">
                <a16:creationId xmlns:a16="http://schemas.microsoft.com/office/drawing/2014/main" id="{7E73B927-A76C-4942-A997-A93D0ED57B67}"/>
              </a:ext>
            </a:extLst>
          </p:cNvPr>
          <p:cNvPicPr>
            <a:picLocks noChangeAspect="1"/>
          </p:cNvPicPr>
          <p:nvPr/>
        </p:nvPicPr>
        <p:blipFill>
          <a:blip r:embed="rId21" cstate="print">
            <a:duotone>
              <a:prstClr val="black"/>
              <a:schemeClr val="accent2">
                <a:tint val="45000"/>
                <a:satMod val="400000"/>
              </a:schemeClr>
            </a:duotone>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a:xfrm rot="1161846">
            <a:off x="6950233" y="3418957"/>
            <a:ext cx="594926" cy="329006"/>
          </a:xfrm>
          <a:prstGeom prst="rect">
            <a:avLst/>
          </a:prstGeom>
        </p:spPr>
      </p:pic>
      <p:grpSp>
        <p:nvGrpSpPr>
          <p:cNvPr id="13" name="组合 12">
            <a:extLst>
              <a:ext uri="{FF2B5EF4-FFF2-40B4-BE49-F238E27FC236}">
                <a16:creationId xmlns:a16="http://schemas.microsoft.com/office/drawing/2014/main" id="{2B54B9E3-FD1C-4848-9127-674E7B0309FE}"/>
              </a:ext>
            </a:extLst>
          </p:cNvPr>
          <p:cNvGrpSpPr/>
          <p:nvPr/>
        </p:nvGrpSpPr>
        <p:grpSpPr>
          <a:xfrm>
            <a:off x="6880894" y="4124638"/>
            <a:ext cx="678913" cy="189951"/>
            <a:chOff x="6803260" y="4236776"/>
            <a:chExt cx="678913" cy="189951"/>
          </a:xfrm>
        </p:grpSpPr>
        <p:pic>
          <p:nvPicPr>
            <p:cNvPr id="14" name="图片 13">
              <a:extLst>
                <a:ext uri="{FF2B5EF4-FFF2-40B4-BE49-F238E27FC236}">
                  <a16:creationId xmlns:a16="http://schemas.microsoft.com/office/drawing/2014/main" id="{816456E0-3506-4052-9329-AD283F0955A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03260" y="4241956"/>
              <a:ext cx="180000" cy="179227"/>
            </a:xfrm>
            <a:prstGeom prst="rect">
              <a:avLst/>
            </a:prstGeom>
          </p:spPr>
        </p:pic>
        <p:pic>
          <p:nvPicPr>
            <p:cNvPr id="16" name="图片 15">
              <a:extLst>
                <a:ext uri="{FF2B5EF4-FFF2-40B4-BE49-F238E27FC236}">
                  <a16:creationId xmlns:a16="http://schemas.microsoft.com/office/drawing/2014/main" id="{B3BCCE86-3BCA-4728-BA78-BA19C0860D9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302173" y="4245981"/>
              <a:ext cx="180000" cy="180746"/>
            </a:xfrm>
            <a:prstGeom prst="rect">
              <a:avLst/>
            </a:prstGeom>
          </p:spPr>
        </p:pic>
        <p:pic>
          <p:nvPicPr>
            <p:cNvPr id="19" name="图片 18">
              <a:extLst>
                <a:ext uri="{FF2B5EF4-FFF2-40B4-BE49-F238E27FC236}">
                  <a16:creationId xmlns:a16="http://schemas.microsoft.com/office/drawing/2014/main" id="{A37C33BC-9CE8-402C-8710-648D85044C5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flipV="1">
              <a:off x="7053338" y="4236776"/>
              <a:ext cx="180000" cy="179226"/>
            </a:xfrm>
            <a:prstGeom prst="rect">
              <a:avLst/>
            </a:prstGeom>
          </p:spPr>
        </p:pic>
      </p:grpSp>
      <p:grpSp>
        <p:nvGrpSpPr>
          <p:cNvPr id="192" name="组合 191">
            <a:extLst>
              <a:ext uri="{FF2B5EF4-FFF2-40B4-BE49-F238E27FC236}">
                <a16:creationId xmlns:a16="http://schemas.microsoft.com/office/drawing/2014/main" id="{1724D607-6CE7-4368-8252-6ABB42320EF5}"/>
              </a:ext>
            </a:extLst>
          </p:cNvPr>
          <p:cNvGrpSpPr/>
          <p:nvPr/>
        </p:nvGrpSpPr>
        <p:grpSpPr>
          <a:xfrm rot="995476">
            <a:off x="6936114" y="4680918"/>
            <a:ext cx="527005" cy="197674"/>
            <a:chOff x="4926652" y="2354254"/>
            <a:chExt cx="2272370" cy="745219"/>
          </a:xfrm>
          <a:solidFill>
            <a:schemeClr val="bg1"/>
          </a:solidFill>
        </p:grpSpPr>
        <p:sp>
          <p:nvSpPr>
            <p:cNvPr id="193" name="椭圆 192">
              <a:extLst>
                <a:ext uri="{FF2B5EF4-FFF2-40B4-BE49-F238E27FC236}">
                  <a16:creationId xmlns:a16="http://schemas.microsoft.com/office/drawing/2014/main" id="{B06E6859-CA36-4C15-AE05-72C7D36FF212}"/>
                </a:ext>
              </a:extLst>
            </p:cNvPr>
            <p:cNvSpPr/>
            <p:nvPr/>
          </p:nvSpPr>
          <p:spPr>
            <a:xfrm rot="2251150">
              <a:off x="7091022" y="2470473"/>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4" name="椭圆 193">
              <a:extLst>
                <a:ext uri="{FF2B5EF4-FFF2-40B4-BE49-F238E27FC236}">
                  <a16:creationId xmlns:a16="http://schemas.microsoft.com/office/drawing/2014/main" id="{F78D384A-7A90-4E73-A683-F119ACBEBEEA}"/>
                </a:ext>
              </a:extLst>
            </p:cNvPr>
            <p:cNvSpPr/>
            <p:nvPr/>
          </p:nvSpPr>
          <p:spPr>
            <a:xfrm rot="2251150">
              <a:off x="6846135" y="2991473"/>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5" name="椭圆 194">
              <a:extLst>
                <a:ext uri="{FF2B5EF4-FFF2-40B4-BE49-F238E27FC236}">
                  <a16:creationId xmlns:a16="http://schemas.microsoft.com/office/drawing/2014/main" id="{B4688D41-F39A-4640-9592-58FF195CDF25}"/>
                </a:ext>
              </a:extLst>
            </p:cNvPr>
            <p:cNvSpPr/>
            <p:nvPr/>
          </p:nvSpPr>
          <p:spPr>
            <a:xfrm rot="2251150">
              <a:off x="6352812" y="2924481"/>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6" name="椭圆 195">
              <a:extLst>
                <a:ext uri="{FF2B5EF4-FFF2-40B4-BE49-F238E27FC236}">
                  <a16:creationId xmlns:a16="http://schemas.microsoft.com/office/drawing/2014/main" id="{6BAA9DC1-D5C6-402A-8FCE-0B0BE0CE8E06}"/>
                </a:ext>
              </a:extLst>
            </p:cNvPr>
            <p:cNvSpPr/>
            <p:nvPr/>
          </p:nvSpPr>
          <p:spPr>
            <a:xfrm rot="2251150">
              <a:off x="6215171" y="2528542"/>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7" name="椭圆 196">
              <a:extLst>
                <a:ext uri="{FF2B5EF4-FFF2-40B4-BE49-F238E27FC236}">
                  <a16:creationId xmlns:a16="http://schemas.microsoft.com/office/drawing/2014/main" id="{EB45F41D-026C-4A61-806B-8771BD44FCF6}"/>
                </a:ext>
              </a:extLst>
            </p:cNvPr>
            <p:cNvSpPr/>
            <p:nvPr/>
          </p:nvSpPr>
          <p:spPr>
            <a:xfrm rot="2251150">
              <a:off x="5823231" y="2416448"/>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8" name="椭圆 197">
              <a:extLst>
                <a:ext uri="{FF2B5EF4-FFF2-40B4-BE49-F238E27FC236}">
                  <a16:creationId xmlns:a16="http://schemas.microsoft.com/office/drawing/2014/main" id="{156E4022-0EE8-4567-AF65-E91826BD05F3}"/>
                </a:ext>
              </a:extLst>
            </p:cNvPr>
            <p:cNvSpPr/>
            <p:nvPr/>
          </p:nvSpPr>
          <p:spPr>
            <a:xfrm rot="2251150">
              <a:off x="5395631" y="2354254"/>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01" name="椭圆 200">
              <a:extLst>
                <a:ext uri="{FF2B5EF4-FFF2-40B4-BE49-F238E27FC236}">
                  <a16:creationId xmlns:a16="http://schemas.microsoft.com/office/drawing/2014/main" id="{4C908958-1751-45AF-954A-5F285B1AA7A6}"/>
                </a:ext>
              </a:extLst>
            </p:cNvPr>
            <p:cNvSpPr/>
            <p:nvPr/>
          </p:nvSpPr>
          <p:spPr>
            <a:xfrm rot="2251150">
              <a:off x="4926652" y="2477285"/>
              <a:ext cx="108000" cy="108000"/>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CCB274A1-30FF-43B7-A1D1-C15B075637FA}"/>
              </a:ext>
            </a:extLst>
          </p:cNvPr>
          <p:cNvGrpSpPr/>
          <p:nvPr/>
        </p:nvGrpSpPr>
        <p:grpSpPr>
          <a:xfrm>
            <a:off x="1560362" y="6162526"/>
            <a:ext cx="9084307" cy="310871"/>
            <a:chOff x="1560362" y="5933918"/>
            <a:chExt cx="9084307" cy="310871"/>
          </a:xfrm>
        </p:grpSpPr>
        <p:sp>
          <p:nvSpPr>
            <p:cNvPr id="111" name="矩形 110">
              <a:extLst>
                <a:ext uri="{FF2B5EF4-FFF2-40B4-BE49-F238E27FC236}">
                  <a16:creationId xmlns:a16="http://schemas.microsoft.com/office/drawing/2014/main" id="{0306F38D-0A38-4D56-B90D-A17442DCDD5D}"/>
                </a:ext>
              </a:extLst>
            </p:cNvPr>
            <p:cNvSpPr/>
            <p:nvPr/>
          </p:nvSpPr>
          <p:spPr>
            <a:xfrm>
              <a:off x="5734880" y="5933918"/>
              <a:ext cx="723275" cy="307777"/>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网络层</a:t>
              </a:r>
            </a:p>
          </p:txBody>
        </p:sp>
        <p:sp>
          <p:nvSpPr>
            <p:cNvPr id="112" name="矩形 111">
              <a:extLst>
                <a:ext uri="{FF2B5EF4-FFF2-40B4-BE49-F238E27FC236}">
                  <a16:creationId xmlns:a16="http://schemas.microsoft.com/office/drawing/2014/main" id="{EF20AB17-CE1F-4CE1-9183-FF9D0C09DF7D}"/>
                </a:ext>
              </a:extLst>
            </p:cNvPr>
            <p:cNvSpPr/>
            <p:nvPr/>
          </p:nvSpPr>
          <p:spPr>
            <a:xfrm>
              <a:off x="9921394" y="5937012"/>
              <a:ext cx="723275" cy="307777"/>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应用层</a:t>
              </a:r>
            </a:p>
          </p:txBody>
        </p:sp>
        <p:sp>
          <p:nvSpPr>
            <p:cNvPr id="132" name="矩形 131">
              <a:extLst>
                <a:ext uri="{FF2B5EF4-FFF2-40B4-BE49-F238E27FC236}">
                  <a16:creationId xmlns:a16="http://schemas.microsoft.com/office/drawing/2014/main" id="{B027A1BF-AB8E-40B9-BCF5-26108464E135}"/>
                </a:ext>
              </a:extLst>
            </p:cNvPr>
            <p:cNvSpPr/>
            <p:nvPr/>
          </p:nvSpPr>
          <p:spPr>
            <a:xfrm>
              <a:off x="1560362" y="5937012"/>
              <a:ext cx="723275" cy="307777"/>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感知层</a:t>
              </a:r>
            </a:p>
          </p:txBody>
        </p:sp>
      </p:grpSp>
      <p:grpSp>
        <p:nvGrpSpPr>
          <p:cNvPr id="136" name="组合 135">
            <a:extLst>
              <a:ext uri="{FF2B5EF4-FFF2-40B4-BE49-F238E27FC236}">
                <a16:creationId xmlns:a16="http://schemas.microsoft.com/office/drawing/2014/main" id="{3509981E-F013-452B-B154-7744E1ED7DAB}"/>
              </a:ext>
            </a:extLst>
          </p:cNvPr>
          <p:cNvGrpSpPr/>
          <p:nvPr/>
        </p:nvGrpSpPr>
        <p:grpSpPr>
          <a:xfrm>
            <a:off x="555208" y="1052825"/>
            <a:ext cx="1060926" cy="697954"/>
            <a:chOff x="322310" y="1637353"/>
            <a:chExt cx="1060926" cy="697954"/>
          </a:xfrm>
        </p:grpSpPr>
        <p:pic>
          <p:nvPicPr>
            <p:cNvPr id="168" name="图片 167">
              <a:extLst>
                <a:ext uri="{FF2B5EF4-FFF2-40B4-BE49-F238E27FC236}">
                  <a16:creationId xmlns:a16="http://schemas.microsoft.com/office/drawing/2014/main" id="{2A11E462-483A-4714-9D18-F145968016B9}"/>
                </a:ext>
              </a:extLst>
            </p:cNvPr>
            <p:cNvPicPr>
              <a:picLocks noChangeAspect="1"/>
            </p:cNvPicPr>
            <p:nvPr/>
          </p:nvPicPr>
          <p:blipFill>
            <a:blip r:embed="rId26" cstate="print">
              <a:grayscl/>
              <a:extLst>
                <a:ext uri="{28A0092B-C50C-407E-A947-70E740481C1C}">
                  <a14:useLocalDpi xmlns:a14="http://schemas.microsoft.com/office/drawing/2010/main" val="0"/>
                </a:ext>
              </a:extLst>
            </a:blip>
            <a:stretch>
              <a:fillRect/>
            </a:stretch>
          </p:blipFill>
          <p:spPr>
            <a:xfrm>
              <a:off x="322310" y="1637353"/>
              <a:ext cx="1060926" cy="449476"/>
            </a:xfrm>
            <a:prstGeom prst="rect">
              <a:avLst/>
            </a:prstGeom>
          </p:spPr>
        </p:pic>
        <p:sp>
          <p:nvSpPr>
            <p:cNvPr id="169" name="矩形 168">
              <a:extLst>
                <a:ext uri="{FF2B5EF4-FFF2-40B4-BE49-F238E27FC236}">
                  <a16:creationId xmlns:a16="http://schemas.microsoft.com/office/drawing/2014/main" id="{882CAFC7-205F-482C-B9E3-5FAF55BD37D8}"/>
                </a:ext>
              </a:extLst>
            </p:cNvPr>
            <p:cNvSpPr/>
            <p:nvPr/>
          </p:nvSpPr>
          <p:spPr>
            <a:xfrm>
              <a:off x="401205" y="2099409"/>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实时雷达数据</a:t>
              </a:r>
            </a:p>
          </p:txBody>
        </p:sp>
      </p:grpSp>
      <p:sp>
        <p:nvSpPr>
          <p:cNvPr id="164" name="矩形 163">
            <a:extLst>
              <a:ext uri="{FF2B5EF4-FFF2-40B4-BE49-F238E27FC236}">
                <a16:creationId xmlns:a16="http://schemas.microsoft.com/office/drawing/2014/main" id="{5CB2E180-843E-414D-BB0A-F5C67869F5BD}"/>
              </a:ext>
            </a:extLst>
          </p:cNvPr>
          <p:cNvSpPr/>
          <p:nvPr/>
        </p:nvSpPr>
        <p:spPr>
          <a:xfrm>
            <a:off x="630430" y="2387135"/>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航行状态数据</a:t>
            </a:r>
          </a:p>
        </p:txBody>
      </p:sp>
      <p:grpSp>
        <p:nvGrpSpPr>
          <p:cNvPr id="138" name="组合 137">
            <a:extLst>
              <a:ext uri="{FF2B5EF4-FFF2-40B4-BE49-F238E27FC236}">
                <a16:creationId xmlns:a16="http://schemas.microsoft.com/office/drawing/2014/main" id="{E6701C19-CA7D-4494-B0DA-DEA0299F92C6}"/>
              </a:ext>
            </a:extLst>
          </p:cNvPr>
          <p:cNvGrpSpPr/>
          <p:nvPr/>
        </p:nvGrpSpPr>
        <p:grpSpPr>
          <a:xfrm>
            <a:off x="2077938" y="1051098"/>
            <a:ext cx="906017" cy="696552"/>
            <a:chOff x="1368348" y="1654032"/>
            <a:chExt cx="906017" cy="696552"/>
          </a:xfrm>
        </p:grpSpPr>
        <p:pic>
          <p:nvPicPr>
            <p:cNvPr id="162" name="图片 161">
              <a:extLst>
                <a:ext uri="{FF2B5EF4-FFF2-40B4-BE49-F238E27FC236}">
                  <a16:creationId xmlns:a16="http://schemas.microsoft.com/office/drawing/2014/main" id="{685AC9D9-6F8D-4054-9E95-73CDA1CDD868}"/>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2989" t="14711" r="13445" b="13262"/>
            <a:stretch/>
          </p:blipFill>
          <p:spPr>
            <a:xfrm>
              <a:off x="1599851" y="1654032"/>
              <a:ext cx="448020" cy="438642"/>
            </a:xfrm>
            <a:prstGeom prst="rect">
              <a:avLst/>
            </a:prstGeom>
          </p:spPr>
        </p:pic>
        <p:sp>
          <p:nvSpPr>
            <p:cNvPr id="163" name="矩形 162">
              <a:extLst>
                <a:ext uri="{FF2B5EF4-FFF2-40B4-BE49-F238E27FC236}">
                  <a16:creationId xmlns:a16="http://schemas.microsoft.com/office/drawing/2014/main" id="{3507FE27-418D-44EA-A3B9-D5DE83E5ED75}"/>
                </a:ext>
              </a:extLst>
            </p:cNvPr>
            <p:cNvSpPr/>
            <p:nvPr/>
          </p:nvSpPr>
          <p:spPr>
            <a:xfrm>
              <a:off x="1368348" y="2114686"/>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实时测深数据</a:t>
              </a:r>
            </a:p>
          </p:txBody>
        </p:sp>
      </p:grpSp>
      <p:grpSp>
        <p:nvGrpSpPr>
          <p:cNvPr id="139" name="组合 138">
            <a:extLst>
              <a:ext uri="{FF2B5EF4-FFF2-40B4-BE49-F238E27FC236}">
                <a16:creationId xmlns:a16="http://schemas.microsoft.com/office/drawing/2014/main" id="{162E0711-3955-40B0-86AE-74205BF10E2E}"/>
              </a:ext>
            </a:extLst>
          </p:cNvPr>
          <p:cNvGrpSpPr/>
          <p:nvPr/>
        </p:nvGrpSpPr>
        <p:grpSpPr>
          <a:xfrm>
            <a:off x="577961" y="4384611"/>
            <a:ext cx="995785" cy="704829"/>
            <a:chOff x="2131291" y="1638886"/>
            <a:chExt cx="995785" cy="704829"/>
          </a:xfrm>
        </p:grpSpPr>
        <p:pic>
          <p:nvPicPr>
            <p:cNvPr id="160" name="图片 159">
              <a:extLst>
                <a:ext uri="{FF2B5EF4-FFF2-40B4-BE49-F238E27FC236}">
                  <a16:creationId xmlns:a16="http://schemas.microsoft.com/office/drawing/2014/main" id="{607952B8-887C-4510-BF9F-494DF089D0B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418559" y="1638886"/>
              <a:ext cx="490860" cy="490860"/>
            </a:xfrm>
            <a:prstGeom prst="rect">
              <a:avLst/>
            </a:prstGeom>
          </p:spPr>
        </p:pic>
        <p:sp>
          <p:nvSpPr>
            <p:cNvPr id="161" name="矩形 160">
              <a:extLst>
                <a:ext uri="{FF2B5EF4-FFF2-40B4-BE49-F238E27FC236}">
                  <a16:creationId xmlns:a16="http://schemas.microsoft.com/office/drawing/2014/main" id="{F56CDA9D-CEFD-478D-891D-30DD79C1D57B}"/>
                </a:ext>
              </a:extLst>
            </p:cNvPr>
            <p:cNvSpPr/>
            <p:nvPr/>
          </p:nvSpPr>
          <p:spPr>
            <a:xfrm>
              <a:off x="2131291" y="2107817"/>
              <a:ext cx="995785"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海图＆ </a:t>
              </a:r>
              <a:r>
                <a:rPr kumimoji="0" lang="en-US" altLang="zh-CN"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AIS</a:t>
              </a: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数据</a:t>
              </a:r>
            </a:p>
          </p:txBody>
        </p:sp>
      </p:grpSp>
      <p:grpSp>
        <p:nvGrpSpPr>
          <p:cNvPr id="140" name="组合 139">
            <a:extLst>
              <a:ext uri="{FF2B5EF4-FFF2-40B4-BE49-F238E27FC236}">
                <a16:creationId xmlns:a16="http://schemas.microsoft.com/office/drawing/2014/main" id="{159538EC-F202-4C59-AC6E-B68363E8BEDC}"/>
              </a:ext>
            </a:extLst>
          </p:cNvPr>
          <p:cNvGrpSpPr/>
          <p:nvPr/>
        </p:nvGrpSpPr>
        <p:grpSpPr>
          <a:xfrm>
            <a:off x="2077876" y="1892296"/>
            <a:ext cx="906017" cy="717912"/>
            <a:chOff x="454686" y="910318"/>
            <a:chExt cx="906017" cy="717912"/>
          </a:xfrm>
        </p:grpSpPr>
        <p:sp>
          <p:nvSpPr>
            <p:cNvPr id="158" name="矩形 157">
              <a:extLst>
                <a:ext uri="{FF2B5EF4-FFF2-40B4-BE49-F238E27FC236}">
                  <a16:creationId xmlns:a16="http://schemas.microsoft.com/office/drawing/2014/main" id="{0871B754-84C4-4574-9625-0AEBD00991A1}"/>
                </a:ext>
              </a:extLst>
            </p:cNvPr>
            <p:cNvSpPr/>
            <p:nvPr/>
          </p:nvSpPr>
          <p:spPr>
            <a:xfrm>
              <a:off x="454686" y="1392332"/>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智能监控系统</a:t>
              </a:r>
            </a:p>
          </p:txBody>
        </p:sp>
        <p:pic>
          <p:nvPicPr>
            <p:cNvPr id="159" name="图片 158" descr="图片包含 黑色, 室内, 白色&#10;&#10;已生成高可信度的说明">
              <a:extLst>
                <a:ext uri="{FF2B5EF4-FFF2-40B4-BE49-F238E27FC236}">
                  <a16:creationId xmlns:a16="http://schemas.microsoft.com/office/drawing/2014/main" id="{E4286061-2D4D-4844-9D62-1DA5F6693EC7}"/>
                </a:ext>
              </a:extLst>
            </p:cNvPr>
            <p:cNvPicPr>
              <a:picLocks noChangeAspect="1"/>
            </p:cNvPicPr>
            <p:nvPr/>
          </p:nvPicPr>
          <p:blipFill>
            <a:blip r:embed="rId29" cstate="print">
              <a:extLst>
                <a:ext uri="{BEBA8EAE-BF5A-486C-A8C5-ECC9F3942E4B}">
                  <a14:imgProps xmlns:a14="http://schemas.microsoft.com/office/drawing/2010/main">
                    <a14:imgLayer r:embed="rId30">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08015" y="910318"/>
              <a:ext cx="600320" cy="511964"/>
            </a:xfrm>
            <a:prstGeom prst="rect">
              <a:avLst/>
            </a:prstGeom>
          </p:spPr>
        </p:pic>
      </p:grpSp>
      <p:grpSp>
        <p:nvGrpSpPr>
          <p:cNvPr id="145" name="组合 144">
            <a:extLst>
              <a:ext uri="{FF2B5EF4-FFF2-40B4-BE49-F238E27FC236}">
                <a16:creationId xmlns:a16="http://schemas.microsoft.com/office/drawing/2014/main" id="{B36A586C-A542-46BF-8933-2617A97CB6A7}"/>
              </a:ext>
            </a:extLst>
          </p:cNvPr>
          <p:cNvGrpSpPr/>
          <p:nvPr/>
        </p:nvGrpSpPr>
        <p:grpSpPr>
          <a:xfrm>
            <a:off x="641577" y="2738952"/>
            <a:ext cx="906017" cy="669148"/>
            <a:chOff x="624325" y="3087271"/>
            <a:chExt cx="906017" cy="669148"/>
          </a:xfrm>
        </p:grpSpPr>
        <p:sp>
          <p:nvSpPr>
            <p:cNvPr id="146" name="矩形 145">
              <a:extLst>
                <a:ext uri="{FF2B5EF4-FFF2-40B4-BE49-F238E27FC236}">
                  <a16:creationId xmlns:a16="http://schemas.microsoft.com/office/drawing/2014/main" id="{8963ABFF-A021-4F16-9CA6-FC0AD96F8A6B}"/>
                </a:ext>
              </a:extLst>
            </p:cNvPr>
            <p:cNvSpPr/>
            <p:nvPr/>
          </p:nvSpPr>
          <p:spPr>
            <a:xfrm>
              <a:off x="624325" y="3520521"/>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机舱工况数据</a:t>
              </a:r>
            </a:p>
          </p:txBody>
        </p:sp>
        <p:pic>
          <p:nvPicPr>
            <p:cNvPr id="147" name="图片 146" descr="图片包含 事情, 设备&#10;&#10;已生成极高可信度的说明">
              <a:extLst>
                <a:ext uri="{FF2B5EF4-FFF2-40B4-BE49-F238E27FC236}">
                  <a16:creationId xmlns:a16="http://schemas.microsoft.com/office/drawing/2014/main" id="{107DC4BB-B5CE-407E-9561-02B098424A24}"/>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16217" t="16111" r="16217" b="16481"/>
            <a:stretch/>
          </p:blipFill>
          <p:spPr>
            <a:xfrm>
              <a:off x="865586" y="3087271"/>
              <a:ext cx="417146" cy="416172"/>
            </a:xfrm>
            <a:prstGeom prst="rect">
              <a:avLst/>
            </a:prstGeom>
          </p:spPr>
        </p:pic>
      </p:grpSp>
      <p:sp>
        <p:nvSpPr>
          <p:cNvPr id="131" name="矩形 130">
            <a:extLst>
              <a:ext uri="{FF2B5EF4-FFF2-40B4-BE49-F238E27FC236}">
                <a16:creationId xmlns:a16="http://schemas.microsoft.com/office/drawing/2014/main" id="{731014E9-DB83-4250-8C79-61564ECBBB30}"/>
              </a:ext>
            </a:extLst>
          </p:cNvPr>
          <p:cNvSpPr/>
          <p:nvPr/>
        </p:nvSpPr>
        <p:spPr>
          <a:xfrm>
            <a:off x="582496" y="5785345"/>
            <a:ext cx="1026243"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探照灯＆夜视仪</a:t>
            </a:r>
          </a:p>
        </p:txBody>
      </p:sp>
      <p:sp>
        <p:nvSpPr>
          <p:cNvPr id="133" name="矩形 132">
            <a:extLst>
              <a:ext uri="{FF2B5EF4-FFF2-40B4-BE49-F238E27FC236}">
                <a16:creationId xmlns:a16="http://schemas.microsoft.com/office/drawing/2014/main" id="{5BC2ECAA-8724-4528-90C3-AC0BD583919A}"/>
              </a:ext>
            </a:extLst>
          </p:cNvPr>
          <p:cNvSpPr/>
          <p:nvPr/>
        </p:nvSpPr>
        <p:spPr>
          <a:xfrm>
            <a:off x="4605293" y="2481813"/>
            <a:ext cx="900365" cy="23589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文件共享云盘</a:t>
            </a:r>
          </a:p>
        </p:txBody>
      </p:sp>
      <p:cxnSp>
        <p:nvCxnSpPr>
          <p:cNvPr id="151" name="直接连接符 150">
            <a:extLst>
              <a:ext uri="{FF2B5EF4-FFF2-40B4-BE49-F238E27FC236}">
                <a16:creationId xmlns:a16="http://schemas.microsoft.com/office/drawing/2014/main" id="{5C6487B5-9AAD-43D5-A26A-99F9CAE00FFA}"/>
              </a:ext>
            </a:extLst>
          </p:cNvPr>
          <p:cNvCxnSpPr/>
          <p:nvPr/>
        </p:nvCxnSpPr>
        <p:spPr>
          <a:xfrm>
            <a:off x="4338147" y="2204881"/>
            <a:ext cx="360497" cy="0"/>
          </a:xfrm>
          <a:prstGeom prst="line">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cxnSp>
      <p:pic>
        <p:nvPicPr>
          <p:cNvPr id="170" name="图片 169">
            <a:extLst>
              <a:ext uri="{FF2B5EF4-FFF2-40B4-BE49-F238E27FC236}">
                <a16:creationId xmlns:a16="http://schemas.microsoft.com/office/drawing/2014/main" id="{EB19EBC1-E555-4FFE-AECA-483AF08647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800363" y="1964272"/>
            <a:ext cx="471385" cy="471385"/>
          </a:xfrm>
          <a:prstGeom prst="rect">
            <a:avLst/>
          </a:prstGeom>
        </p:spPr>
      </p:pic>
      <p:sp>
        <p:nvSpPr>
          <p:cNvPr id="185" name="矩形 184">
            <a:extLst>
              <a:ext uri="{FF2B5EF4-FFF2-40B4-BE49-F238E27FC236}">
                <a16:creationId xmlns:a16="http://schemas.microsoft.com/office/drawing/2014/main" id="{894F21AA-A7A0-437C-BE5A-0CB0099822E7}"/>
              </a:ext>
            </a:extLst>
          </p:cNvPr>
          <p:cNvSpPr/>
          <p:nvPr/>
        </p:nvSpPr>
        <p:spPr>
          <a:xfrm>
            <a:off x="8654587" y="2195089"/>
            <a:ext cx="958968"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岸端数据</a:t>
            </a:r>
          </a:p>
        </p:txBody>
      </p:sp>
      <p:sp>
        <p:nvSpPr>
          <p:cNvPr id="186" name="矩形 185">
            <a:extLst>
              <a:ext uri="{FF2B5EF4-FFF2-40B4-BE49-F238E27FC236}">
                <a16:creationId xmlns:a16="http://schemas.microsoft.com/office/drawing/2014/main" id="{3E425B2D-C86C-414C-BE21-184FD76834BE}"/>
              </a:ext>
            </a:extLst>
          </p:cNvPr>
          <p:cNvSpPr/>
          <p:nvPr/>
        </p:nvSpPr>
        <p:spPr>
          <a:xfrm>
            <a:off x="3832169" y="5459880"/>
            <a:ext cx="110502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cs typeface="+mn-cs"/>
              </a:rPr>
              <a:t>摩棒数据处理</a:t>
            </a:r>
          </a:p>
        </p:txBody>
      </p:sp>
      <p:grpSp>
        <p:nvGrpSpPr>
          <p:cNvPr id="2" name="组合 1">
            <a:extLst>
              <a:ext uri="{FF2B5EF4-FFF2-40B4-BE49-F238E27FC236}">
                <a16:creationId xmlns:a16="http://schemas.microsoft.com/office/drawing/2014/main" id="{DF578E8D-AC98-4340-AC5B-37E82AD39E53}"/>
              </a:ext>
            </a:extLst>
          </p:cNvPr>
          <p:cNvGrpSpPr/>
          <p:nvPr/>
        </p:nvGrpSpPr>
        <p:grpSpPr>
          <a:xfrm>
            <a:off x="3356277" y="5020185"/>
            <a:ext cx="734165" cy="336674"/>
            <a:chOff x="6343213" y="3296929"/>
            <a:chExt cx="734165" cy="426764"/>
          </a:xfrm>
        </p:grpSpPr>
        <p:pic>
          <p:nvPicPr>
            <p:cNvPr id="190" name="图片 189">
              <a:extLst>
                <a:ext uri="{FF2B5EF4-FFF2-40B4-BE49-F238E27FC236}">
                  <a16:creationId xmlns:a16="http://schemas.microsoft.com/office/drawing/2014/main" id="{6F7B3EAE-247C-4162-A0AD-DA80193A7FAC}"/>
                </a:ext>
              </a:extLst>
            </p:cNvPr>
            <p:cNvPicPr>
              <a:picLocks noChangeAspect="1"/>
            </p:cNvPicPr>
            <p:nvPr/>
          </p:nvPicPr>
          <p:blipFill>
            <a:blip r:embed="rId33">
              <a:duotone>
                <a:prstClr val="black"/>
                <a:schemeClr val="accent1">
                  <a:tint val="45000"/>
                  <a:satMod val="400000"/>
                </a:schemeClr>
              </a:duotone>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a:off x="6343213" y="3420291"/>
              <a:ext cx="432000" cy="303402"/>
            </a:xfrm>
            <a:prstGeom prst="rect">
              <a:avLst/>
            </a:prstGeom>
          </p:spPr>
        </p:pic>
        <p:sp>
          <p:nvSpPr>
            <p:cNvPr id="204" name="矩形 203">
              <a:extLst>
                <a:ext uri="{FF2B5EF4-FFF2-40B4-BE49-F238E27FC236}">
                  <a16:creationId xmlns:a16="http://schemas.microsoft.com/office/drawing/2014/main" id="{26739ACB-DB9D-41D7-883C-E2E33E26B22D}"/>
                </a:ext>
              </a:extLst>
            </p:cNvPr>
            <p:cNvSpPr/>
            <p:nvPr/>
          </p:nvSpPr>
          <p:spPr>
            <a:xfrm>
              <a:off x="6429378" y="3296929"/>
              <a:ext cx="648000" cy="23408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有线或无线网</a:t>
              </a:r>
            </a:p>
          </p:txBody>
        </p:sp>
      </p:grpSp>
      <p:pic>
        <p:nvPicPr>
          <p:cNvPr id="208" name="图片 207">
            <a:extLst>
              <a:ext uri="{FF2B5EF4-FFF2-40B4-BE49-F238E27FC236}">
                <a16:creationId xmlns:a16="http://schemas.microsoft.com/office/drawing/2014/main" id="{42F96A76-213B-4C43-B53D-A3147232475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282684" y="4429186"/>
            <a:ext cx="1360267" cy="1019846"/>
          </a:xfrm>
          <a:prstGeom prst="rect">
            <a:avLst/>
          </a:prstGeom>
        </p:spPr>
      </p:pic>
      <p:sp>
        <p:nvSpPr>
          <p:cNvPr id="210" name="箭头: 圆角右 209">
            <a:extLst>
              <a:ext uri="{FF2B5EF4-FFF2-40B4-BE49-F238E27FC236}">
                <a16:creationId xmlns:a16="http://schemas.microsoft.com/office/drawing/2014/main" id="{C87500F7-CB32-4B74-9D62-1B450713ADC4}"/>
              </a:ext>
            </a:extLst>
          </p:cNvPr>
          <p:cNvSpPr/>
          <p:nvPr/>
        </p:nvSpPr>
        <p:spPr>
          <a:xfrm rot="5400000">
            <a:off x="3369765" y="4310108"/>
            <a:ext cx="662557" cy="856433"/>
          </a:xfrm>
          <a:prstGeom prst="bentArrow">
            <a:avLst>
              <a:gd name="adj1" fmla="val 1428"/>
              <a:gd name="adj2" fmla="val 0"/>
              <a:gd name="adj3" fmla="val 12602"/>
              <a:gd name="adj4" fmla="val 9530"/>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28" name="箭头: 圆角右 227">
            <a:extLst>
              <a:ext uri="{FF2B5EF4-FFF2-40B4-BE49-F238E27FC236}">
                <a16:creationId xmlns:a16="http://schemas.microsoft.com/office/drawing/2014/main" id="{F5BF3CEE-2F0C-47B5-8949-92721BE25BF8}"/>
              </a:ext>
            </a:extLst>
          </p:cNvPr>
          <p:cNvSpPr/>
          <p:nvPr/>
        </p:nvSpPr>
        <p:spPr>
          <a:xfrm rot="16200000">
            <a:off x="3072505" y="3987121"/>
            <a:ext cx="489058" cy="351281"/>
          </a:xfrm>
          <a:prstGeom prst="bentArrow">
            <a:avLst>
              <a:gd name="adj1" fmla="val 1428"/>
              <a:gd name="adj2" fmla="val 0"/>
              <a:gd name="adj3" fmla="val 12602"/>
              <a:gd name="adj4" fmla="val 21655"/>
            </a:avLst>
          </a:prstGeom>
          <a:solidFill>
            <a:srgbClr val="0261EE"/>
          </a:solidFill>
          <a:ln>
            <a:solidFill>
              <a:srgbClr val="0266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pic>
        <p:nvPicPr>
          <p:cNvPr id="172" name="图片 171">
            <a:extLst>
              <a:ext uri="{FF2B5EF4-FFF2-40B4-BE49-F238E27FC236}">
                <a16:creationId xmlns:a16="http://schemas.microsoft.com/office/drawing/2014/main" id="{90EBE264-FCC5-44F6-A99D-F302B15D46E5}"/>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l="28314" t="6183" r="30700" b="21060"/>
          <a:stretch/>
        </p:blipFill>
        <p:spPr>
          <a:xfrm>
            <a:off x="4035239" y="4704375"/>
            <a:ext cx="691269" cy="688816"/>
          </a:xfrm>
          <a:prstGeom prst="rect">
            <a:avLst/>
          </a:prstGeom>
        </p:spPr>
      </p:pic>
      <p:grpSp>
        <p:nvGrpSpPr>
          <p:cNvPr id="230" name="组合 229">
            <a:extLst>
              <a:ext uri="{FF2B5EF4-FFF2-40B4-BE49-F238E27FC236}">
                <a16:creationId xmlns:a16="http://schemas.microsoft.com/office/drawing/2014/main" id="{6E24FA18-EBD9-4A17-8395-85BBCF1FE359}"/>
              </a:ext>
            </a:extLst>
          </p:cNvPr>
          <p:cNvGrpSpPr/>
          <p:nvPr/>
        </p:nvGrpSpPr>
        <p:grpSpPr>
          <a:xfrm>
            <a:off x="4923314" y="5018330"/>
            <a:ext cx="725021" cy="336674"/>
            <a:chOff x="6343213" y="3296929"/>
            <a:chExt cx="725021" cy="426764"/>
          </a:xfrm>
        </p:grpSpPr>
        <p:pic>
          <p:nvPicPr>
            <p:cNvPr id="231" name="图片 230">
              <a:extLst>
                <a:ext uri="{FF2B5EF4-FFF2-40B4-BE49-F238E27FC236}">
                  <a16:creationId xmlns:a16="http://schemas.microsoft.com/office/drawing/2014/main" id="{21A228A0-2FBF-47D7-A77B-6F4173FC051E}"/>
                </a:ext>
              </a:extLst>
            </p:cNvPr>
            <p:cNvPicPr>
              <a:picLocks noChangeAspect="1"/>
            </p:cNvPicPr>
            <p:nvPr/>
          </p:nvPicPr>
          <p:blipFill>
            <a:blip r:embed="rId33">
              <a:duotone>
                <a:prstClr val="black"/>
                <a:schemeClr val="accent1">
                  <a:tint val="45000"/>
                  <a:satMod val="400000"/>
                </a:schemeClr>
              </a:duotone>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a:off x="6343213" y="3420291"/>
              <a:ext cx="432000" cy="303402"/>
            </a:xfrm>
            <a:prstGeom prst="rect">
              <a:avLst/>
            </a:prstGeom>
          </p:spPr>
        </p:pic>
        <p:sp>
          <p:nvSpPr>
            <p:cNvPr id="232" name="矩形 231">
              <a:extLst>
                <a:ext uri="{FF2B5EF4-FFF2-40B4-BE49-F238E27FC236}">
                  <a16:creationId xmlns:a16="http://schemas.microsoft.com/office/drawing/2014/main" id="{47504213-C17C-4AC1-8D6A-C02100A2E274}"/>
                </a:ext>
              </a:extLst>
            </p:cNvPr>
            <p:cNvSpPr/>
            <p:nvPr/>
          </p:nvSpPr>
          <p:spPr>
            <a:xfrm>
              <a:off x="6420234" y="3296929"/>
              <a:ext cx="648000" cy="23408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有线或无线网</a:t>
              </a:r>
            </a:p>
          </p:txBody>
        </p:sp>
      </p:grpSp>
      <p:pic>
        <p:nvPicPr>
          <p:cNvPr id="246" name="图片 245">
            <a:extLst>
              <a:ext uri="{FF2B5EF4-FFF2-40B4-BE49-F238E27FC236}">
                <a16:creationId xmlns:a16="http://schemas.microsoft.com/office/drawing/2014/main" id="{0C2E1FF6-D18E-4E8A-877E-ED6989B65B2E}"/>
              </a:ext>
            </a:extLst>
          </p:cNvPr>
          <p:cNvPicPr>
            <a:picLocks noChangeAspect="1"/>
          </p:cNvPicPr>
          <p:nvPr/>
        </p:nvPicPr>
        <p:blipFill>
          <a:blip r:embed="rId33">
            <a:biLevel thresh="75000"/>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a:off x="7952788" y="3317785"/>
            <a:ext cx="432000" cy="239354"/>
          </a:xfrm>
          <a:prstGeom prst="rect">
            <a:avLst/>
          </a:prstGeom>
        </p:spPr>
      </p:pic>
      <p:pic>
        <p:nvPicPr>
          <p:cNvPr id="252" name="图片 251">
            <a:extLst>
              <a:ext uri="{FF2B5EF4-FFF2-40B4-BE49-F238E27FC236}">
                <a16:creationId xmlns:a16="http://schemas.microsoft.com/office/drawing/2014/main" id="{4F5A58F4-A44F-4698-A213-FB49637D44EB}"/>
              </a:ext>
            </a:extLst>
          </p:cNvPr>
          <p:cNvPicPr>
            <a:picLocks noChangeAspect="1"/>
          </p:cNvPicPr>
          <p:nvPr/>
        </p:nvPicPr>
        <p:blipFill>
          <a:blip r:embed="rId33">
            <a:biLevel thresh="75000"/>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a:off x="9894331" y="3313107"/>
            <a:ext cx="432000" cy="239354"/>
          </a:xfrm>
          <a:prstGeom prst="rect">
            <a:avLst/>
          </a:prstGeom>
        </p:spPr>
      </p:pic>
      <p:pic>
        <p:nvPicPr>
          <p:cNvPr id="255" name="图片 254">
            <a:extLst>
              <a:ext uri="{FF2B5EF4-FFF2-40B4-BE49-F238E27FC236}">
                <a16:creationId xmlns:a16="http://schemas.microsoft.com/office/drawing/2014/main" id="{0DA929B9-CBF9-4C81-BB8E-B9F3B6DFE1B4}"/>
              </a:ext>
            </a:extLst>
          </p:cNvPr>
          <p:cNvPicPr>
            <a:picLocks noChangeAspect="1"/>
          </p:cNvPicPr>
          <p:nvPr/>
        </p:nvPicPr>
        <p:blipFill>
          <a:blip r:embed="rId33">
            <a:biLevel thresh="75000"/>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rot="5400000">
            <a:off x="8915481" y="2595197"/>
            <a:ext cx="432000" cy="239354"/>
          </a:xfrm>
          <a:prstGeom prst="rect">
            <a:avLst/>
          </a:prstGeom>
        </p:spPr>
      </p:pic>
      <p:sp>
        <p:nvSpPr>
          <p:cNvPr id="259" name="矩形: 圆角 258">
            <a:extLst>
              <a:ext uri="{FF2B5EF4-FFF2-40B4-BE49-F238E27FC236}">
                <a16:creationId xmlns:a16="http://schemas.microsoft.com/office/drawing/2014/main" id="{5662D390-257E-42D6-A544-AC14512497C3}"/>
              </a:ext>
            </a:extLst>
          </p:cNvPr>
          <p:cNvSpPr/>
          <p:nvPr/>
        </p:nvSpPr>
        <p:spPr>
          <a:xfrm>
            <a:off x="523733" y="836757"/>
            <a:ext cx="5580000" cy="5224290"/>
          </a:xfrm>
          <a:prstGeom prst="roundRect">
            <a:avLst>
              <a:gd name="adj" fmla="val 1489"/>
            </a:avLst>
          </a:prstGeom>
          <a:noFill/>
          <a:ln>
            <a:solidFill>
              <a:schemeClr val="tx1">
                <a:lumMod val="75000"/>
                <a:lumOff val="25000"/>
                <a:alpha val="28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Calibri" panose="020F0502020204030204"/>
              <a:ea typeface="等线" panose="02010600030101010101" pitchFamily="2" charset="-122"/>
              <a:cs typeface="+mn-cs"/>
            </a:endParaRPr>
          </a:p>
        </p:txBody>
      </p:sp>
      <p:sp>
        <p:nvSpPr>
          <p:cNvPr id="261" name="矩形 260">
            <a:extLst>
              <a:ext uri="{FF2B5EF4-FFF2-40B4-BE49-F238E27FC236}">
                <a16:creationId xmlns:a16="http://schemas.microsoft.com/office/drawing/2014/main" id="{3D53A854-F8DA-4B2A-AC5A-75D3F1813E33}"/>
              </a:ext>
            </a:extLst>
          </p:cNvPr>
          <p:cNvSpPr/>
          <p:nvPr/>
        </p:nvSpPr>
        <p:spPr>
          <a:xfrm>
            <a:off x="3152436" y="5948364"/>
            <a:ext cx="466159" cy="235898"/>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33"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船端</a:t>
            </a:r>
          </a:p>
        </p:txBody>
      </p:sp>
      <p:grpSp>
        <p:nvGrpSpPr>
          <p:cNvPr id="8" name="组合 7">
            <a:extLst>
              <a:ext uri="{FF2B5EF4-FFF2-40B4-BE49-F238E27FC236}">
                <a16:creationId xmlns:a16="http://schemas.microsoft.com/office/drawing/2014/main" id="{95358D79-E160-4279-94B6-A5838F90026A}"/>
              </a:ext>
            </a:extLst>
          </p:cNvPr>
          <p:cNvGrpSpPr/>
          <p:nvPr/>
        </p:nvGrpSpPr>
        <p:grpSpPr>
          <a:xfrm>
            <a:off x="7551924" y="734715"/>
            <a:ext cx="3140398" cy="1266511"/>
            <a:chOff x="7487916" y="2183949"/>
            <a:chExt cx="3140398" cy="1266511"/>
          </a:xfrm>
        </p:grpSpPr>
        <p:sp>
          <p:nvSpPr>
            <p:cNvPr id="22" name="矩形 21">
              <a:extLst>
                <a:ext uri="{FF2B5EF4-FFF2-40B4-BE49-F238E27FC236}">
                  <a16:creationId xmlns:a16="http://schemas.microsoft.com/office/drawing/2014/main" id="{317F4199-5E5B-456B-802F-5DB52428C027}"/>
                </a:ext>
              </a:extLst>
            </p:cNvPr>
            <p:cNvSpPr/>
            <p:nvPr/>
          </p:nvSpPr>
          <p:spPr>
            <a:xfrm>
              <a:off x="8675028" y="2978484"/>
              <a:ext cx="8899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航行通警告</a:t>
              </a:r>
            </a:p>
          </p:txBody>
        </p:sp>
        <p:sp>
          <p:nvSpPr>
            <p:cNvPr id="262" name="矩形 261">
              <a:extLst>
                <a:ext uri="{FF2B5EF4-FFF2-40B4-BE49-F238E27FC236}">
                  <a16:creationId xmlns:a16="http://schemas.microsoft.com/office/drawing/2014/main" id="{0F5EF6C7-F769-4F7A-AF44-AD9C5E1B1A83}"/>
                </a:ext>
              </a:extLst>
            </p:cNvPr>
            <p:cNvSpPr/>
            <p:nvPr/>
          </p:nvSpPr>
          <p:spPr>
            <a:xfrm>
              <a:off x="8755649" y="2371559"/>
              <a:ext cx="99257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行业资讯</a:t>
              </a:r>
              <a:r>
                <a:rPr kumimoji="0" lang="en-US" altLang="zh-CN"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263" name="矩形 262">
              <a:extLst>
                <a:ext uri="{FF2B5EF4-FFF2-40B4-BE49-F238E27FC236}">
                  <a16:creationId xmlns:a16="http://schemas.microsoft.com/office/drawing/2014/main" id="{4048BEA1-56DD-4AAE-9CBF-60DE8AD90B53}"/>
                </a:ext>
              </a:extLst>
            </p:cNvPr>
            <p:cNvSpPr/>
            <p:nvPr/>
          </p:nvSpPr>
          <p:spPr>
            <a:xfrm>
              <a:off x="7709013" y="2663413"/>
              <a:ext cx="282641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港口、气象、航道、补给、维修等信息</a:t>
              </a:r>
              <a:r>
                <a:rPr kumimoji="0" lang="en-US" altLang="zh-CN"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100" b="1"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7" name="思想气泡: 云 6">
              <a:extLst>
                <a:ext uri="{FF2B5EF4-FFF2-40B4-BE49-F238E27FC236}">
                  <a16:creationId xmlns:a16="http://schemas.microsoft.com/office/drawing/2014/main" id="{728FC107-1388-4A10-8308-81DA19CA1FD8}"/>
                </a:ext>
              </a:extLst>
            </p:cNvPr>
            <p:cNvSpPr/>
            <p:nvPr/>
          </p:nvSpPr>
          <p:spPr>
            <a:xfrm>
              <a:off x="7487916" y="2183949"/>
              <a:ext cx="3140398" cy="1266511"/>
            </a:xfrm>
            <a:prstGeom prst="cloudCallout">
              <a:avLst>
                <a:gd name="adj1" fmla="val 1142"/>
                <a:gd name="adj2" fmla="val 62500"/>
              </a:avLst>
            </a:prstGeom>
            <a:noFill/>
            <a:ln>
              <a:solidFill>
                <a:schemeClr val="accent1">
                  <a:alpha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189" name="Freeform 711">
            <a:extLst>
              <a:ext uri="{FF2B5EF4-FFF2-40B4-BE49-F238E27FC236}">
                <a16:creationId xmlns:a16="http://schemas.microsoft.com/office/drawing/2014/main" id="{44D2D684-8733-4C10-AB3C-20B31D453580}"/>
              </a:ext>
            </a:extLst>
          </p:cNvPr>
          <p:cNvSpPr>
            <a:spLocks noEditPoints="1"/>
          </p:cNvSpPr>
          <p:nvPr/>
        </p:nvSpPr>
        <p:spPr bwMode="auto">
          <a:xfrm rot="3546655">
            <a:off x="4456607" y="4670420"/>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nvGrpSpPr>
          <p:cNvPr id="11" name="组合 10">
            <a:extLst>
              <a:ext uri="{FF2B5EF4-FFF2-40B4-BE49-F238E27FC236}">
                <a16:creationId xmlns:a16="http://schemas.microsoft.com/office/drawing/2014/main" id="{9E8B9AC1-04DD-4414-8F21-2C86059127A5}"/>
              </a:ext>
            </a:extLst>
          </p:cNvPr>
          <p:cNvGrpSpPr/>
          <p:nvPr/>
        </p:nvGrpSpPr>
        <p:grpSpPr>
          <a:xfrm>
            <a:off x="647229" y="3489535"/>
            <a:ext cx="900365" cy="669441"/>
            <a:chOff x="647229" y="3489535"/>
            <a:chExt cx="900365" cy="669441"/>
          </a:xfrm>
        </p:grpSpPr>
        <p:sp>
          <p:nvSpPr>
            <p:cNvPr id="150" name="矩形 149">
              <a:extLst>
                <a:ext uri="{FF2B5EF4-FFF2-40B4-BE49-F238E27FC236}">
                  <a16:creationId xmlns:a16="http://schemas.microsoft.com/office/drawing/2014/main" id="{26FBA93B-6F0C-4118-A7EC-C991446CCBCE}"/>
                </a:ext>
              </a:extLst>
            </p:cNvPr>
            <p:cNvSpPr/>
            <p:nvPr/>
          </p:nvSpPr>
          <p:spPr>
            <a:xfrm>
              <a:off x="647229" y="3923078"/>
              <a:ext cx="900365" cy="23589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气象传感数据</a:t>
              </a:r>
            </a:p>
          </p:txBody>
        </p:sp>
        <p:pic>
          <p:nvPicPr>
            <p:cNvPr id="184" name="图片 183">
              <a:extLst>
                <a:ext uri="{FF2B5EF4-FFF2-40B4-BE49-F238E27FC236}">
                  <a16:creationId xmlns:a16="http://schemas.microsoft.com/office/drawing/2014/main" id="{A80E8CF2-0A61-4C08-8D2C-1085A3F4DD1E}"/>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b="9383"/>
            <a:stretch/>
          </p:blipFill>
          <p:spPr>
            <a:xfrm>
              <a:off x="936217" y="3489535"/>
              <a:ext cx="330111" cy="429515"/>
            </a:xfrm>
            <a:prstGeom prst="rect">
              <a:avLst/>
            </a:prstGeom>
          </p:spPr>
        </p:pic>
      </p:grpSp>
      <p:sp>
        <p:nvSpPr>
          <p:cNvPr id="187" name="矩形 186">
            <a:extLst>
              <a:ext uri="{FF2B5EF4-FFF2-40B4-BE49-F238E27FC236}">
                <a16:creationId xmlns:a16="http://schemas.microsoft.com/office/drawing/2014/main" id="{3FCE2DDE-BDD4-4D34-9457-69BF5FB30796}"/>
              </a:ext>
            </a:extLst>
          </p:cNvPr>
          <p:cNvSpPr/>
          <p:nvPr/>
        </p:nvSpPr>
        <p:spPr>
          <a:xfrm>
            <a:off x="2091499" y="3173847"/>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通用报警系统</a:t>
            </a:r>
          </a:p>
        </p:txBody>
      </p:sp>
      <p:pic>
        <p:nvPicPr>
          <p:cNvPr id="4" name="图片 3">
            <a:extLst>
              <a:ext uri="{FF2B5EF4-FFF2-40B4-BE49-F238E27FC236}">
                <a16:creationId xmlns:a16="http://schemas.microsoft.com/office/drawing/2014/main" id="{72B19906-EE9C-4866-9485-2F5F864979C5}"/>
              </a:ext>
            </a:extLst>
          </p:cNvPr>
          <p:cNvPicPr>
            <a:picLocks noChangeAspect="1"/>
          </p:cNvPicPr>
          <p:nvPr/>
        </p:nvPicPr>
        <p:blipFill>
          <a:blip r:embed="rId38"/>
          <a:stretch>
            <a:fillRect/>
          </a:stretch>
        </p:blipFill>
        <p:spPr>
          <a:xfrm>
            <a:off x="2360620" y="2676784"/>
            <a:ext cx="366511" cy="500335"/>
          </a:xfrm>
          <a:prstGeom prst="rect">
            <a:avLst/>
          </a:prstGeom>
        </p:spPr>
      </p:pic>
      <p:pic>
        <p:nvPicPr>
          <p:cNvPr id="1028" name="Picture 4" descr="https://timgsa.baidu.com/timg?image&amp;quality=80&amp;size=b9999_10000&amp;sec=1545472201278&amp;di=93ac0d97c862ce674573954044e6b85a&amp;imgtype=0&amp;src=http%3A%2F%2Fs16.sinaimg.cn%2Fmw690%2F003v0msFzy6MIPvFyRVdf">
            <a:extLst>
              <a:ext uri="{FF2B5EF4-FFF2-40B4-BE49-F238E27FC236}">
                <a16:creationId xmlns:a16="http://schemas.microsoft.com/office/drawing/2014/main" id="{027803C9-C2CD-42B3-AF56-26922BFA896C}"/>
              </a:ext>
            </a:extLst>
          </p:cNvPr>
          <p:cNvPicPr>
            <a:picLocks noChangeAspect="1" noChangeArrowheads="1"/>
          </p:cNvPicPr>
          <p:nvPr/>
        </p:nvPicPr>
        <p:blipFill>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5726" y="3492813"/>
            <a:ext cx="511623" cy="432764"/>
          </a:xfrm>
          <a:prstGeom prst="rect">
            <a:avLst/>
          </a:prstGeom>
          <a:noFill/>
          <a:extLst>
            <a:ext uri="{909E8E84-426E-40DD-AFC4-6F175D3DCCD1}">
              <a14:hiddenFill xmlns:a14="http://schemas.microsoft.com/office/drawing/2010/main">
                <a:solidFill>
                  <a:srgbClr val="FFFFFF"/>
                </a:solidFill>
              </a14:hiddenFill>
            </a:ext>
          </a:extLst>
        </p:spPr>
      </p:pic>
      <p:sp>
        <p:nvSpPr>
          <p:cNvPr id="202" name="矩形 201">
            <a:extLst>
              <a:ext uri="{FF2B5EF4-FFF2-40B4-BE49-F238E27FC236}">
                <a16:creationId xmlns:a16="http://schemas.microsoft.com/office/drawing/2014/main" id="{CC3DDDD1-EC48-49F4-8BB2-39405EA99F8E}"/>
              </a:ext>
            </a:extLst>
          </p:cNvPr>
          <p:cNvSpPr/>
          <p:nvPr/>
        </p:nvSpPr>
        <p:spPr>
          <a:xfrm>
            <a:off x="2088629" y="3921465"/>
            <a:ext cx="906017" cy="235898"/>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火灾报警系统</a:t>
            </a:r>
          </a:p>
        </p:txBody>
      </p:sp>
      <p:grpSp>
        <p:nvGrpSpPr>
          <p:cNvPr id="205" name="组合 204">
            <a:extLst>
              <a:ext uri="{FF2B5EF4-FFF2-40B4-BE49-F238E27FC236}">
                <a16:creationId xmlns:a16="http://schemas.microsoft.com/office/drawing/2014/main" id="{95DF716F-874F-4EB8-B9BB-35B943956536}"/>
              </a:ext>
            </a:extLst>
          </p:cNvPr>
          <p:cNvGrpSpPr/>
          <p:nvPr/>
        </p:nvGrpSpPr>
        <p:grpSpPr>
          <a:xfrm>
            <a:off x="8841567" y="3230175"/>
            <a:ext cx="557316" cy="420527"/>
            <a:chOff x="4288228" y="1360962"/>
            <a:chExt cx="557316" cy="420527"/>
          </a:xfrm>
        </p:grpSpPr>
        <p:pic>
          <p:nvPicPr>
            <p:cNvPr id="206" name="Picture 5" descr="C:\Users\Administrator\Desktop\{5E76D618-86A6-4C9A-857F-01234C5B40F5}.png">
              <a:extLst>
                <a:ext uri="{FF2B5EF4-FFF2-40B4-BE49-F238E27FC236}">
                  <a16:creationId xmlns:a16="http://schemas.microsoft.com/office/drawing/2014/main" id="{F9FD1B9F-A925-463A-BD35-644E85FDB91E}"/>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328172" y="1360962"/>
              <a:ext cx="484002" cy="420527"/>
            </a:xfrm>
            <a:prstGeom prst="rect">
              <a:avLst/>
            </a:prstGeom>
            <a:noFill/>
            <a:extLst>
              <a:ext uri="{909E8E84-426E-40DD-AFC4-6F175D3DCCD1}">
                <a14:hiddenFill xmlns:a14="http://schemas.microsoft.com/office/drawing/2010/main">
                  <a:solidFill>
                    <a:srgbClr val="FFFFFF"/>
                  </a:solidFill>
                </a14:hiddenFill>
              </a:ext>
            </a:extLst>
          </p:spPr>
        </p:pic>
        <p:sp>
          <p:nvSpPr>
            <p:cNvPr id="207" name="矩形 206">
              <a:extLst>
                <a:ext uri="{FF2B5EF4-FFF2-40B4-BE49-F238E27FC236}">
                  <a16:creationId xmlns:a16="http://schemas.microsoft.com/office/drawing/2014/main" id="{5BCD77C3-F514-412E-960A-5793577D8BC4}"/>
                </a:ext>
              </a:extLst>
            </p:cNvPr>
            <p:cNvSpPr/>
            <p:nvPr/>
          </p:nvSpPr>
          <p:spPr>
            <a:xfrm>
              <a:off x="4288228" y="1458278"/>
              <a:ext cx="557316"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互联网</a:t>
              </a:r>
              <a:endParaRPr kumimoji="0" lang="zh-CN" altLang="en-US" sz="1800" b="0" i="0" u="none" strike="noStrike" kern="1200" cap="none" spc="0" normalizeH="0" baseline="0" noProof="0" dirty="0">
                <a:ln>
                  <a:noFill/>
                </a:ln>
                <a:solidFill>
                  <a:srgbClr val="E7E6E6">
                    <a:lumMod val="10000"/>
                  </a:srgbClr>
                </a:solidFill>
                <a:effectLst/>
                <a:uLnTx/>
                <a:uFillTx/>
                <a:latin typeface="Calibri" panose="020F0502020204030204"/>
                <a:ea typeface="等线" panose="02010600030101010101" pitchFamily="2" charset="-122"/>
                <a:cs typeface="+mn-cs"/>
              </a:endParaRPr>
            </a:p>
          </p:txBody>
        </p:sp>
      </p:grpSp>
      <p:pic>
        <p:nvPicPr>
          <p:cNvPr id="229" name="图片 228">
            <a:extLst>
              <a:ext uri="{FF2B5EF4-FFF2-40B4-BE49-F238E27FC236}">
                <a16:creationId xmlns:a16="http://schemas.microsoft.com/office/drawing/2014/main" id="{6240FC1C-5880-4E22-B879-CDF7E2DFD893}"/>
              </a:ext>
            </a:extLst>
          </p:cNvPr>
          <p:cNvPicPr>
            <a:picLocks noChangeAspect="1"/>
          </p:cNvPicPr>
          <p:nvPr/>
        </p:nvPicPr>
        <p:blipFill>
          <a:blip r:embed="rId33">
            <a:biLevel thresh="75000"/>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rot="5400000">
            <a:off x="8912804" y="4051882"/>
            <a:ext cx="432000" cy="239354"/>
          </a:xfrm>
          <a:prstGeom prst="rect">
            <a:avLst/>
          </a:prstGeom>
        </p:spPr>
      </p:pic>
      <p:pic>
        <p:nvPicPr>
          <p:cNvPr id="237" name="图片 236">
            <a:extLst>
              <a:ext uri="{FF2B5EF4-FFF2-40B4-BE49-F238E27FC236}">
                <a16:creationId xmlns:a16="http://schemas.microsoft.com/office/drawing/2014/main" id="{FCBE7DF0-F58A-417D-98F1-DB4F911B0AAB}"/>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9277" t="20422" r="10977" b="3381"/>
          <a:stretch/>
        </p:blipFill>
        <p:spPr>
          <a:xfrm>
            <a:off x="849034" y="1960695"/>
            <a:ext cx="504475" cy="340583"/>
          </a:xfrm>
          <a:prstGeom prst="rect">
            <a:avLst/>
          </a:prstGeom>
        </p:spPr>
      </p:pic>
      <p:grpSp>
        <p:nvGrpSpPr>
          <p:cNvPr id="281" name="组合 280">
            <a:extLst>
              <a:ext uri="{FF2B5EF4-FFF2-40B4-BE49-F238E27FC236}">
                <a16:creationId xmlns:a16="http://schemas.microsoft.com/office/drawing/2014/main" id="{EC708C6E-641F-44C5-B495-31514E63BF8E}"/>
              </a:ext>
            </a:extLst>
          </p:cNvPr>
          <p:cNvGrpSpPr/>
          <p:nvPr/>
        </p:nvGrpSpPr>
        <p:grpSpPr>
          <a:xfrm>
            <a:off x="6191282" y="5024426"/>
            <a:ext cx="651869" cy="336674"/>
            <a:chOff x="6343213" y="3296929"/>
            <a:chExt cx="651869" cy="426764"/>
          </a:xfrm>
        </p:grpSpPr>
        <p:pic>
          <p:nvPicPr>
            <p:cNvPr id="282" name="图片 281">
              <a:extLst>
                <a:ext uri="{FF2B5EF4-FFF2-40B4-BE49-F238E27FC236}">
                  <a16:creationId xmlns:a16="http://schemas.microsoft.com/office/drawing/2014/main" id="{FE1A630C-7F1D-4521-8739-FD96C88C0FC8}"/>
                </a:ext>
              </a:extLst>
            </p:cNvPr>
            <p:cNvPicPr>
              <a:picLocks noChangeAspect="1"/>
            </p:cNvPicPr>
            <p:nvPr/>
          </p:nvPicPr>
          <p:blipFill>
            <a:blip r:embed="rId33">
              <a:duotone>
                <a:prstClr val="black"/>
                <a:schemeClr val="accent1">
                  <a:tint val="45000"/>
                  <a:satMod val="400000"/>
                </a:schemeClr>
              </a:duotone>
              <a:extLst>
                <a:ext uri="{BEBA8EAE-BF5A-486C-A8C5-ECC9F3942E4B}">
                  <a14:imgProps xmlns:a14="http://schemas.microsoft.com/office/drawing/2010/main">
                    <a14:imgLayer r:embed="rId34">
                      <a14:imgEffect>
                        <a14:artisticPencilGrayscale/>
                      </a14:imgEffect>
                    </a14:imgLayer>
                  </a14:imgProps>
                </a:ext>
              </a:extLst>
            </a:blip>
            <a:stretch>
              <a:fillRect/>
            </a:stretch>
          </p:blipFill>
          <p:spPr>
            <a:xfrm>
              <a:off x="6343213" y="3420291"/>
              <a:ext cx="432000" cy="303402"/>
            </a:xfrm>
            <a:prstGeom prst="rect">
              <a:avLst/>
            </a:prstGeom>
          </p:spPr>
        </p:pic>
        <p:sp>
          <p:nvSpPr>
            <p:cNvPr id="283" name="矩形 282">
              <a:extLst>
                <a:ext uri="{FF2B5EF4-FFF2-40B4-BE49-F238E27FC236}">
                  <a16:creationId xmlns:a16="http://schemas.microsoft.com/office/drawing/2014/main" id="{32FEE3B4-AD9B-4AAD-8AD5-45D55E5893C1}"/>
                </a:ext>
              </a:extLst>
            </p:cNvPr>
            <p:cNvSpPr/>
            <p:nvPr/>
          </p:nvSpPr>
          <p:spPr>
            <a:xfrm>
              <a:off x="6347082" y="3296929"/>
              <a:ext cx="648000" cy="23408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无线连接</a:t>
              </a:r>
            </a:p>
          </p:txBody>
        </p:sp>
      </p:grpSp>
      <p:pic>
        <p:nvPicPr>
          <p:cNvPr id="284" name="图片 283">
            <a:extLst>
              <a:ext uri="{FF2B5EF4-FFF2-40B4-BE49-F238E27FC236}">
                <a16:creationId xmlns:a16="http://schemas.microsoft.com/office/drawing/2014/main" id="{67E4DEDB-492E-4BC5-844D-4AF9D7C7C78D}"/>
              </a:ext>
            </a:extLst>
          </p:cNvPr>
          <p:cNvPicPr>
            <a:picLocks noChangeAspect="1"/>
          </p:cNvPicPr>
          <p:nvPr/>
        </p:nvPicPr>
        <p:blipFill rotWithShape="1">
          <a:blip r:embed="rId2"/>
          <a:srcRect r="78187" b="4571"/>
          <a:stretch/>
        </p:blipFill>
        <p:spPr>
          <a:xfrm rot="16200000">
            <a:off x="7002505" y="4596257"/>
            <a:ext cx="432193" cy="713137"/>
          </a:xfrm>
          <a:prstGeom prst="rect">
            <a:avLst/>
          </a:prstGeom>
          <a:ln>
            <a:noFill/>
          </a:ln>
        </p:spPr>
      </p:pic>
      <p:pic>
        <p:nvPicPr>
          <p:cNvPr id="285" name="图片 284">
            <a:extLst>
              <a:ext uri="{FF2B5EF4-FFF2-40B4-BE49-F238E27FC236}">
                <a16:creationId xmlns:a16="http://schemas.microsoft.com/office/drawing/2014/main" id="{4A0259B2-40CC-40C0-888C-7411A116665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brightnessContrast contrast="40000"/>
                    </a14:imgEffect>
                  </a14:imgLayer>
                </a14:imgProps>
              </a:ext>
              <a:ext uri="{28A0092B-C50C-407E-A947-70E740481C1C}">
                <a14:useLocalDpi xmlns:a14="http://schemas.microsoft.com/office/drawing/2010/main" val="0"/>
              </a:ext>
            </a:extLst>
          </a:blip>
          <a:srcRect l="30917" t="4256" r="28933" b="9643"/>
          <a:stretch/>
        </p:blipFill>
        <p:spPr>
          <a:xfrm>
            <a:off x="820723" y="5133138"/>
            <a:ext cx="542871" cy="666714"/>
          </a:xfrm>
          <a:prstGeom prst="rect">
            <a:avLst/>
          </a:prstGeom>
        </p:spPr>
      </p:pic>
      <p:sp>
        <p:nvSpPr>
          <p:cNvPr id="188" name="箭头: 圆角右 187">
            <a:extLst>
              <a:ext uri="{FF2B5EF4-FFF2-40B4-BE49-F238E27FC236}">
                <a16:creationId xmlns:a16="http://schemas.microsoft.com/office/drawing/2014/main" id="{730F34BF-559A-484F-AE16-C10BC0D1CF59}"/>
              </a:ext>
            </a:extLst>
          </p:cNvPr>
          <p:cNvSpPr/>
          <p:nvPr/>
        </p:nvSpPr>
        <p:spPr>
          <a:xfrm>
            <a:off x="3435727" y="2977082"/>
            <a:ext cx="403115" cy="540684"/>
          </a:xfrm>
          <a:prstGeom prst="bentArrow">
            <a:avLst>
              <a:gd name="adj1" fmla="val 1428"/>
              <a:gd name="adj2" fmla="val 0"/>
              <a:gd name="adj3" fmla="val 12602"/>
              <a:gd name="adj4" fmla="val 21655"/>
            </a:avLst>
          </a:prstGeom>
          <a:solidFill>
            <a:srgbClr val="0261E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99" name="箭头: 圆角右 198">
            <a:extLst>
              <a:ext uri="{FF2B5EF4-FFF2-40B4-BE49-F238E27FC236}">
                <a16:creationId xmlns:a16="http://schemas.microsoft.com/office/drawing/2014/main" id="{7FA817FD-D3C2-437A-BD6C-84E00739010E}"/>
              </a:ext>
            </a:extLst>
          </p:cNvPr>
          <p:cNvSpPr/>
          <p:nvPr/>
        </p:nvSpPr>
        <p:spPr>
          <a:xfrm rot="5400000">
            <a:off x="3594340" y="4375205"/>
            <a:ext cx="714073" cy="571670"/>
          </a:xfrm>
          <a:prstGeom prst="bentArrow">
            <a:avLst>
              <a:gd name="adj1" fmla="val 1428"/>
              <a:gd name="adj2" fmla="val 0"/>
              <a:gd name="adj3" fmla="val 12602"/>
              <a:gd name="adj4" fmla="val 9530"/>
            </a:avLst>
          </a:prstGeom>
          <a:solidFill>
            <a:srgbClr val="0261E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09" name="箭头: 圆角右 208">
            <a:extLst>
              <a:ext uri="{FF2B5EF4-FFF2-40B4-BE49-F238E27FC236}">
                <a16:creationId xmlns:a16="http://schemas.microsoft.com/office/drawing/2014/main" id="{05E2C0FA-FD86-4170-AD14-FE87207F1DFF}"/>
              </a:ext>
            </a:extLst>
          </p:cNvPr>
          <p:cNvSpPr/>
          <p:nvPr/>
        </p:nvSpPr>
        <p:spPr>
          <a:xfrm rot="16200000">
            <a:off x="3492372" y="3968125"/>
            <a:ext cx="277124" cy="403115"/>
          </a:xfrm>
          <a:prstGeom prst="bentArrow">
            <a:avLst>
              <a:gd name="adj1" fmla="val 1428"/>
              <a:gd name="adj2" fmla="val 0"/>
              <a:gd name="adj3" fmla="val 12602"/>
              <a:gd name="adj4" fmla="val 21655"/>
            </a:avLst>
          </a:prstGeom>
          <a:solidFill>
            <a:srgbClr val="0261E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59E989FD-952B-4482-8597-2E7C2A50EC7D}"/>
              </a:ext>
            </a:extLst>
          </p:cNvPr>
          <p:cNvGrpSpPr/>
          <p:nvPr/>
        </p:nvGrpSpPr>
        <p:grpSpPr>
          <a:xfrm>
            <a:off x="4814251" y="3378695"/>
            <a:ext cx="585070" cy="974941"/>
            <a:chOff x="4994006" y="3728997"/>
            <a:chExt cx="585070" cy="974941"/>
          </a:xfrm>
        </p:grpSpPr>
        <p:pic>
          <p:nvPicPr>
            <p:cNvPr id="165" name="图形 164" descr="智能手机">
              <a:extLst>
                <a:ext uri="{FF2B5EF4-FFF2-40B4-BE49-F238E27FC236}">
                  <a16:creationId xmlns:a16="http://schemas.microsoft.com/office/drawing/2014/main" id="{C33B55D3-649F-4158-B058-2F217A8C08D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5219487" y="3752828"/>
              <a:ext cx="314091" cy="309275"/>
            </a:xfrm>
            <a:prstGeom prst="rect">
              <a:avLst/>
            </a:prstGeom>
          </p:spPr>
        </p:pic>
        <p:sp>
          <p:nvSpPr>
            <p:cNvPr id="166" name="Freeform 711">
              <a:extLst>
                <a:ext uri="{FF2B5EF4-FFF2-40B4-BE49-F238E27FC236}">
                  <a16:creationId xmlns:a16="http://schemas.microsoft.com/office/drawing/2014/main" id="{5B162019-114D-455B-8065-4836AF73565C}"/>
                </a:ext>
              </a:extLst>
            </p:cNvPr>
            <p:cNvSpPr>
              <a:spLocks noEditPoints="1"/>
            </p:cNvSpPr>
            <p:nvPr/>
          </p:nvSpPr>
          <p:spPr bwMode="auto">
            <a:xfrm rot="13320029">
              <a:off x="4994006" y="4266594"/>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167" name="矩形 166">
              <a:extLst>
                <a:ext uri="{FF2B5EF4-FFF2-40B4-BE49-F238E27FC236}">
                  <a16:creationId xmlns:a16="http://schemas.microsoft.com/office/drawing/2014/main" id="{B65026F6-FC82-4DDD-A8E5-94DE1825E6A4}"/>
                </a:ext>
              </a:extLst>
            </p:cNvPr>
            <p:cNvSpPr/>
            <p:nvPr/>
          </p:nvSpPr>
          <p:spPr>
            <a:xfrm>
              <a:off x="5185263" y="4022625"/>
              <a:ext cx="389972" cy="22006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E7E6E6">
                      <a:lumMod val="10000"/>
                    </a:srgbClr>
                  </a:solidFill>
                  <a:effectLst/>
                  <a:uLnTx/>
                  <a:uFillTx/>
                  <a:latin typeface="等线" panose="02010600030101010101" pitchFamily="2" charset="-122"/>
                  <a:ea typeface="等线" panose="02010600030101010101" pitchFamily="2" charset="-122"/>
                  <a:cs typeface="+mn-cs"/>
                </a:rPr>
                <a:t>移动</a:t>
              </a:r>
            </a:p>
          </p:txBody>
        </p:sp>
        <p:pic>
          <p:nvPicPr>
            <p:cNvPr id="180" name="图形 179" descr="平板电脑">
              <a:extLst>
                <a:ext uri="{FF2B5EF4-FFF2-40B4-BE49-F238E27FC236}">
                  <a16:creationId xmlns:a16="http://schemas.microsoft.com/office/drawing/2014/main" id="{6AAAA6C9-B7BA-4CA8-979B-E3C893663A4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4230" y="4194384"/>
              <a:ext cx="424846" cy="418331"/>
            </a:xfrm>
            <a:prstGeom prst="rect">
              <a:avLst/>
            </a:prstGeom>
          </p:spPr>
        </p:pic>
        <p:sp>
          <p:nvSpPr>
            <p:cNvPr id="183" name="矩形 182">
              <a:extLst>
                <a:ext uri="{FF2B5EF4-FFF2-40B4-BE49-F238E27FC236}">
                  <a16:creationId xmlns:a16="http://schemas.microsoft.com/office/drawing/2014/main" id="{A9DB3B5A-5A38-4290-B61A-E12A201FF377}"/>
                </a:ext>
              </a:extLst>
            </p:cNvPr>
            <p:cNvSpPr/>
            <p:nvPr/>
          </p:nvSpPr>
          <p:spPr>
            <a:xfrm>
              <a:off x="5182357" y="4503883"/>
              <a:ext cx="389972"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E7E6E6">
                      <a:lumMod val="10000"/>
                    </a:srgbClr>
                  </a:solidFill>
                  <a:effectLst/>
                  <a:uLnTx/>
                  <a:uFillTx/>
                  <a:latin typeface="等线" panose="02010600030101010101" pitchFamily="2" charset="-122"/>
                  <a:ea typeface="等线" panose="02010600030101010101" pitchFamily="2" charset="-122"/>
                  <a:cs typeface="+mn-cs"/>
                </a:rPr>
                <a:t>桌面</a:t>
              </a:r>
            </a:p>
          </p:txBody>
        </p:sp>
        <p:sp>
          <p:nvSpPr>
            <p:cNvPr id="233" name="Freeform 711">
              <a:extLst>
                <a:ext uri="{FF2B5EF4-FFF2-40B4-BE49-F238E27FC236}">
                  <a16:creationId xmlns:a16="http://schemas.microsoft.com/office/drawing/2014/main" id="{BA9B4591-73F9-4135-8511-E9ED24038A47}"/>
                </a:ext>
              </a:extLst>
            </p:cNvPr>
            <p:cNvSpPr>
              <a:spLocks noEditPoints="1"/>
            </p:cNvSpPr>
            <p:nvPr/>
          </p:nvSpPr>
          <p:spPr bwMode="auto">
            <a:xfrm rot="12930959">
              <a:off x="5094249" y="3728997"/>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pic>
        <p:nvPicPr>
          <p:cNvPr id="23" name="图片 22">
            <a:extLst>
              <a:ext uri="{FF2B5EF4-FFF2-40B4-BE49-F238E27FC236}">
                <a16:creationId xmlns:a16="http://schemas.microsoft.com/office/drawing/2014/main" id="{EFCE04FC-A52B-43C3-9334-C7DE585041C3}"/>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19487" t="8894" r="20007" b="8930"/>
          <a:stretch/>
        </p:blipFill>
        <p:spPr>
          <a:xfrm>
            <a:off x="3255404" y="3527639"/>
            <a:ext cx="351282" cy="477099"/>
          </a:xfrm>
          <a:prstGeom prst="rect">
            <a:avLst/>
          </a:prstGeom>
        </p:spPr>
      </p:pic>
      <p:sp>
        <p:nvSpPr>
          <p:cNvPr id="234" name="箭头: 圆角右 233">
            <a:extLst>
              <a:ext uri="{FF2B5EF4-FFF2-40B4-BE49-F238E27FC236}">
                <a16:creationId xmlns:a16="http://schemas.microsoft.com/office/drawing/2014/main" id="{8C2CEC07-01D4-4C20-B24F-DEE79DB603FE}"/>
              </a:ext>
            </a:extLst>
          </p:cNvPr>
          <p:cNvSpPr/>
          <p:nvPr/>
        </p:nvSpPr>
        <p:spPr>
          <a:xfrm>
            <a:off x="4028188" y="3252338"/>
            <a:ext cx="403115" cy="392014"/>
          </a:xfrm>
          <a:prstGeom prst="bentArrow">
            <a:avLst>
              <a:gd name="adj1" fmla="val 1428"/>
              <a:gd name="adj2" fmla="val 0"/>
              <a:gd name="adj3" fmla="val 12602"/>
              <a:gd name="adj4" fmla="val 21655"/>
            </a:avLst>
          </a:prstGeom>
          <a:solidFill>
            <a:srgbClr val="0261E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pic>
        <p:nvPicPr>
          <p:cNvPr id="236" name="图片 235">
            <a:extLst>
              <a:ext uri="{FF2B5EF4-FFF2-40B4-BE49-F238E27FC236}">
                <a16:creationId xmlns:a16="http://schemas.microsoft.com/office/drawing/2014/main" id="{82D9C182-2B9D-4C6C-A525-F3FAB938267D}"/>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23856" t="18955" r="24648" b="16961"/>
          <a:stretch/>
        </p:blipFill>
        <p:spPr>
          <a:xfrm>
            <a:off x="4419503" y="3114495"/>
            <a:ext cx="250318" cy="311504"/>
          </a:xfrm>
          <a:prstGeom prst="rect">
            <a:avLst/>
          </a:prstGeom>
        </p:spPr>
      </p:pic>
      <p:sp>
        <p:nvSpPr>
          <p:cNvPr id="238" name="Freeform 711">
            <a:extLst>
              <a:ext uri="{FF2B5EF4-FFF2-40B4-BE49-F238E27FC236}">
                <a16:creationId xmlns:a16="http://schemas.microsoft.com/office/drawing/2014/main" id="{781F9AB9-CAB3-47EA-A0BF-204816285A48}"/>
              </a:ext>
            </a:extLst>
          </p:cNvPr>
          <p:cNvSpPr>
            <a:spLocks noEditPoints="1"/>
          </p:cNvSpPr>
          <p:nvPr/>
        </p:nvSpPr>
        <p:spPr bwMode="auto">
          <a:xfrm rot="3546804">
            <a:off x="4723827" y="3032923"/>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pic>
        <p:nvPicPr>
          <p:cNvPr id="239" name="图片 238">
            <a:extLst>
              <a:ext uri="{FF2B5EF4-FFF2-40B4-BE49-F238E27FC236}">
                <a16:creationId xmlns:a16="http://schemas.microsoft.com/office/drawing/2014/main" id="{AB166C0F-CDE8-4C3F-93C0-2C499FFC8EBC}"/>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24083" t="15031" r="25363" b="20923"/>
          <a:stretch/>
        </p:blipFill>
        <p:spPr>
          <a:xfrm>
            <a:off x="3808909" y="2826258"/>
            <a:ext cx="240315" cy="304456"/>
          </a:xfrm>
          <a:prstGeom prst="rect">
            <a:avLst/>
          </a:prstGeom>
        </p:spPr>
      </p:pic>
      <p:sp>
        <p:nvSpPr>
          <p:cNvPr id="240" name="Freeform 711">
            <a:extLst>
              <a:ext uri="{FF2B5EF4-FFF2-40B4-BE49-F238E27FC236}">
                <a16:creationId xmlns:a16="http://schemas.microsoft.com/office/drawing/2014/main" id="{C823BEFC-C7E3-4ED3-BAAD-7F97754DCB92}"/>
              </a:ext>
            </a:extLst>
          </p:cNvPr>
          <p:cNvSpPr>
            <a:spLocks noEditPoints="1"/>
          </p:cNvSpPr>
          <p:nvPr/>
        </p:nvSpPr>
        <p:spPr bwMode="auto">
          <a:xfrm rot="3546804">
            <a:off x="4083838" y="2779425"/>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41" name="矩形 240">
            <a:extLst>
              <a:ext uri="{FF2B5EF4-FFF2-40B4-BE49-F238E27FC236}">
                <a16:creationId xmlns:a16="http://schemas.microsoft.com/office/drawing/2014/main" id="{407958DD-66EA-4746-A94B-25A862FABF3B}"/>
              </a:ext>
            </a:extLst>
          </p:cNvPr>
          <p:cNvSpPr/>
          <p:nvPr/>
        </p:nvSpPr>
        <p:spPr>
          <a:xfrm rot="16200000">
            <a:off x="3977421" y="4571505"/>
            <a:ext cx="540000" cy="200055"/>
          </a:xfrm>
          <a:prstGeom prst="rect">
            <a:avLst/>
          </a:prstGeom>
          <a:solidFill>
            <a:schemeClr val="bg1"/>
          </a:solid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cs typeface="+mn-cs"/>
              </a:rPr>
              <a:t>载波网络</a:t>
            </a:r>
            <a:endParaRPr kumimoji="0" lang="en-US" altLang="zh-CN" sz="700" b="0" i="0" u="none" strike="noStrike" kern="0" cap="none" spc="0" normalizeH="0" baseline="0" noProof="0" dirty="0">
              <a:ln>
                <a:noFill/>
              </a:ln>
              <a:solidFill>
                <a:srgbClr val="00B050"/>
              </a:solidFill>
              <a:effectLst/>
              <a:uLnTx/>
              <a:uFillTx/>
              <a:latin typeface="微软雅黑 Light" panose="020B0502040204020203" pitchFamily="34" charset="-122"/>
              <a:ea typeface="微软雅黑 Light" panose="020B0502040204020203" pitchFamily="34" charset="-122"/>
              <a:cs typeface="+mn-cs"/>
            </a:endParaRPr>
          </a:p>
        </p:txBody>
      </p:sp>
      <p:sp>
        <p:nvSpPr>
          <p:cNvPr id="242" name="矩形: 圆角 241">
            <a:extLst>
              <a:ext uri="{FF2B5EF4-FFF2-40B4-BE49-F238E27FC236}">
                <a16:creationId xmlns:a16="http://schemas.microsoft.com/office/drawing/2014/main" id="{64C72194-B498-498D-92E7-8D72E8F8DBEB}"/>
              </a:ext>
            </a:extLst>
          </p:cNvPr>
          <p:cNvSpPr/>
          <p:nvPr/>
        </p:nvSpPr>
        <p:spPr>
          <a:xfrm rot="5400000">
            <a:off x="4588148" y="3528405"/>
            <a:ext cx="1132390" cy="744336"/>
          </a:xfrm>
          <a:prstGeom prst="roundRect">
            <a:avLst>
              <a:gd name="adj" fmla="val 8636"/>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F1D825C2-547B-457B-9C31-987DCAB37292}"/>
              </a:ext>
            </a:extLst>
          </p:cNvPr>
          <p:cNvSpPr/>
          <p:nvPr/>
        </p:nvSpPr>
        <p:spPr>
          <a:xfrm>
            <a:off x="4848138" y="4355253"/>
            <a:ext cx="619233" cy="215444"/>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展现设备</a:t>
            </a:r>
          </a:p>
        </p:txBody>
      </p:sp>
      <p:grpSp>
        <p:nvGrpSpPr>
          <p:cNvPr id="15" name="组合 14">
            <a:extLst>
              <a:ext uri="{FF2B5EF4-FFF2-40B4-BE49-F238E27FC236}">
                <a16:creationId xmlns:a16="http://schemas.microsoft.com/office/drawing/2014/main" id="{BC8D3712-3806-4506-B26B-366A8EC834B8}"/>
              </a:ext>
            </a:extLst>
          </p:cNvPr>
          <p:cNvGrpSpPr/>
          <p:nvPr/>
        </p:nvGrpSpPr>
        <p:grpSpPr>
          <a:xfrm>
            <a:off x="1505458" y="1347997"/>
            <a:ext cx="1055231" cy="4282508"/>
            <a:chOff x="1505458" y="1347997"/>
            <a:chExt cx="1055231" cy="4282508"/>
          </a:xfrm>
        </p:grpSpPr>
        <p:sp>
          <p:nvSpPr>
            <p:cNvPr id="268" name="矩形: 圆角 243">
              <a:extLst>
                <a:ext uri="{FF2B5EF4-FFF2-40B4-BE49-F238E27FC236}">
                  <a16:creationId xmlns:a16="http://schemas.microsoft.com/office/drawing/2014/main" id="{D2946F11-D493-4C44-8E50-45D6D59EB5B1}"/>
                </a:ext>
              </a:extLst>
            </p:cNvPr>
            <p:cNvSpPr/>
            <p:nvPr/>
          </p:nvSpPr>
          <p:spPr>
            <a:xfrm rot="10800000">
              <a:off x="1884839" y="4053349"/>
              <a:ext cx="675850" cy="851390"/>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129270 h 646332"/>
                <a:gd name="connsiteX1" fmla="*/ 129270 w 1109376"/>
                <a:gd name="connsiteY1" fmla="*/ 0 h 646332"/>
                <a:gd name="connsiteX2" fmla="*/ 980106 w 1109376"/>
                <a:gd name="connsiteY2" fmla="*/ 0 h 646332"/>
                <a:gd name="connsiteX3" fmla="*/ 1109376 w 1109376"/>
                <a:gd name="connsiteY3" fmla="*/ 129270 h 646332"/>
                <a:gd name="connsiteX4" fmla="*/ 1109376 w 1109376"/>
                <a:gd name="connsiteY4" fmla="*/ 646332 h 646332"/>
                <a:gd name="connsiteX0" fmla="*/ 0 w 980106"/>
                <a:gd name="connsiteY0" fmla="*/ 0 h 646332"/>
                <a:gd name="connsiteX1" fmla="*/ 850836 w 980106"/>
                <a:gd name="connsiteY1" fmla="*/ 0 h 646332"/>
                <a:gd name="connsiteX2" fmla="*/ 980106 w 980106"/>
                <a:gd name="connsiteY2" fmla="*/ 129270 h 646332"/>
                <a:gd name="connsiteX3" fmla="*/ 980106 w 980106"/>
                <a:gd name="connsiteY3" fmla="*/ 646332 h 646332"/>
                <a:gd name="connsiteX0" fmla="*/ 0 w 980106"/>
                <a:gd name="connsiteY0" fmla="*/ 148 h 646480"/>
                <a:gd name="connsiteX1" fmla="*/ 437605 w 980106"/>
                <a:gd name="connsiteY1" fmla="*/ 0 h 646480"/>
                <a:gd name="connsiteX2" fmla="*/ 850836 w 980106"/>
                <a:gd name="connsiteY2" fmla="*/ 148 h 646480"/>
                <a:gd name="connsiteX3" fmla="*/ 980106 w 980106"/>
                <a:gd name="connsiteY3" fmla="*/ 129418 h 646480"/>
                <a:gd name="connsiteX4" fmla="*/ 980106 w 980106"/>
                <a:gd name="connsiteY4" fmla="*/ 646480 h 646480"/>
                <a:gd name="connsiteX0" fmla="*/ 0 w 542501"/>
                <a:gd name="connsiteY0" fmla="*/ 0 h 646480"/>
                <a:gd name="connsiteX1" fmla="*/ 413231 w 542501"/>
                <a:gd name="connsiteY1" fmla="*/ 148 h 646480"/>
                <a:gd name="connsiteX2" fmla="*/ 542501 w 542501"/>
                <a:gd name="connsiteY2" fmla="*/ 129418 h 646480"/>
                <a:gd name="connsiteX3" fmla="*/ 542501 w 542501"/>
                <a:gd name="connsiteY3" fmla="*/ 646480 h 646480"/>
                <a:gd name="connsiteX0" fmla="*/ 0 w 542501"/>
                <a:gd name="connsiteY0" fmla="*/ 5894 h 652374"/>
                <a:gd name="connsiteX1" fmla="*/ 172229 w 542501"/>
                <a:gd name="connsiteY1" fmla="*/ 0 h 652374"/>
                <a:gd name="connsiteX2" fmla="*/ 413231 w 542501"/>
                <a:gd name="connsiteY2" fmla="*/ 6042 h 652374"/>
                <a:gd name="connsiteX3" fmla="*/ 542501 w 542501"/>
                <a:gd name="connsiteY3" fmla="*/ 135312 h 652374"/>
                <a:gd name="connsiteX4" fmla="*/ 542501 w 542501"/>
                <a:gd name="connsiteY4" fmla="*/ 652374 h 652374"/>
                <a:gd name="connsiteX0" fmla="*/ 0 w 370272"/>
                <a:gd name="connsiteY0" fmla="*/ 0 h 652374"/>
                <a:gd name="connsiteX1" fmla="*/ 241002 w 370272"/>
                <a:gd name="connsiteY1" fmla="*/ 6042 h 652374"/>
                <a:gd name="connsiteX2" fmla="*/ 370272 w 370272"/>
                <a:gd name="connsiteY2" fmla="*/ 135312 h 652374"/>
                <a:gd name="connsiteX3" fmla="*/ 370272 w 370272"/>
                <a:gd name="connsiteY3" fmla="*/ 652374 h 652374"/>
                <a:gd name="connsiteX0" fmla="*/ 0 w 370272"/>
                <a:gd name="connsiteY0" fmla="*/ 0 h 649836"/>
                <a:gd name="connsiteX1" fmla="*/ 241002 w 370272"/>
                <a:gd name="connsiteY1" fmla="*/ 3504 h 649836"/>
                <a:gd name="connsiteX2" fmla="*/ 370272 w 370272"/>
                <a:gd name="connsiteY2" fmla="*/ 132774 h 649836"/>
                <a:gd name="connsiteX3" fmla="*/ 370272 w 370272"/>
                <a:gd name="connsiteY3" fmla="*/ 649836 h 649836"/>
                <a:gd name="connsiteX0" fmla="*/ 0 w 370272"/>
                <a:gd name="connsiteY0" fmla="*/ 0 h 647299"/>
                <a:gd name="connsiteX1" fmla="*/ 241002 w 370272"/>
                <a:gd name="connsiteY1" fmla="*/ 967 h 647299"/>
                <a:gd name="connsiteX2" fmla="*/ 370272 w 370272"/>
                <a:gd name="connsiteY2" fmla="*/ 130237 h 647299"/>
                <a:gd name="connsiteX3" fmla="*/ 370272 w 370272"/>
                <a:gd name="connsiteY3" fmla="*/ 647299 h 647299"/>
              </a:gdLst>
              <a:ahLst/>
              <a:cxnLst>
                <a:cxn ang="0">
                  <a:pos x="connsiteX0" y="connsiteY0"/>
                </a:cxn>
                <a:cxn ang="0">
                  <a:pos x="connsiteX1" y="connsiteY1"/>
                </a:cxn>
                <a:cxn ang="0">
                  <a:pos x="connsiteX2" y="connsiteY2"/>
                </a:cxn>
                <a:cxn ang="0">
                  <a:pos x="connsiteX3" y="connsiteY3"/>
                </a:cxn>
              </a:cxnLst>
              <a:rect l="l" t="t" r="r" b="b"/>
              <a:pathLst>
                <a:path w="370272" h="647299">
                  <a:moveTo>
                    <a:pt x="0" y="0"/>
                  </a:moveTo>
                  <a:lnTo>
                    <a:pt x="241002" y="967"/>
                  </a:lnTo>
                  <a:cubicBezTo>
                    <a:pt x="312396" y="967"/>
                    <a:pt x="370272" y="58843"/>
                    <a:pt x="370272" y="130237"/>
                  </a:cubicBezTo>
                  <a:lnTo>
                    <a:pt x="370272" y="647299"/>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64" name="矩形: 圆角 263">
              <a:extLst>
                <a:ext uri="{FF2B5EF4-FFF2-40B4-BE49-F238E27FC236}">
                  <a16:creationId xmlns:a16="http://schemas.microsoft.com/office/drawing/2014/main" id="{BF3F63EF-9541-493A-AC95-377E9595AC3A}"/>
                </a:ext>
              </a:extLst>
            </p:cNvPr>
            <p:cNvSpPr/>
            <p:nvPr/>
          </p:nvSpPr>
          <p:spPr>
            <a:xfrm rot="5400000">
              <a:off x="867313" y="4608992"/>
              <a:ext cx="1659658" cy="383367"/>
            </a:xfrm>
            <a:custGeom>
              <a:avLst/>
              <a:gdLst>
                <a:gd name="connsiteX0" fmla="*/ 0 w 4327132"/>
                <a:gd name="connsiteY0" fmla="*/ 129270 h 775602"/>
                <a:gd name="connsiteX1" fmla="*/ 129270 w 4327132"/>
                <a:gd name="connsiteY1" fmla="*/ 0 h 775602"/>
                <a:gd name="connsiteX2" fmla="*/ 4197862 w 4327132"/>
                <a:gd name="connsiteY2" fmla="*/ 0 h 775602"/>
                <a:gd name="connsiteX3" fmla="*/ 4327132 w 4327132"/>
                <a:gd name="connsiteY3" fmla="*/ 129270 h 775602"/>
                <a:gd name="connsiteX4" fmla="*/ 4327132 w 4327132"/>
                <a:gd name="connsiteY4" fmla="*/ 646332 h 775602"/>
                <a:gd name="connsiteX5" fmla="*/ 4197862 w 4327132"/>
                <a:gd name="connsiteY5" fmla="*/ 775602 h 775602"/>
                <a:gd name="connsiteX6" fmla="*/ 129270 w 4327132"/>
                <a:gd name="connsiteY6" fmla="*/ 775602 h 775602"/>
                <a:gd name="connsiteX7" fmla="*/ 0 w 4327132"/>
                <a:gd name="connsiteY7" fmla="*/ 646332 h 775602"/>
                <a:gd name="connsiteX8" fmla="*/ 0 w 4327132"/>
                <a:gd name="connsiteY8" fmla="*/ 129270 h 775602"/>
                <a:gd name="connsiteX0" fmla="*/ 0 w 4327132"/>
                <a:gd name="connsiteY0" fmla="*/ 646332 h 775602"/>
                <a:gd name="connsiteX1" fmla="*/ 0 w 4327132"/>
                <a:gd name="connsiteY1" fmla="*/ 129270 h 775602"/>
                <a:gd name="connsiteX2" fmla="*/ 129270 w 4327132"/>
                <a:gd name="connsiteY2" fmla="*/ 0 h 775602"/>
                <a:gd name="connsiteX3" fmla="*/ 4197862 w 4327132"/>
                <a:gd name="connsiteY3" fmla="*/ 0 h 775602"/>
                <a:gd name="connsiteX4" fmla="*/ 4327132 w 4327132"/>
                <a:gd name="connsiteY4" fmla="*/ 129270 h 775602"/>
                <a:gd name="connsiteX5" fmla="*/ 4327132 w 4327132"/>
                <a:gd name="connsiteY5" fmla="*/ 646332 h 775602"/>
                <a:gd name="connsiteX6" fmla="*/ 4197862 w 4327132"/>
                <a:gd name="connsiteY6" fmla="*/ 775602 h 775602"/>
                <a:gd name="connsiteX7" fmla="*/ 129270 w 4327132"/>
                <a:gd name="connsiteY7" fmla="*/ 775602 h 775602"/>
                <a:gd name="connsiteX8" fmla="*/ 91440 w 4327132"/>
                <a:gd name="connsiteY8" fmla="*/ 737772 h 775602"/>
                <a:gd name="connsiteX0" fmla="*/ 0 w 4327132"/>
                <a:gd name="connsiteY0" fmla="*/ 646332 h 775602"/>
                <a:gd name="connsiteX1" fmla="*/ 0 w 4327132"/>
                <a:gd name="connsiteY1" fmla="*/ 129270 h 775602"/>
                <a:gd name="connsiteX2" fmla="*/ 129270 w 4327132"/>
                <a:gd name="connsiteY2" fmla="*/ 0 h 775602"/>
                <a:gd name="connsiteX3" fmla="*/ 4197862 w 4327132"/>
                <a:gd name="connsiteY3" fmla="*/ 0 h 775602"/>
                <a:gd name="connsiteX4" fmla="*/ 4327132 w 4327132"/>
                <a:gd name="connsiteY4" fmla="*/ 129270 h 775602"/>
                <a:gd name="connsiteX5" fmla="*/ 4327132 w 4327132"/>
                <a:gd name="connsiteY5" fmla="*/ 646332 h 775602"/>
                <a:gd name="connsiteX6" fmla="*/ 4197862 w 4327132"/>
                <a:gd name="connsiteY6" fmla="*/ 775602 h 775602"/>
                <a:gd name="connsiteX7" fmla="*/ 129270 w 4327132"/>
                <a:gd name="connsiteY7" fmla="*/ 775602 h 775602"/>
                <a:gd name="connsiteX0" fmla="*/ 0 w 4327132"/>
                <a:gd name="connsiteY0" fmla="*/ 646332 h 775602"/>
                <a:gd name="connsiteX1" fmla="*/ 0 w 4327132"/>
                <a:gd name="connsiteY1" fmla="*/ 129270 h 775602"/>
                <a:gd name="connsiteX2" fmla="*/ 129270 w 4327132"/>
                <a:gd name="connsiteY2" fmla="*/ 0 h 775602"/>
                <a:gd name="connsiteX3" fmla="*/ 4197862 w 4327132"/>
                <a:gd name="connsiteY3" fmla="*/ 0 h 775602"/>
                <a:gd name="connsiteX4" fmla="*/ 4327132 w 4327132"/>
                <a:gd name="connsiteY4" fmla="*/ 129270 h 775602"/>
                <a:gd name="connsiteX5" fmla="*/ 4327132 w 4327132"/>
                <a:gd name="connsiteY5" fmla="*/ 646332 h 775602"/>
                <a:gd name="connsiteX6" fmla="*/ 4197862 w 4327132"/>
                <a:gd name="connsiteY6" fmla="*/ 775602 h 775602"/>
                <a:gd name="connsiteX0" fmla="*/ 0 w 4327132"/>
                <a:gd name="connsiteY0" fmla="*/ 646332 h 646332"/>
                <a:gd name="connsiteX1" fmla="*/ 0 w 4327132"/>
                <a:gd name="connsiteY1" fmla="*/ 129270 h 646332"/>
                <a:gd name="connsiteX2" fmla="*/ 129270 w 4327132"/>
                <a:gd name="connsiteY2" fmla="*/ 0 h 646332"/>
                <a:gd name="connsiteX3" fmla="*/ 4197862 w 4327132"/>
                <a:gd name="connsiteY3" fmla="*/ 0 h 646332"/>
                <a:gd name="connsiteX4" fmla="*/ 4327132 w 4327132"/>
                <a:gd name="connsiteY4" fmla="*/ 129270 h 646332"/>
                <a:gd name="connsiteX5" fmla="*/ 4327132 w 4327132"/>
                <a:gd name="connsiteY5" fmla="*/ 646332 h 646332"/>
                <a:gd name="connsiteX0" fmla="*/ 0 w 4327132"/>
                <a:gd name="connsiteY0" fmla="*/ 646332 h 646332"/>
                <a:gd name="connsiteX1" fmla="*/ 0 w 4327132"/>
                <a:gd name="connsiteY1" fmla="*/ 129270 h 646332"/>
                <a:gd name="connsiteX2" fmla="*/ 129270 w 4327132"/>
                <a:gd name="connsiteY2" fmla="*/ 0 h 646332"/>
                <a:gd name="connsiteX3" fmla="*/ 4197862 w 4327132"/>
                <a:gd name="connsiteY3" fmla="*/ 0 h 646332"/>
                <a:gd name="connsiteX4" fmla="*/ 4327132 w 4327132"/>
                <a:gd name="connsiteY4" fmla="*/ 129270 h 646332"/>
                <a:gd name="connsiteX5" fmla="*/ 4323742 w 4327132"/>
                <a:gd name="connsiteY5" fmla="*/ 383367 h 646332"/>
                <a:gd name="connsiteX6" fmla="*/ 4327132 w 4327132"/>
                <a:gd name="connsiteY6" fmla="*/ 646332 h 646332"/>
                <a:gd name="connsiteX0" fmla="*/ 0 w 4327132"/>
                <a:gd name="connsiteY0" fmla="*/ 646332 h 646332"/>
                <a:gd name="connsiteX1" fmla="*/ 0 w 4327132"/>
                <a:gd name="connsiteY1" fmla="*/ 129270 h 646332"/>
                <a:gd name="connsiteX2" fmla="*/ 129270 w 4327132"/>
                <a:gd name="connsiteY2" fmla="*/ 0 h 646332"/>
                <a:gd name="connsiteX3" fmla="*/ 4197862 w 4327132"/>
                <a:gd name="connsiteY3" fmla="*/ 0 h 646332"/>
                <a:gd name="connsiteX4" fmla="*/ 4327132 w 4327132"/>
                <a:gd name="connsiteY4" fmla="*/ 129270 h 646332"/>
                <a:gd name="connsiteX5" fmla="*/ 4323742 w 4327132"/>
                <a:gd name="connsiteY5" fmla="*/ 383367 h 646332"/>
                <a:gd name="connsiteX0" fmla="*/ 0 w 4327132"/>
                <a:gd name="connsiteY0" fmla="*/ 129270 h 383367"/>
                <a:gd name="connsiteX1" fmla="*/ 129270 w 4327132"/>
                <a:gd name="connsiteY1" fmla="*/ 0 h 383367"/>
                <a:gd name="connsiteX2" fmla="*/ 4197862 w 4327132"/>
                <a:gd name="connsiteY2" fmla="*/ 0 h 383367"/>
                <a:gd name="connsiteX3" fmla="*/ 4327132 w 4327132"/>
                <a:gd name="connsiteY3" fmla="*/ 129270 h 383367"/>
                <a:gd name="connsiteX4" fmla="*/ 4323742 w 4327132"/>
                <a:gd name="connsiteY4" fmla="*/ 383367 h 383367"/>
                <a:gd name="connsiteX0" fmla="*/ 0 w 4197862"/>
                <a:gd name="connsiteY0" fmla="*/ 0 h 383367"/>
                <a:gd name="connsiteX1" fmla="*/ 4068592 w 4197862"/>
                <a:gd name="connsiteY1" fmla="*/ 0 h 383367"/>
                <a:gd name="connsiteX2" fmla="*/ 4197862 w 4197862"/>
                <a:gd name="connsiteY2" fmla="*/ 129270 h 383367"/>
                <a:gd name="connsiteX3" fmla="*/ 4194472 w 4197862"/>
                <a:gd name="connsiteY3" fmla="*/ 383367 h 383367"/>
                <a:gd name="connsiteX0" fmla="*/ 0 w 4197862"/>
                <a:gd name="connsiteY0" fmla="*/ 0 h 383367"/>
                <a:gd name="connsiteX1" fmla="*/ 4068592 w 4197862"/>
                <a:gd name="connsiteY1" fmla="*/ 0 h 383367"/>
                <a:gd name="connsiteX2" fmla="*/ 4197862 w 4197862"/>
                <a:gd name="connsiteY2" fmla="*/ 129270 h 383367"/>
                <a:gd name="connsiteX3" fmla="*/ 4194472 w 4197862"/>
                <a:gd name="connsiteY3" fmla="*/ 383367 h 383367"/>
                <a:gd name="connsiteX0" fmla="*/ 0 w 4197862"/>
                <a:gd name="connsiteY0" fmla="*/ 0 h 383367"/>
                <a:gd name="connsiteX1" fmla="*/ 2538204 w 4197862"/>
                <a:gd name="connsiteY1" fmla="*/ 3806 h 383367"/>
                <a:gd name="connsiteX2" fmla="*/ 4068592 w 4197862"/>
                <a:gd name="connsiteY2" fmla="*/ 0 h 383367"/>
                <a:gd name="connsiteX3" fmla="*/ 4197862 w 4197862"/>
                <a:gd name="connsiteY3" fmla="*/ 129270 h 383367"/>
                <a:gd name="connsiteX4" fmla="*/ 4194472 w 4197862"/>
                <a:gd name="connsiteY4" fmla="*/ 383367 h 383367"/>
                <a:gd name="connsiteX0" fmla="*/ 0 w 1659658"/>
                <a:gd name="connsiteY0" fmla="*/ 3806 h 383367"/>
                <a:gd name="connsiteX1" fmla="*/ 1530388 w 1659658"/>
                <a:gd name="connsiteY1" fmla="*/ 0 h 383367"/>
                <a:gd name="connsiteX2" fmla="*/ 1659658 w 1659658"/>
                <a:gd name="connsiteY2" fmla="*/ 129270 h 383367"/>
                <a:gd name="connsiteX3" fmla="*/ 1656268 w 1659658"/>
                <a:gd name="connsiteY3" fmla="*/ 383367 h 383367"/>
                <a:gd name="connsiteX0" fmla="*/ 0 w 1659658"/>
                <a:gd name="connsiteY0" fmla="*/ 3806 h 383367"/>
                <a:gd name="connsiteX1" fmla="*/ 1530388 w 1659658"/>
                <a:gd name="connsiteY1" fmla="*/ 0 h 383367"/>
                <a:gd name="connsiteX2" fmla="*/ 1659658 w 1659658"/>
                <a:gd name="connsiteY2" fmla="*/ 129270 h 383367"/>
                <a:gd name="connsiteX3" fmla="*/ 1656271 w 1659658"/>
                <a:gd name="connsiteY3" fmla="*/ 383367 h 383367"/>
                <a:gd name="connsiteX0" fmla="*/ 0 w 1659658"/>
                <a:gd name="connsiteY0" fmla="*/ 3806 h 383367"/>
                <a:gd name="connsiteX1" fmla="*/ 1530388 w 1659658"/>
                <a:gd name="connsiteY1" fmla="*/ 0 h 383367"/>
                <a:gd name="connsiteX2" fmla="*/ 1659658 w 1659658"/>
                <a:gd name="connsiteY2" fmla="*/ 129270 h 383367"/>
                <a:gd name="connsiteX3" fmla="*/ 1656274 w 1659658"/>
                <a:gd name="connsiteY3" fmla="*/ 383367 h 383367"/>
              </a:gdLst>
              <a:ahLst/>
              <a:cxnLst>
                <a:cxn ang="0">
                  <a:pos x="connsiteX0" y="connsiteY0"/>
                </a:cxn>
                <a:cxn ang="0">
                  <a:pos x="connsiteX1" y="connsiteY1"/>
                </a:cxn>
                <a:cxn ang="0">
                  <a:pos x="connsiteX2" y="connsiteY2"/>
                </a:cxn>
                <a:cxn ang="0">
                  <a:pos x="connsiteX3" y="connsiteY3"/>
                </a:cxn>
              </a:cxnLst>
              <a:rect l="l" t="t" r="r" b="b"/>
              <a:pathLst>
                <a:path w="1659658" h="383367">
                  <a:moveTo>
                    <a:pt x="0" y="3806"/>
                  </a:moveTo>
                  <a:lnTo>
                    <a:pt x="1530388" y="0"/>
                  </a:lnTo>
                  <a:cubicBezTo>
                    <a:pt x="1601782" y="0"/>
                    <a:pt x="1659658" y="57876"/>
                    <a:pt x="1659658" y="129270"/>
                  </a:cubicBezTo>
                  <a:cubicBezTo>
                    <a:pt x="1658528" y="213969"/>
                    <a:pt x="1657404" y="298668"/>
                    <a:pt x="1656274" y="383367"/>
                  </a:cubicBezTo>
                </a:path>
              </a:pathLst>
            </a:cu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44" name="矩形: 圆角 243">
              <a:extLst>
                <a:ext uri="{FF2B5EF4-FFF2-40B4-BE49-F238E27FC236}">
                  <a16:creationId xmlns:a16="http://schemas.microsoft.com/office/drawing/2014/main" id="{EA96A038-2974-4391-9DE2-DACB5F91EF67}"/>
                </a:ext>
              </a:extLst>
            </p:cNvPr>
            <p:cNvSpPr/>
            <p:nvPr/>
          </p:nvSpPr>
          <p:spPr>
            <a:xfrm>
              <a:off x="1893424" y="1347997"/>
              <a:ext cx="366483" cy="647371"/>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0" fmla="*/ 0 w 980106"/>
                <a:gd name="connsiteY0" fmla="*/ 646332 h 646332"/>
                <a:gd name="connsiteX1" fmla="*/ 0 w 980106"/>
                <a:gd name="connsiteY1" fmla="*/ 129270 h 646332"/>
                <a:gd name="connsiteX2" fmla="*/ 129270 w 980106"/>
                <a:gd name="connsiteY2" fmla="*/ 0 h 646332"/>
                <a:gd name="connsiteX3" fmla="*/ 980106 w 980106"/>
                <a:gd name="connsiteY3" fmla="*/ 0 h 646332"/>
                <a:gd name="connsiteX0" fmla="*/ 0 w 980106"/>
                <a:gd name="connsiteY0" fmla="*/ 648046 h 648046"/>
                <a:gd name="connsiteX1" fmla="*/ 0 w 980106"/>
                <a:gd name="connsiteY1" fmla="*/ 130984 h 648046"/>
                <a:gd name="connsiteX2" fmla="*/ 129270 w 980106"/>
                <a:gd name="connsiteY2" fmla="*/ 1714 h 648046"/>
                <a:gd name="connsiteX3" fmla="*/ 547783 w 980106"/>
                <a:gd name="connsiteY3" fmla="*/ 0 h 648046"/>
                <a:gd name="connsiteX4" fmla="*/ 980106 w 980106"/>
                <a:gd name="connsiteY4" fmla="*/ 1714 h 648046"/>
                <a:gd name="connsiteX0" fmla="*/ 0 w 547783"/>
                <a:gd name="connsiteY0" fmla="*/ 648046 h 648046"/>
                <a:gd name="connsiteX1" fmla="*/ 0 w 547783"/>
                <a:gd name="connsiteY1" fmla="*/ 130984 h 648046"/>
                <a:gd name="connsiteX2" fmla="*/ 129270 w 547783"/>
                <a:gd name="connsiteY2" fmla="*/ 1714 h 648046"/>
                <a:gd name="connsiteX3" fmla="*/ 547783 w 547783"/>
                <a:gd name="connsiteY3" fmla="*/ 0 h 648046"/>
                <a:gd name="connsiteX0" fmla="*/ 0 w 547783"/>
                <a:gd name="connsiteY0" fmla="*/ 648046 h 648046"/>
                <a:gd name="connsiteX1" fmla="*/ 0 w 547783"/>
                <a:gd name="connsiteY1" fmla="*/ 130984 h 648046"/>
                <a:gd name="connsiteX2" fmla="*/ 129270 w 547783"/>
                <a:gd name="connsiteY2" fmla="*/ 1714 h 648046"/>
                <a:gd name="connsiteX3" fmla="*/ 366483 w 547783"/>
                <a:gd name="connsiteY3" fmla="*/ 675 h 648046"/>
                <a:gd name="connsiteX4" fmla="*/ 547783 w 547783"/>
                <a:gd name="connsiteY4" fmla="*/ 0 h 648046"/>
                <a:gd name="connsiteX0" fmla="*/ 0 w 366483"/>
                <a:gd name="connsiteY0" fmla="*/ 647371 h 647371"/>
                <a:gd name="connsiteX1" fmla="*/ 0 w 366483"/>
                <a:gd name="connsiteY1" fmla="*/ 130309 h 647371"/>
                <a:gd name="connsiteX2" fmla="*/ 129270 w 366483"/>
                <a:gd name="connsiteY2" fmla="*/ 1039 h 647371"/>
                <a:gd name="connsiteX3" fmla="*/ 366483 w 366483"/>
                <a:gd name="connsiteY3" fmla="*/ 0 h 647371"/>
              </a:gdLst>
              <a:ahLst/>
              <a:cxnLst>
                <a:cxn ang="0">
                  <a:pos x="connsiteX0" y="connsiteY0"/>
                </a:cxn>
                <a:cxn ang="0">
                  <a:pos x="connsiteX1" y="connsiteY1"/>
                </a:cxn>
                <a:cxn ang="0">
                  <a:pos x="connsiteX2" y="connsiteY2"/>
                </a:cxn>
                <a:cxn ang="0">
                  <a:pos x="connsiteX3" y="connsiteY3"/>
                </a:cxn>
              </a:cxnLst>
              <a:rect l="l" t="t" r="r" b="b"/>
              <a:pathLst>
                <a:path w="366483" h="647371">
                  <a:moveTo>
                    <a:pt x="0" y="647371"/>
                  </a:moveTo>
                  <a:lnTo>
                    <a:pt x="0" y="130309"/>
                  </a:lnTo>
                  <a:cubicBezTo>
                    <a:pt x="0" y="58915"/>
                    <a:pt x="57876" y="1039"/>
                    <a:pt x="129270" y="1039"/>
                  </a:cubicBezTo>
                  <a:lnTo>
                    <a:pt x="366483"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47" name="矩形: 圆角 243">
              <a:extLst>
                <a:ext uri="{FF2B5EF4-FFF2-40B4-BE49-F238E27FC236}">
                  <a16:creationId xmlns:a16="http://schemas.microsoft.com/office/drawing/2014/main" id="{9B83AB74-D408-4D6D-AF2D-6CCBACE8AEAA}"/>
                </a:ext>
              </a:extLst>
            </p:cNvPr>
            <p:cNvSpPr/>
            <p:nvPr/>
          </p:nvSpPr>
          <p:spPr>
            <a:xfrm>
              <a:off x="1897801" y="2131161"/>
              <a:ext cx="366483" cy="647371"/>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0" fmla="*/ 0 w 980106"/>
                <a:gd name="connsiteY0" fmla="*/ 646332 h 646332"/>
                <a:gd name="connsiteX1" fmla="*/ 0 w 980106"/>
                <a:gd name="connsiteY1" fmla="*/ 129270 h 646332"/>
                <a:gd name="connsiteX2" fmla="*/ 129270 w 980106"/>
                <a:gd name="connsiteY2" fmla="*/ 0 h 646332"/>
                <a:gd name="connsiteX3" fmla="*/ 980106 w 980106"/>
                <a:gd name="connsiteY3" fmla="*/ 0 h 646332"/>
                <a:gd name="connsiteX0" fmla="*/ 0 w 980106"/>
                <a:gd name="connsiteY0" fmla="*/ 648046 h 648046"/>
                <a:gd name="connsiteX1" fmla="*/ 0 w 980106"/>
                <a:gd name="connsiteY1" fmla="*/ 130984 h 648046"/>
                <a:gd name="connsiteX2" fmla="*/ 129270 w 980106"/>
                <a:gd name="connsiteY2" fmla="*/ 1714 h 648046"/>
                <a:gd name="connsiteX3" fmla="*/ 547783 w 980106"/>
                <a:gd name="connsiteY3" fmla="*/ 0 h 648046"/>
                <a:gd name="connsiteX4" fmla="*/ 980106 w 980106"/>
                <a:gd name="connsiteY4" fmla="*/ 1714 h 648046"/>
                <a:gd name="connsiteX0" fmla="*/ 0 w 547783"/>
                <a:gd name="connsiteY0" fmla="*/ 648046 h 648046"/>
                <a:gd name="connsiteX1" fmla="*/ 0 w 547783"/>
                <a:gd name="connsiteY1" fmla="*/ 130984 h 648046"/>
                <a:gd name="connsiteX2" fmla="*/ 129270 w 547783"/>
                <a:gd name="connsiteY2" fmla="*/ 1714 h 648046"/>
                <a:gd name="connsiteX3" fmla="*/ 547783 w 547783"/>
                <a:gd name="connsiteY3" fmla="*/ 0 h 648046"/>
                <a:gd name="connsiteX0" fmla="*/ 0 w 547783"/>
                <a:gd name="connsiteY0" fmla="*/ 648046 h 648046"/>
                <a:gd name="connsiteX1" fmla="*/ 0 w 547783"/>
                <a:gd name="connsiteY1" fmla="*/ 130984 h 648046"/>
                <a:gd name="connsiteX2" fmla="*/ 129270 w 547783"/>
                <a:gd name="connsiteY2" fmla="*/ 1714 h 648046"/>
                <a:gd name="connsiteX3" fmla="*/ 366483 w 547783"/>
                <a:gd name="connsiteY3" fmla="*/ 675 h 648046"/>
                <a:gd name="connsiteX4" fmla="*/ 547783 w 547783"/>
                <a:gd name="connsiteY4" fmla="*/ 0 h 648046"/>
                <a:gd name="connsiteX0" fmla="*/ 0 w 366483"/>
                <a:gd name="connsiteY0" fmla="*/ 647371 h 647371"/>
                <a:gd name="connsiteX1" fmla="*/ 0 w 366483"/>
                <a:gd name="connsiteY1" fmla="*/ 130309 h 647371"/>
                <a:gd name="connsiteX2" fmla="*/ 129270 w 366483"/>
                <a:gd name="connsiteY2" fmla="*/ 1039 h 647371"/>
                <a:gd name="connsiteX3" fmla="*/ 366483 w 366483"/>
                <a:gd name="connsiteY3" fmla="*/ 0 h 647371"/>
              </a:gdLst>
              <a:ahLst/>
              <a:cxnLst>
                <a:cxn ang="0">
                  <a:pos x="connsiteX0" y="connsiteY0"/>
                </a:cxn>
                <a:cxn ang="0">
                  <a:pos x="connsiteX1" y="connsiteY1"/>
                </a:cxn>
                <a:cxn ang="0">
                  <a:pos x="connsiteX2" y="connsiteY2"/>
                </a:cxn>
                <a:cxn ang="0">
                  <a:pos x="connsiteX3" y="connsiteY3"/>
                </a:cxn>
              </a:cxnLst>
              <a:rect l="l" t="t" r="r" b="b"/>
              <a:pathLst>
                <a:path w="366483" h="647371">
                  <a:moveTo>
                    <a:pt x="0" y="647371"/>
                  </a:moveTo>
                  <a:lnTo>
                    <a:pt x="0" y="130309"/>
                  </a:lnTo>
                  <a:cubicBezTo>
                    <a:pt x="0" y="58915"/>
                    <a:pt x="57876" y="1039"/>
                    <a:pt x="129270" y="1039"/>
                  </a:cubicBezTo>
                  <a:lnTo>
                    <a:pt x="366483"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48" name="矩形: 圆角 243">
              <a:extLst>
                <a:ext uri="{FF2B5EF4-FFF2-40B4-BE49-F238E27FC236}">
                  <a16:creationId xmlns:a16="http://schemas.microsoft.com/office/drawing/2014/main" id="{235BD26B-1493-4B36-AB92-06320D48D6E4}"/>
                </a:ext>
              </a:extLst>
            </p:cNvPr>
            <p:cNvSpPr/>
            <p:nvPr/>
          </p:nvSpPr>
          <p:spPr>
            <a:xfrm>
              <a:off x="1899730" y="2930807"/>
              <a:ext cx="366483" cy="647371"/>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0" fmla="*/ 0 w 980106"/>
                <a:gd name="connsiteY0" fmla="*/ 646332 h 646332"/>
                <a:gd name="connsiteX1" fmla="*/ 0 w 980106"/>
                <a:gd name="connsiteY1" fmla="*/ 129270 h 646332"/>
                <a:gd name="connsiteX2" fmla="*/ 129270 w 980106"/>
                <a:gd name="connsiteY2" fmla="*/ 0 h 646332"/>
                <a:gd name="connsiteX3" fmla="*/ 980106 w 980106"/>
                <a:gd name="connsiteY3" fmla="*/ 0 h 646332"/>
                <a:gd name="connsiteX0" fmla="*/ 0 w 980106"/>
                <a:gd name="connsiteY0" fmla="*/ 648046 h 648046"/>
                <a:gd name="connsiteX1" fmla="*/ 0 w 980106"/>
                <a:gd name="connsiteY1" fmla="*/ 130984 h 648046"/>
                <a:gd name="connsiteX2" fmla="*/ 129270 w 980106"/>
                <a:gd name="connsiteY2" fmla="*/ 1714 h 648046"/>
                <a:gd name="connsiteX3" fmla="*/ 547783 w 980106"/>
                <a:gd name="connsiteY3" fmla="*/ 0 h 648046"/>
                <a:gd name="connsiteX4" fmla="*/ 980106 w 980106"/>
                <a:gd name="connsiteY4" fmla="*/ 1714 h 648046"/>
                <a:gd name="connsiteX0" fmla="*/ 0 w 547783"/>
                <a:gd name="connsiteY0" fmla="*/ 648046 h 648046"/>
                <a:gd name="connsiteX1" fmla="*/ 0 w 547783"/>
                <a:gd name="connsiteY1" fmla="*/ 130984 h 648046"/>
                <a:gd name="connsiteX2" fmla="*/ 129270 w 547783"/>
                <a:gd name="connsiteY2" fmla="*/ 1714 h 648046"/>
                <a:gd name="connsiteX3" fmla="*/ 547783 w 547783"/>
                <a:gd name="connsiteY3" fmla="*/ 0 h 648046"/>
                <a:gd name="connsiteX0" fmla="*/ 0 w 547783"/>
                <a:gd name="connsiteY0" fmla="*/ 648046 h 648046"/>
                <a:gd name="connsiteX1" fmla="*/ 0 w 547783"/>
                <a:gd name="connsiteY1" fmla="*/ 130984 h 648046"/>
                <a:gd name="connsiteX2" fmla="*/ 129270 w 547783"/>
                <a:gd name="connsiteY2" fmla="*/ 1714 h 648046"/>
                <a:gd name="connsiteX3" fmla="*/ 366483 w 547783"/>
                <a:gd name="connsiteY3" fmla="*/ 675 h 648046"/>
                <a:gd name="connsiteX4" fmla="*/ 547783 w 547783"/>
                <a:gd name="connsiteY4" fmla="*/ 0 h 648046"/>
                <a:gd name="connsiteX0" fmla="*/ 0 w 366483"/>
                <a:gd name="connsiteY0" fmla="*/ 647371 h 647371"/>
                <a:gd name="connsiteX1" fmla="*/ 0 w 366483"/>
                <a:gd name="connsiteY1" fmla="*/ 130309 h 647371"/>
                <a:gd name="connsiteX2" fmla="*/ 129270 w 366483"/>
                <a:gd name="connsiteY2" fmla="*/ 1039 h 647371"/>
                <a:gd name="connsiteX3" fmla="*/ 366483 w 366483"/>
                <a:gd name="connsiteY3" fmla="*/ 0 h 647371"/>
              </a:gdLst>
              <a:ahLst/>
              <a:cxnLst>
                <a:cxn ang="0">
                  <a:pos x="connsiteX0" y="connsiteY0"/>
                </a:cxn>
                <a:cxn ang="0">
                  <a:pos x="connsiteX1" y="connsiteY1"/>
                </a:cxn>
                <a:cxn ang="0">
                  <a:pos x="connsiteX2" y="connsiteY2"/>
                </a:cxn>
                <a:cxn ang="0">
                  <a:pos x="connsiteX3" y="connsiteY3"/>
                </a:cxn>
              </a:cxnLst>
              <a:rect l="l" t="t" r="r" b="b"/>
              <a:pathLst>
                <a:path w="366483" h="647371">
                  <a:moveTo>
                    <a:pt x="0" y="647371"/>
                  </a:moveTo>
                  <a:lnTo>
                    <a:pt x="0" y="130309"/>
                  </a:lnTo>
                  <a:cubicBezTo>
                    <a:pt x="0" y="58915"/>
                    <a:pt x="57876" y="1039"/>
                    <a:pt x="129270" y="1039"/>
                  </a:cubicBezTo>
                  <a:lnTo>
                    <a:pt x="366483"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53" name="矩形: 圆角 243">
              <a:extLst>
                <a:ext uri="{FF2B5EF4-FFF2-40B4-BE49-F238E27FC236}">
                  <a16:creationId xmlns:a16="http://schemas.microsoft.com/office/drawing/2014/main" id="{13D86D3F-E6F2-446C-B2CA-DD27F0FD12EC}"/>
                </a:ext>
              </a:extLst>
            </p:cNvPr>
            <p:cNvSpPr/>
            <p:nvPr/>
          </p:nvSpPr>
          <p:spPr>
            <a:xfrm>
              <a:off x="1883951" y="3760655"/>
              <a:ext cx="366483" cy="647371"/>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0" fmla="*/ 0 w 980106"/>
                <a:gd name="connsiteY0" fmla="*/ 646332 h 646332"/>
                <a:gd name="connsiteX1" fmla="*/ 0 w 980106"/>
                <a:gd name="connsiteY1" fmla="*/ 129270 h 646332"/>
                <a:gd name="connsiteX2" fmla="*/ 129270 w 980106"/>
                <a:gd name="connsiteY2" fmla="*/ 0 h 646332"/>
                <a:gd name="connsiteX3" fmla="*/ 980106 w 980106"/>
                <a:gd name="connsiteY3" fmla="*/ 0 h 646332"/>
                <a:gd name="connsiteX0" fmla="*/ 0 w 980106"/>
                <a:gd name="connsiteY0" fmla="*/ 648046 h 648046"/>
                <a:gd name="connsiteX1" fmla="*/ 0 w 980106"/>
                <a:gd name="connsiteY1" fmla="*/ 130984 h 648046"/>
                <a:gd name="connsiteX2" fmla="*/ 129270 w 980106"/>
                <a:gd name="connsiteY2" fmla="*/ 1714 h 648046"/>
                <a:gd name="connsiteX3" fmla="*/ 547783 w 980106"/>
                <a:gd name="connsiteY3" fmla="*/ 0 h 648046"/>
                <a:gd name="connsiteX4" fmla="*/ 980106 w 980106"/>
                <a:gd name="connsiteY4" fmla="*/ 1714 h 648046"/>
                <a:gd name="connsiteX0" fmla="*/ 0 w 547783"/>
                <a:gd name="connsiteY0" fmla="*/ 648046 h 648046"/>
                <a:gd name="connsiteX1" fmla="*/ 0 w 547783"/>
                <a:gd name="connsiteY1" fmla="*/ 130984 h 648046"/>
                <a:gd name="connsiteX2" fmla="*/ 129270 w 547783"/>
                <a:gd name="connsiteY2" fmla="*/ 1714 h 648046"/>
                <a:gd name="connsiteX3" fmla="*/ 547783 w 547783"/>
                <a:gd name="connsiteY3" fmla="*/ 0 h 648046"/>
                <a:gd name="connsiteX0" fmla="*/ 0 w 547783"/>
                <a:gd name="connsiteY0" fmla="*/ 648046 h 648046"/>
                <a:gd name="connsiteX1" fmla="*/ 0 w 547783"/>
                <a:gd name="connsiteY1" fmla="*/ 130984 h 648046"/>
                <a:gd name="connsiteX2" fmla="*/ 129270 w 547783"/>
                <a:gd name="connsiteY2" fmla="*/ 1714 h 648046"/>
                <a:gd name="connsiteX3" fmla="*/ 366483 w 547783"/>
                <a:gd name="connsiteY3" fmla="*/ 675 h 648046"/>
                <a:gd name="connsiteX4" fmla="*/ 547783 w 547783"/>
                <a:gd name="connsiteY4" fmla="*/ 0 h 648046"/>
                <a:gd name="connsiteX0" fmla="*/ 0 w 366483"/>
                <a:gd name="connsiteY0" fmla="*/ 647371 h 647371"/>
                <a:gd name="connsiteX1" fmla="*/ 0 w 366483"/>
                <a:gd name="connsiteY1" fmla="*/ 130309 h 647371"/>
                <a:gd name="connsiteX2" fmla="*/ 129270 w 366483"/>
                <a:gd name="connsiteY2" fmla="*/ 1039 h 647371"/>
                <a:gd name="connsiteX3" fmla="*/ 366483 w 366483"/>
                <a:gd name="connsiteY3" fmla="*/ 0 h 647371"/>
              </a:gdLst>
              <a:ahLst/>
              <a:cxnLst>
                <a:cxn ang="0">
                  <a:pos x="connsiteX0" y="connsiteY0"/>
                </a:cxn>
                <a:cxn ang="0">
                  <a:pos x="connsiteX1" y="connsiteY1"/>
                </a:cxn>
                <a:cxn ang="0">
                  <a:pos x="connsiteX2" y="connsiteY2"/>
                </a:cxn>
                <a:cxn ang="0">
                  <a:pos x="connsiteX3" y="connsiteY3"/>
                </a:cxn>
              </a:cxnLst>
              <a:rect l="l" t="t" r="r" b="b"/>
              <a:pathLst>
                <a:path w="366483" h="647371">
                  <a:moveTo>
                    <a:pt x="0" y="647371"/>
                  </a:moveTo>
                  <a:lnTo>
                    <a:pt x="0" y="130309"/>
                  </a:lnTo>
                  <a:cubicBezTo>
                    <a:pt x="0" y="58915"/>
                    <a:pt x="57876" y="1039"/>
                    <a:pt x="129270" y="1039"/>
                  </a:cubicBezTo>
                  <a:lnTo>
                    <a:pt x="366483"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56" name="矩形: 圆角 243">
              <a:extLst>
                <a:ext uri="{FF2B5EF4-FFF2-40B4-BE49-F238E27FC236}">
                  <a16:creationId xmlns:a16="http://schemas.microsoft.com/office/drawing/2014/main" id="{A326463F-3AE4-4562-99E5-C8B9D93DDFA2}"/>
                </a:ext>
              </a:extLst>
            </p:cNvPr>
            <p:cNvSpPr/>
            <p:nvPr/>
          </p:nvSpPr>
          <p:spPr>
            <a:xfrm>
              <a:off x="1520587" y="2135713"/>
              <a:ext cx="370272" cy="652374"/>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129270 h 646332"/>
                <a:gd name="connsiteX1" fmla="*/ 129270 w 1109376"/>
                <a:gd name="connsiteY1" fmla="*/ 0 h 646332"/>
                <a:gd name="connsiteX2" fmla="*/ 980106 w 1109376"/>
                <a:gd name="connsiteY2" fmla="*/ 0 h 646332"/>
                <a:gd name="connsiteX3" fmla="*/ 1109376 w 1109376"/>
                <a:gd name="connsiteY3" fmla="*/ 129270 h 646332"/>
                <a:gd name="connsiteX4" fmla="*/ 1109376 w 1109376"/>
                <a:gd name="connsiteY4" fmla="*/ 646332 h 646332"/>
                <a:gd name="connsiteX0" fmla="*/ 0 w 980106"/>
                <a:gd name="connsiteY0" fmla="*/ 0 h 646332"/>
                <a:gd name="connsiteX1" fmla="*/ 850836 w 980106"/>
                <a:gd name="connsiteY1" fmla="*/ 0 h 646332"/>
                <a:gd name="connsiteX2" fmla="*/ 980106 w 980106"/>
                <a:gd name="connsiteY2" fmla="*/ 129270 h 646332"/>
                <a:gd name="connsiteX3" fmla="*/ 980106 w 980106"/>
                <a:gd name="connsiteY3" fmla="*/ 646332 h 646332"/>
                <a:gd name="connsiteX0" fmla="*/ 0 w 980106"/>
                <a:gd name="connsiteY0" fmla="*/ 148 h 646480"/>
                <a:gd name="connsiteX1" fmla="*/ 437605 w 980106"/>
                <a:gd name="connsiteY1" fmla="*/ 0 h 646480"/>
                <a:gd name="connsiteX2" fmla="*/ 850836 w 980106"/>
                <a:gd name="connsiteY2" fmla="*/ 148 h 646480"/>
                <a:gd name="connsiteX3" fmla="*/ 980106 w 980106"/>
                <a:gd name="connsiteY3" fmla="*/ 129418 h 646480"/>
                <a:gd name="connsiteX4" fmla="*/ 980106 w 980106"/>
                <a:gd name="connsiteY4" fmla="*/ 646480 h 646480"/>
                <a:gd name="connsiteX0" fmla="*/ 0 w 542501"/>
                <a:gd name="connsiteY0" fmla="*/ 0 h 646480"/>
                <a:gd name="connsiteX1" fmla="*/ 413231 w 542501"/>
                <a:gd name="connsiteY1" fmla="*/ 148 h 646480"/>
                <a:gd name="connsiteX2" fmla="*/ 542501 w 542501"/>
                <a:gd name="connsiteY2" fmla="*/ 129418 h 646480"/>
                <a:gd name="connsiteX3" fmla="*/ 542501 w 542501"/>
                <a:gd name="connsiteY3" fmla="*/ 646480 h 646480"/>
                <a:gd name="connsiteX0" fmla="*/ 0 w 542501"/>
                <a:gd name="connsiteY0" fmla="*/ 5894 h 652374"/>
                <a:gd name="connsiteX1" fmla="*/ 172229 w 542501"/>
                <a:gd name="connsiteY1" fmla="*/ 0 h 652374"/>
                <a:gd name="connsiteX2" fmla="*/ 413231 w 542501"/>
                <a:gd name="connsiteY2" fmla="*/ 6042 h 652374"/>
                <a:gd name="connsiteX3" fmla="*/ 542501 w 542501"/>
                <a:gd name="connsiteY3" fmla="*/ 135312 h 652374"/>
                <a:gd name="connsiteX4" fmla="*/ 542501 w 542501"/>
                <a:gd name="connsiteY4" fmla="*/ 652374 h 652374"/>
                <a:gd name="connsiteX0" fmla="*/ 0 w 370272"/>
                <a:gd name="connsiteY0" fmla="*/ 0 h 652374"/>
                <a:gd name="connsiteX1" fmla="*/ 241002 w 370272"/>
                <a:gd name="connsiteY1" fmla="*/ 6042 h 652374"/>
                <a:gd name="connsiteX2" fmla="*/ 370272 w 370272"/>
                <a:gd name="connsiteY2" fmla="*/ 135312 h 652374"/>
                <a:gd name="connsiteX3" fmla="*/ 370272 w 370272"/>
                <a:gd name="connsiteY3" fmla="*/ 652374 h 652374"/>
              </a:gdLst>
              <a:ahLst/>
              <a:cxnLst>
                <a:cxn ang="0">
                  <a:pos x="connsiteX0" y="connsiteY0"/>
                </a:cxn>
                <a:cxn ang="0">
                  <a:pos x="connsiteX1" y="connsiteY1"/>
                </a:cxn>
                <a:cxn ang="0">
                  <a:pos x="connsiteX2" y="connsiteY2"/>
                </a:cxn>
                <a:cxn ang="0">
                  <a:pos x="connsiteX3" y="connsiteY3"/>
                </a:cxn>
              </a:cxnLst>
              <a:rect l="l" t="t" r="r" b="b"/>
              <a:pathLst>
                <a:path w="370272" h="652374">
                  <a:moveTo>
                    <a:pt x="0" y="0"/>
                  </a:moveTo>
                  <a:lnTo>
                    <a:pt x="241002" y="6042"/>
                  </a:lnTo>
                  <a:cubicBezTo>
                    <a:pt x="312396" y="6042"/>
                    <a:pt x="370272" y="63918"/>
                    <a:pt x="370272" y="135312"/>
                  </a:cubicBezTo>
                  <a:lnTo>
                    <a:pt x="370272" y="652374"/>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57" name="矩形: 圆角 243">
              <a:extLst>
                <a:ext uri="{FF2B5EF4-FFF2-40B4-BE49-F238E27FC236}">
                  <a16:creationId xmlns:a16="http://schemas.microsoft.com/office/drawing/2014/main" id="{F15B6510-46C1-4062-8154-5E4C0B0834B0}"/>
                </a:ext>
              </a:extLst>
            </p:cNvPr>
            <p:cNvSpPr/>
            <p:nvPr/>
          </p:nvSpPr>
          <p:spPr>
            <a:xfrm>
              <a:off x="1522265" y="2924481"/>
              <a:ext cx="370272" cy="652374"/>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129270 h 646332"/>
                <a:gd name="connsiteX1" fmla="*/ 129270 w 1109376"/>
                <a:gd name="connsiteY1" fmla="*/ 0 h 646332"/>
                <a:gd name="connsiteX2" fmla="*/ 980106 w 1109376"/>
                <a:gd name="connsiteY2" fmla="*/ 0 h 646332"/>
                <a:gd name="connsiteX3" fmla="*/ 1109376 w 1109376"/>
                <a:gd name="connsiteY3" fmla="*/ 129270 h 646332"/>
                <a:gd name="connsiteX4" fmla="*/ 1109376 w 1109376"/>
                <a:gd name="connsiteY4" fmla="*/ 646332 h 646332"/>
                <a:gd name="connsiteX0" fmla="*/ 0 w 980106"/>
                <a:gd name="connsiteY0" fmla="*/ 0 h 646332"/>
                <a:gd name="connsiteX1" fmla="*/ 850836 w 980106"/>
                <a:gd name="connsiteY1" fmla="*/ 0 h 646332"/>
                <a:gd name="connsiteX2" fmla="*/ 980106 w 980106"/>
                <a:gd name="connsiteY2" fmla="*/ 129270 h 646332"/>
                <a:gd name="connsiteX3" fmla="*/ 980106 w 980106"/>
                <a:gd name="connsiteY3" fmla="*/ 646332 h 646332"/>
                <a:gd name="connsiteX0" fmla="*/ 0 w 980106"/>
                <a:gd name="connsiteY0" fmla="*/ 148 h 646480"/>
                <a:gd name="connsiteX1" fmla="*/ 437605 w 980106"/>
                <a:gd name="connsiteY1" fmla="*/ 0 h 646480"/>
                <a:gd name="connsiteX2" fmla="*/ 850836 w 980106"/>
                <a:gd name="connsiteY2" fmla="*/ 148 h 646480"/>
                <a:gd name="connsiteX3" fmla="*/ 980106 w 980106"/>
                <a:gd name="connsiteY3" fmla="*/ 129418 h 646480"/>
                <a:gd name="connsiteX4" fmla="*/ 980106 w 980106"/>
                <a:gd name="connsiteY4" fmla="*/ 646480 h 646480"/>
                <a:gd name="connsiteX0" fmla="*/ 0 w 542501"/>
                <a:gd name="connsiteY0" fmla="*/ 0 h 646480"/>
                <a:gd name="connsiteX1" fmla="*/ 413231 w 542501"/>
                <a:gd name="connsiteY1" fmla="*/ 148 h 646480"/>
                <a:gd name="connsiteX2" fmla="*/ 542501 w 542501"/>
                <a:gd name="connsiteY2" fmla="*/ 129418 h 646480"/>
                <a:gd name="connsiteX3" fmla="*/ 542501 w 542501"/>
                <a:gd name="connsiteY3" fmla="*/ 646480 h 646480"/>
                <a:gd name="connsiteX0" fmla="*/ 0 w 542501"/>
                <a:gd name="connsiteY0" fmla="*/ 5894 h 652374"/>
                <a:gd name="connsiteX1" fmla="*/ 172229 w 542501"/>
                <a:gd name="connsiteY1" fmla="*/ 0 h 652374"/>
                <a:gd name="connsiteX2" fmla="*/ 413231 w 542501"/>
                <a:gd name="connsiteY2" fmla="*/ 6042 h 652374"/>
                <a:gd name="connsiteX3" fmla="*/ 542501 w 542501"/>
                <a:gd name="connsiteY3" fmla="*/ 135312 h 652374"/>
                <a:gd name="connsiteX4" fmla="*/ 542501 w 542501"/>
                <a:gd name="connsiteY4" fmla="*/ 652374 h 652374"/>
                <a:gd name="connsiteX0" fmla="*/ 0 w 370272"/>
                <a:gd name="connsiteY0" fmla="*/ 0 h 652374"/>
                <a:gd name="connsiteX1" fmla="*/ 241002 w 370272"/>
                <a:gd name="connsiteY1" fmla="*/ 6042 h 652374"/>
                <a:gd name="connsiteX2" fmla="*/ 370272 w 370272"/>
                <a:gd name="connsiteY2" fmla="*/ 135312 h 652374"/>
                <a:gd name="connsiteX3" fmla="*/ 370272 w 370272"/>
                <a:gd name="connsiteY3" fmla="*/ 652374 h 652374"/>
              </a:gdLst>
              <a:ahLst/>
              <a:cxnLst>
                <a:cxn ang="0">
                  <a:pos x="connsiteX0" y="connsiteY0"/>
                </a:cxn>
                <a:cxn ang="0">
                  <a:pos x="connsiteX1" y="connsiteY1"/>
                </a:cxn>
                <a:cxn ang="0">
                  <a:pos x="connsiteX2" y="connsiteY2"/>
                </a:cxn>
                <a:cxn ang="0">
                  <a:pos x="connsiteX3" y="connsiteY3"/>
                </a:cxn>
              </a:cxnLst>
              <a:rect l="l" t="t" r="r" b="b"/>
              <a:pathLst>
                <a:path w="370272" h="652374">
                  <a:moveTo>
                    <a:pt x="0" y="0"/>
                  </a:moveTo>
                  <a:lnTo>
                    <a:pt x="241002" y="6042"/>
                  </a:lnTo>
                  <a:cubicBezTo>
                    <a:pt x="312396" y="6042"/>
                    <a:pt x="370272" y="63918"/>
                    <a:pt x="370272" y="135312"/>
                  </a:cubicBezTo>
                  <a:lnTo>
                    <a:pt x="370272" y="652374"/>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58" name="矩形: 圆角 243">
              <a:extLst>
                <a:ext uri="{FF2B5EF4-FFF2-40B4-BE49-F238E27FC236}">
                  <a16:creationId xmlns:a16="http://schemas.microsoft.com/office/drawing/2014/main" id="{6174913D-D609-4C66-B53F-9E7CEBD91E60}"/>
                </a:ext>
              </a:extLst>
            </p:cNvPr>
            <p:cNvSpPr/>
            <p:nvPr/>
          </p:nvSpPr>
          <p:spPr>
            <a:xfrm>
              <a:off x="1513848" y="3756146"/>
              <a:ext cx="370272" cy="652374"/>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129270 h 646332"/>
                <a:gd name="connsiteX1" fmla="*/ 129270 w 1109376"/>
                <a:gd name="connsiteY1" fmla="*/ 0 h 646332"/>
                <a:gd name="connsiteX2" fmla="*/ 980106 w 1109376"/>
                <a:gd name="connsiteY2" fmla="*/ 0 h 646332"/>
                <a:gd name="connsiteX3" fmla="*/ 1109376 w 1109376"/>
                <a:gd name="connsiteY3" fmla="*/ 129270 h 646332"/>
                <a:gd name="connsiteX4" fmla="*/ 1109376 w 1109376"/>
                <a:gd name="connsiteY4" fmla="*/ 646332 h 646332"/>
                <a:gd name="connsiteX0" fmla="*/ 0 w 980106"/>
                <a:gd name="connsiteY0" fmla="*/ 0 h 646332"/>
                <a:gd name="connsiteX1" fmla="*/ 850836 w 980106"/>
                <a:gd name="connsiteY1" fmla="*/ 0 h 646332"/>
                <a:gd name="connsiteX2" fmla="*/ 980106 w 980106"/>
                <a:gd name="connsiteY2" fmla="*/ 129270 h 646332"/>
                <a:gd name="connsiteX3" fmla="*/ 980106 w 980106"/>
                <a:gd name="connsiteY3" fmla="*/ 646332 h 646332"/>
                <a:gd name="connsiteX0" fmla="*/ 0 w 980106"/>
                <a:gd name="connsiteY0" fmla="*/ 148 h 646480"/>
                <a:gd name="connsiteX1" fmla="*/ 437605 w 980106"/>
                <a:gd name="connsiteY1" fmla="*/ 0 h 646480"/>
                <a:gd name="connsiteX2" fmla="*/ 850836 w 980106"/>
                <a:gd name="connsiteY2" fmla="*/ 148 h 646480"/>
                <a:gd name="connsiteX3" fmla="*/ 980106 w 980106"/>
                <a:gd name="connsiteY3" fmla="*/ 129418 h 646480"/>
                <a:gd name="connsiteX4" fmla="*/ 980106 w 980106"/>
                <a:gd name="connsiteY4" fmla="*/ 646480 h 646480"/>
                <a:gd name="connsiteX0" fmla="*/ 0 w 542501"/>
                <a:gd name="connsiteY0" fmla="*/ 0 h 646480"/>
                <a:gd name="connsiteX1" fmla="*/ 413231 w 542501"/>
                <a:gd name="connsiteY1" fmla="*/ 148 h 646480"/>
                <a:gd name="connsiteX2" fmla="*/ 542501 w 542501"/>
                <a:gd name="connsiteY2" fmla="*/ 129418 h 646480"/>
                <a:gd name="connsiteX3" fmla="*/ 542501 w 542501"/>
                <a:gd name="connsiteY3" fmla="*/ 646480 h 646480"/>
                <a:gd name="connsiteX0" fmla="*/ 0 w 542501"/>
                <a:gd name="connsiteY0" fmla="*/ 5894 h 652374"/>
                <a:gd name="connsiteX1" fmla="*/ 172229 w 542501"/>
                <a:gd name="connsiteY1" fmla="*/ 0 h 652374"/>
                <a:gd name="connsiteX2" fmla="*/ 413231 w 542501"/>
                <a:gd name="connsiteY2" fmla="*/ 6042 h 652374"/>
                <a:gd name="connsiteX3" fmla="*/ 542501 w 542501"/>
                <a:gd name="connsiteY3" fmla="*/ 135312 h 652374"/>
                <a:gd name="connsiteX4" fmla="*/ 542501 w 542501"/>
                <a:gd name="connsiteY4" fmla="*/ 652374 h 652374"/>
                <a:gd name="connsiteX0" fmla="*/ 0 w 370272"/>
                <a:gd name="connsiteY0" fmla="*/ 0 h 652374"/>
                <a:gd name="connsiteX1" fmla="*/ 241002 w 370272"/>
                <a:gd name="connsiteY1" fmla="*/ 6042 h 652374"/>
                <a:gd name="connsiteX2" fmla="*/ 370272 w 370272"/>
                <a:gd name="connsiteY2" fmla="*/ 135312 h 652374"/>
                <a:gd name="connsiteX3" fmla="*/ 370272 w 370272"/>
                <a:gd name="connsiteY3" fmla="*/ 652374 h 652374"/>
              </a:gdLst>
              <a:ahLst/>
              <a:cxnLst>
                <a:cxn ang="0">
                  <a:pos x="connsiteX0" y="connsiteY0"/>
                </a:cxn>
                <a:cxn ang="0">
                  <a:pos x="connsiteX1" y="connsiteY1"/>
                </a:cxn>
                <a:cxn ang="0">
                  <a:pos x="connsiteX2" y="connsiteY2"/>
                </a:cxn>
                <a:cxn ang="0">
                  <a:pos x="connsiteX3" y="connsiteY3"/>
                </a:cxn>
              </a:cxnLst>
              <a:rect l="l" t="t" r="r" b="b"/>
              <a:pathLst>
                <a:path w="370272" h="652374">
                  <a:moveTo>
                    <a:pt x="0" y="0"/>
                  </a:moveTo>
                  <a:lnTo>
                    <a:pt x="241002" y="6042"/>
                  </a:lnTo>
                  <a:cubicBezTo>
                    <a:pt x="312396" y="6042"/>
                    <a:pt x="370272" y="63918"/>
                    <a:pt x="370272" y="135312"/>
                  </a:cubicBezTo>
                  <a:lnTo>
                    <a:pt x="370272" y="652374"/>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sp>
          <p:nvSpPr>
            <p:cNvPr id="267" name="矩形: 圆角 243">
              <a:extLst>
                <a:ext uri="{FF2B5EF4-FFF2-40B4-BE49-F238E27FC236}">
                  <a16:creationId xmlns:a16="http://schemas.microsoft.com/office/drawing/2014/main" id="{CB39047D-F485-4C1A-B9D7-83EAA43B513F}"/>
                </a:ext>
              </a:extLst>
            </p:cNvPr>
            <p:cNvSpPr/>
            <p:nvPr/>
          </p:nvSpPr>
          <p:spPr>
            <a:xfrm rot="10800000">
              <a:off x="1517846" y="4017282"/>
              <a:ext cx="366483" cy="647371"/>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0" fmla="*/ 0 w 980106"/>
                <a:gd name="connsiteY0" fmla="*/ 646332 h 646332"/>
                <a:gd name="connsiteX1" fmla="*/ 0 w 980106"/>
                <a:gd name="connsiteY1" fmla="*/ 129270 h 646332"/>
                <a:gd name="connsiteX2" fmla="*/ 129270 w 980106"/>
                <a:gd name="connsiteY2" fmla="*/ 0 h 646332"/>
                <a:gd name="connsiteX3" fmla="*/ 980106 w 980106"/>
                <a:gd name="connsiteY3" fmla="*/ 0 h 646332"/>
                <a:gd name="connsiteX0" fmla="*/ 0 w 980106"/>
                <a:gd name="connsiteY0" fmla="*/ 648046 h 648046"/>
                <a:gd name="connsiteX1" fmla="*/ 0 w 980106"/>
                <a:gd name="connsiteY1" fmla="*/ 130984 h 648046"/>
                <a:gd name="connsiteX2" fmla="*/ 129270 w 980106"/>
                <a:gd name="connsiteY2" fmla="*/ 1714 h 648046"/>
                <a:gd name="connsiteX3" fmla="*/ 547783 w 980106"/>
                <a:gd name="connsiteY3" fmla="*/ 0 h 648046"/>
                <a:gd name="connsiteX4" fmla="*/ 980106 w 980106"/>
                <a:gd name="connsiteY4" fmla="*/ 1714 h 648046"/>
                <a:gd name="connsiteX0" fmla="*/ 0 w 547783"/>
                <a:gd name="connsiteY0" fmla="*/ 648046 h 648046"/>
                <a:gd name="connsiteX1" fmla="*/ 0 w 547783"/>
                <a:gd name="connsiteY1" fmla="*/ 130984 h 648046"/>
                <a:gd name="connsiteX2" fmla="*/ 129270 w 547783"/>
                <a:gd name="connsiteY2" fmla="*/ 1714 h 648046"/>
                <a:gd name="connsiteX3" fmla="*/ 547783 w 547783"/>
                <a:gd name="connsiteY3" fmla="*/ 0 h 648046"/>
                <a:gd name="connsiteX0" fmla="*/ 0 w 547783"/>
                <a:gd name="connsiteY0" fmla="*/ 648046 h 648046"/>
                <a:gd name="connsiteX1" fmla="*/ 0 w 547783"/>
                <a:gd name="connsiteY1" fmla="*/ 130984 h 648046"/>
                <a:gd name="connsiteX2" fmla="*/ 129270 w 547783"/>
                <a:gd name="connsiteY2" fmla="*/ 1714 h 648046"/>
                <a:gd name="connsiteX3" fmla="*/ 366483 w 547783"/>
                <a:gd name="connsiteY3" fmla="*/ 675 h 648046"/>
                <a:gd name="connsiteX4" fmla="*/ 547783 w 547783"/>
                <a:gd name="connsiteY4" fmla="*/ 0 h 648046"/>
                <a:gd name="connsiteX0" fmla="*/ 0 w 366483"/>
                <a:gd name="connsiteY0" fmla="*/ 647371 h 647371"/>
                <a:gd name="connsiteX1" fmla="*/ 0 w 366483"/>
                <a:gd name="connsiteY1" fmla="*/ 130309 h 647371"/>
                <a:gd name="connsiteX2" fmla="*/ 129270 w 366483"/>
                <a:gd name="connsiteY2" fmla="*/ 1039 h 647371"/>
                <a:gd name="connsiteX3" fmla="*/ 366483 w 366483"/>
                <a:gd name="connsiteY3" fmla="*/ 0 h 647371"/>
              </a:gdLst>
              <a:ahLst/>
              <a:cxnLst>
                <a:cxn ang="0">
                  <a:pos x="connsiteX0" y="connsiteY0"/>
                </a:cxn>
                <a:cxn ang="0">
                  <a:pos x="connsiteX1" y="connsiteY1"/>
                </a:cxn>
                <a:cxn ang="0">
                  <a:pos x="connsiteX2" y="connsiteY2"/>
                </a:cxn>
                <a:cxn ang="0">
                  <a:pos x="connsiteX3" y="connsiteY3"/>
                </a:cxn>
              </a:cxnLst>
              <a:rect l="l" t="t" r="r" b="b"/>
              <a:pathLst>
                <a:path w="366483" h="647371">
                  <a:moveTo>
                    <a:pt x="0" y="647371"/>
                  </a:moveTo>
                  <a:lnTo>
                    <a:pt x="0" y="130309"/>
                  </a:lnTo>
                  <a:cubicBezTo>
                    <a:pt x="0" y="58915"/>
                    <a:pt x="57876" y="1039"/>
                    <a:pt x="129270" y="1039"/>
                  </a:cubicBezTo>
                  <a:lnTo>
                    <a:pt x="366483" y="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182" name="矩形 181">
            <a:extLst>
              <a:ext uri="{FF2B5EF4-FFF2-40B4-BE49-F238E27FC236}">
                <a16:creationId xmlns:a16="http://schemas.microsoft.com/office/drawing/2014/main" id="{870E7914-8EE8-407D-9A96-F451B6C9C3CB}"/>
              </a:ext>
            </a:extLst>
          </p:cNvPr>
          <p:cNvSpPr/>
          <p:nvPr/>
        </p:nvSpPr>
        <p:spPr>
          <a:xfrm>
            <a:off x="1487334" y="5135623"/>
            <a:ext cx="791575" cy="379463"/>
          </a:xfrm>
          <a:prstGeom prst="rect">
            <a:avLst/>
          </a:prstGeom>
          <a:solidFill>
            <a:schemeClr val="bg1"/>
          </a:solid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zh-CN" altLang="en-US" sz="933" b="0" i="0" u="none" strike="noStrike" kern="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连接更多的信息单元</a:t>
            </a:r>
          </a:p>
        </p:txBody>
      </p:sp>
      <p:pic>
        <p:nvPicPr>
          <p:cNvPr id="24" name="图片 23">
            <a:extLst>
              <a:ext uri="{FF2B5EF4-FFF2-40B4-BE49-F238E27FC236}">
                <a16:creationId xmlns:a16="http://schemas.microsoft.com/office/drawing/2014/main" id="{36136639-099B-4EAB-BE70-E0F6536601F9}"/>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23856" t="2455" r="23605" b="3178"/>
          <a:stretch/>
        </p:blipFill>
        <p:spPr>
          <a:xfrm>
            <a:off x="3856004" y="3384667"/>
            <a:ext cx="421205" cy="642403"/>
          </a:xfrm>
          <a:prstGeom prst="rect">
            <a:avLst/>
          </a:prstGeom>
        </p:spPr>
      </p:pic>
      <p:sp>
        <p:nvSpPr>
          <p:cNvPr id="235" name="箭头: 圆角右 234">
            <a:extLst>
              <a:ext uri="{FF2B5EF4-FFF2-40B4-BE49-F238E27FC236}">
                <a16:creationId xmlns:a16="http://schemas.microsoft.com/office/drawing/2014/main" id="{D4A2D121-1DF3-472C-A107-3DDF50F42C93}"/>
              </a:ext>
            </a:extLst>
          </p:cNvPr>
          <p:cNvSpPr/>
          <p:nvPr/>
        </p:nvSpPr>
        <p:spPr>
          <a:xfrm rot="10800000">
            <a:off x="3766442" y="3994424"/>
            <a:ext cx="277124" cy="313640"/>
          </a:xfrm>
          <a:prstGeom prst="bentArrow">
            <a:avLst>
              <a:gd name="adj1" fmla="val 1428"/>
              <a:gd name="adj2" fmla="val 0"/>
              <a:gd name="adj3" fmla="val 12602"/>
              <a:gd name="adj4" fmla="val 21655"/>
            </a:avLst>
          </a:prstGeom>
          <a:solidFill>
            <a:srgbClr val="0261EE"/>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nvGrpSpPr>
          <p:cNvPr id="173" name="组合 172">
            <a:extLst>
              <a:ext uri="{FF2B5EF4-FFF2-40B4-BE49-F238E27FC236}">
                <a16:creationId xmlns:a16="http://schemas.microsoft.com/office/drawing/2014/main" id="{28A0D6EF-F773-4B7A-BF31-6E0D69696BC0}"/>
              </a:ext>
            </a:extLst>
          </p:cNvPr>
          <p:cNvGrpSpPr/>
          <p:nvPr/>
        </p:nvGrpSpPr>
        <p:grpSpPr>
          <a:xfrm>
            <a:off x="76112" y="188886"/>
            <a:ext cx="6923811" cy="370278"/>
            <a:chOff x="15914" y="240642"/>
            <a:chExt cx="6923811" cy="370278"/>
          </a:xfrm>
        </p:grpSpPr>
        <p:pic>
          <p:nvPicPr>
            <p:cNvPr id="174" name="图片 173">
              <a:extLst>
                <a:ext uri="{FF2B5EF4-FFF2-40B4-BE49-F238E27FC236}">
                  <a16:creationId xmlns:a16="http://schemas.microsoft.com/office/drawing/2014/main" id="{F80BEC27-8393-47FD-828C-11F4551E8DAC}"/>
                </a:ext>
              </a:extLst>
            </p:cNvPr>
            <p:cNvPicPr>
              <a:picLocks noChangeAspect="1"/>
            </p:cNvPicPr>
            <p:nvPr/>
          </p:nvPicPr>
          <p:blipFill rotWithShape="1">
            <a:blip r:embed="rId2">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75" name="图片 174">
              <a:extLst>
                <a:ext uri="{FF2B5EF4-FFF2-40B4-BE49-F238E27FC236}">
                  <a16:creationId xmlns:a16="http://schemas.microsoft.com/office/drawing/2014/main" id="{C615A8AD-4BF8-4937-A72D-905F8C14A33A}"/>
                </a:ext>
              </a:extLst>
            </p:cNvPr>
            <p:cNvPicPr>
              <a:picLocks noChangeAspect="1"/>
            </p:cNvPicPr>
            <p:nvPr/>
          </p:nvPicPr>
          <p:blipFill rotWithShape="1">
            <a:blip r:embed="rId2">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76" name="图片 175" descr="图片包含 物体&#10;&#10;已生成极高可信度的说明">
              <a:extLst>
                <a:ext uri="{FF2B5EF4-FFF2-40B4-BE49-F238E27FC236}">
                  <a16:creationId xmlns:a16="http://schemas.microsoft.com/office/drawing/2014/main" id="{145B7D30-2910-493F-8F65-283974264685}"/>
                </a:ext>
              </a:extLst>
            </p:cNvPr>
            <p:cNvPicPr>
              <a:picLocks noChangeAspect="1"/>
            </p:cNvPicPr>
            <p:nvPr/>
          </p:nvPicPr>
          <p:blipFill>
            <a:blip r:embed="rId49" cstate="print">
              <a:extLst>
                <a:ext uri="{BEBA8EAE-BF5A-486C-A8C5-ECC9F3942E4B}">
                  <a14:imgProps xmlns:a14="http://schemas.microsoft.com/office/drawing/2010/main">
                    <a14:imgLayer r:embed="rId50">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78" name="矩形 177">
            <a:extLst>
              <a:ext uri="{FF2B5EF4-FFF2-40B4-BE49-F238E27FC236}">
                <a16:creationId xmlns:a16="http://schemas.microsoft.com/office/drawing/2014/main" id="{1B917F4E-10E3-4E41-9AB0-CBDA84B24B60}"/>
              </a:ext>
            </a:extLst>
          </p:cNvPr>
          <p:cNvSpPr/>
          <p:nvPr/>
        </p:nvSpPr>
        <p:spPr>
          <a:xfrm>
            <a:off x="2381407" y="188003"/>
            <a:ext cx="7056740" cy="369332"/>
          </a:xfrm>
          <a:prstGeom prst="rect">
            <a:avLst/>
          </a:prstGeom>
        </p:spPr>
        <p:txBody>
          <a:bodyPr wrap="none" anchor="ctr" anchorCtr="1">
            <a:spAutoFit/>
          </a:bodyPr>
          <a:lstStyle/>
          <a:p>
            <a:pPr lvl="0" algn="ctr">
              <a:defRPr/>
            </a:pPr>
            <a:r>
              <a:rPr kumimoji="0" lang="en-US" altLang="zh-CN" sz="1800" b="1" i="0" u="none" strike="noStrike" kern="1200" cap="none" spc="0" normalizeH="0" baseline="0" noProof="0" dirty="0">
                <a:ln>
                  <a:noFill/>
                </a:ln>
                <a:solidFill>
                  <a:srgbClr val="7030A0"/>
                </a:solidFill>
                <a:effectLst/>
                <a:uLnTx/>
                <a:uFillTx/>
                <a:latin typeface="Candara" panose="020E0502030303020204" pitchFamily="34" charset="0"/>
                <a:ea typeface="微软雅黑" panose="020B0503020204020204" pitchFamily="34" charset="-122"/>
                <a:cs typeface="+mn-cs"/>
              </a:rPr>
              <a:t>❹</a:t>
            </a:r>
            <a:r>
              <a:rPr kumimoji="0" lang="zh-CN" altLang="en-US" sz="18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prstClr val="black"/>
                </a:solidFill>
                <a:latin typeface="Candara" panose="020E0502030303020204" pitchFamily="34" charset="0"/>
                <a:ea typeface="微软雅黑 Light" panose="020B0502040204020203" pitchFamily="34" charset="-122"/>
                <a:cs typeface="Calibri" panose="020F0502020204030204" pitchFamily="34" charset="0"/>
              </a:rPr>
              <a:t>一个网络（船岸一体化数据采集、存储、传输、分享）</a:t>
            </a:r>
            <a:endPar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71" name="矩形: 圆角 243">
            <a:extLst>
              <a:ext uri="{FF2B5EF4-FFF2-40B4-BE49-F238E27FC236}">
                <a16:creationId xmlns:a16="http://schemas.microsoft.com/office/drawing/2014/main" id="{9A864075-3532-493F-ADFA-676231ECD005}"/>
              </a:ext>
            </a:extLst>
          </p:cNvPr>
          <p:cNvSpPr/>
          <p:nvPr/>
        </p:nvSpPr>
        <p:spPr>
          <a:xfrm>
            <a:off x="1520985" y="1343818"/>
            <a:ext cx="370272" cy="652374"/>
          </a:xfrm>
          <a:custGeom>
            <a:avLst/>
            <a:gdLst>
              <a:gd name="connsiteX0" fmla="*/ 0 w 1109376"/>
              <a:gd name="connsiteY0" fmla="*/ 129270 h 775602"/>
              <a:gd name="connsiteX1" fmla="*/ 129270 w 1109376"/>
              <a:gd name="connsiteY1" fmla="*/ 0 h 775602"/>
              <a:gd name="connsiteX2" fmla="*/ 980106 w 1109376"/>
              <a:gd name="connsiteY2" fmla="*/ 0 h 775602"/>
              <a:gd name="connsiteX3" fmla="*/ 1109376 w 1109376"/>
              <a:gd name="connsiteY3" fmla="*/ 129270 h 775602"/>
              <a:gd name="connsiteX4" fmla="*/ 1109376 w 1109376"/>
              <a:gd name="connsiteY4" fmla="*/ 646332 h 775602"/>
              <a:gd name="connsiteX5" fmla="*/ 980106 w 1109376"/>
              <a:gd name="connsiteY5" fmla="*/ 775602 h 775602"/>
              <a:gd name="connsiteX6" fmla="*/ 129270 w 1109376"/>
              <a:gd name="connsiteY6" fmla="*/ 775602 h 775602"/>
              <a:gd name="connsiteX7" fmla="*/ 0 w 1109376"/>
              <a:gd name="connsiteY7" fmla="*/ 646332 h 775602"/>
              <a:gd name="connsiteX8" fmla="*/ 0 w 1109376"/>
              <a:gd name="connsiteY8" fmla="*/ 129270 h 775602"/>
              <a:gd name="connsiteX0" fmla="*/ 129270 w 1109376"/>
              <a:gd name="connsiteY0" fmla="*/ 775602 h 867042"/>
              <a:gd name="connsiteX1" fmla="*/ 0 w 1109376"/>
              <a:gd name="connsiteY1" fmla="*/ 646332 h 867042"/>
              <a:gd name="connsiteX2" fmla="*/ 0 w 1109376"/>
              <a:gd name="connsiteY2" fmla="*/ 129270 h 867042"/>
              <a:gd name="connsiteX3" fmla="*/ 129270 w 1109376"/>
              <a:gd name="connsiteY3" fmla="*/ 0 h 867042"/>
              <a:gd name="connsiteX4" fmla="*/ 980106 w 1109376"/>
              <a:gd name="connsiteY4" fmla="*/ 0 h 867042"/>
              <a:gd name="connsiteX5" fmla="*/ 1109376 w 1109376"/>
              <a:gd name="connsiteY5" fmla="*/ 129270 h 867042"/>
              <a:gd name="connsiteX6" fmla="*/ 1109376 w 1109376"/>
              <a:gd name="connsiteY6" fmla="*/ 646332 h 867042"/>
              <a:gd name="connsiteX7" fmla="*/ 980106 w 1109376"/>
              <a:gd name="connsiteY7" fmla="*/ 775602 h 867042"/>
              <a:gd name="connsiteX8" fmla="*/ 220710 w 1109376"/>
              <a:gd name="connsiteY8" fmla="*/ 867042 h 867042"/>
              <a:gd name="connsiteX0" fmla="*/ 129270 w 1109376"/>
              <a:gd name="connsiteY0" fmla="*/ 775602 h 775602"/>
              <a:gd name="connsiteX1" fmla="*/ 0 w 1109376"/>
              <a:gd name="connsiteY1" fmla="*/ 646332 h 775602"/>
              <a:gd name="connsiteX2" fmla="*/ 0 w 1109376"/>
              <a:gd name="connsiteY2" fmla="*/ 129270 h 775602"/>
              <a:gd name="connsiteX3" fmla="*/ 129270 w 1109376"/>
              <a:gd name="connsiteY3" fmla="*/ 0 h 775602"/>
              <a:gd name="connsiteX4" fmla="*/ 980106 w 1109376"/>
              <a:gd name="connsiteY4" fmla="*/ 0 h 775602"/>
              <a:gd name="connsiteX5" fmla="*/ 1109376 w 1109376"/>
              <a:gd name="connsiteY5" fmla="*/ 129270 h 775602"/>
              <a:gd name="connsiteX6" fmla="*/ 1109376 w 1109376"/>
              <a:gd name="connsiteY6" fmla="*/ 646332 h 775602"/>
              <a:gd name="connsiteX7" fmla="*/ 980106 w 1109376"/>
              <a:gd name="connsiteY7" fmla="*/ 775602 h 775602"/>
              <a:gd name="connsiteX0" fmla="*/ 0 w 1109376"/>
              <a:gd name="connsiteY0" fmla="*/ 646332 h 775602"/>
              <a:gd name="connsiteX1" fmla="*/ 0 w 1109376"/>
              <a:gd name="connsiteY1" fmla="*/ 129270 h 775602"/>
              <a:gd name="connsiteX2" fmla="*/ 129270 w 1109376"/>
              <a:gd name="connsiteY2" fmla="*/ 0 h 775602"/>
              <a:gd name="connsiteX3" fmla="*/ 980106 w 1109376"/>
              <a:gd name="connsiteY3" fmla="*/ 0 h 775602"/>
              <a:gd name="connsiteX4" fmla="*/ 1109376 w 1109376"/>
              <a:gd name="connsiteY4" fmla="*/ 129270 h 775602"/>
              <a:gd name="connsiteX5" fmla="*/ 1109376 w 1109376"/>
              <a:gd name="connsiteY5" fmla="*/ 646332 h 775602"/>
              <a:gd name="connsiteX6" fmla="*/ 980106 w 1109376"/>
              <a:gd name="connsiteY6" fmla="*/ 775602 h 775602"/>
              <a:gd name="connsiteX0" fmla="*/ 0 w 1109376"/>
              <a:gd name="connsiteY0" fmla="*/ 646332 h 646332"/>
              <a:gd name="connsiteX1" fmla="*/ 0 w 1109376"/>
              <a:gd name="connsiteY1" fmla="*/ 129270 h 646332"/>
              <a:gd name="connsiteX2" fmla="*/ 129270 w 1109376"/>
              <a:gd name="connsiteY2" fmla="*/ 0 h 646332"/>
              <a:gd name="connsiteX3" fmla="*/ 980106 w 1109376"/>
              <a:gd name="connsiteY3" fmla="*/ 0 h 646332"/>
              <a:gd name="connsiteX4" fmla="*/ 1109376 w 1109376"/>
              <a:gd name="connsiteY4" fmla="*/ 129270 h 646332"/>
              <a:gd name="connsiteX5" fmla="*/ 1109376 w 1109376"/>
              <a:gd name="connsiteY5" fmla="*/ 646332 h 646332"/>
              <a:gd name="connsiteX0" fmla="*/ 0 w 1109376"/>
              <a:gd name="connsiteY0" fmla="*/ 129270 h 646332"/>
              <a:gd name="connsiteX1" fmla="*/ 129270 w 1109376"/>
              <a:gd name="connsiteY1" fmla="*/ 0 h 646332"/>
              <a:gd name="connsiteX2" fmla="*/ 980106 w 1109376"/>
              <a:gd name="connsiteY2" fmla="*/ 0 h 646332"/>
              <a:gd name="connsiteX3" fmla="*/ 1109376 w 1109376"/>
              <a:gd name="connsiteY3" fmla="*/ 129270 h 646332"/>
              <a:gd name="connsiteX4" fmla="*/ 1109376 w 1109376"/>
              <a:gd name="connsiteY4" fmla="*/ 646332 h 646332"/>
              <a:gd name="connsiteX0" fmla="*/ 0 w 980106"/>
              <a:gd name="connsiteY0" fmla="*/ 0 h 646332"/>
              <a:gd name="connsiteX1" fmla="*/ 850836 w 980106"/>
              <a:gd name="connsiteY1" fmla="*/ 0 h 646332"/>
              <a:gd name="connsiteX2" fmla="*/ 980106 w 980106"/>
              <a:gd name="connsiteY2" fmla="*/ 129270 h 646332"/>
              <a:gd name="connsiteX3" fmla="*/ 980106 w 980106"/>
              <a:gd name="connsiteY3" fmla="*/ 646332 h 646332"/>
              <a:gd name="connsiteX0" fmla="*/ 0 w 980106"/>
              <a:gd name="connsiteY0" fmla="*/ 148 h 646480"/>
              <a:gd name="connsiteX1" fmla="*/ 437605 w 980106"/>
              <a:gd name="connsiteY1" fmla="*/ 0 h 646480"/>
              <a:gd name="connsiteX2" fmla="*/ 850836 w 980106"/>
              <a:gd name="connsiteY2" fmla="*/ 148 h 646480"/>
              <a:gd name="connsiteX3" fmla="*/ 980106 w 980106"/>
              <a:gd name="connsiteY3" fmla="*/ 129418 h 646480"/>
              <a:gd name="connsiteX4" fmla="*/ 980106 w 980106"/>
              <a:gd name="connsiteY4" fmla="*/ 646480 h 646480"/>
              <a:gd name="connsiteX0" fmla="*/ 0 w 542501"/>
              <a:gd name="connsiteY0" fmla="*/ 0 h 646480"/>
              <a:gd name="connsiteX1" fmla="*/ 413231 w 542501"/>
              <a:gd name="connsiteY1" fmla="*/ 148 h 646480"/>
              <a:gd name="connsiteX2" fmla="*/ 542501 w 542501"/>
              <a:gd name="connsiteY2" fmla="*/ 129418 h 646480"/>
              <a:gd name="connsiteX3" fmla="*/ 542501 w 542501"/>
              <a:gd name="connsiteY3" fmla="*/ 646480 h 646480"/>
              <a:gd name="connsiteX0" fmla="*/ 0 w 542501"/>
              <a:gd name="connsiteY0" fmla="*/ 5894 h 652374"/>
              <a:gd name="connsiteX1" fmla="*/ 172229 w 542501"/>
              <a:gd name="connsiteY1" fmla="*/ 0 h 652374"/>
              <a:gd name="connsiteX2" fmla="*/ 413231 w 542501"/>
              <a:gd name="connsiteY2" fmla="*/ 6042 h 652374"/>
              <a:gd name="connsiteX3" fmla="*/ 542501 w 542501"/>
              <a:gd name="connsiteY3" fmla="*/ 135312 h 652374"/>
              <a:gd name="connsiteX4" fmla="*/ 542501 w 542501"/>
              <a:gd name="connsiteY4" fmla="*/ 652374 h 652374"/>
              <a:gd name="connsiteX0" fmla="*/ 0 w 370272"/>
              <a:gd name="connsiteY0" fmla="*/ 0 h 652374"/>
              <a:gd name="connsiteX1" fmla="*/ 241002 w 370272"/>
              <a:gd name="connsiteY1" fmla="*/ 6042 h 652374"/>
              <a:gd name="connsiteX2" fmla="*/ 370272 w 370272"/>
              <a:gd name="connsiteY2" fmla="*/ 135312 h 652374"/>
              <a:gd name="connsiteX3" fmla="*/ 370272 w 370272"/>
              <a:gd name="connsiteY3" fmla="*/ 652374 h 652374"/>
            </a:gdLst>
            <a:ahLst/>
            <a:cxnLst>
              <a:cxn ang="0">
                <a:pos x="connsiteX0" y="connsiteY0"/>
              </a:cxn>
              <a:cxn ang="0">
                <a:pos x="connsiteX1" y="connsiteY1"/>
              </a:cxn>
              <a:cxn ang="0">
                <a:pos x="connsiteX2" y="connsiteY2"/>
              </a:cxn>
              <a:cxn ang="0">
                <a:pos x="connsiteX3" y="connsiteY3"/>
              </a:cxn>
            </a:cxnLst>
            <a:rect l="l" t="t" r="r" b="b"/>
            <a:pathLst>
              <a:path w="370272" h="652374">
                <a:moveTo>
                  <a:pt x="0" y="0"/>
                </a:moveTo>
                <a:lnTo>
                  <a:pt x="241002" y="6042"/>
                </a:lnTo>
                <a:cubicBezTo>
                  <a:pt x="312396" y="6042"/>
                  <a:pt x="370272" y="63918"/>
                  <a:pt x="370272" y="135312"/>
                </a:cubicBezTo>
                <a:lnTo>
                  <a:pt x="370272" y="652374"/>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等线" panose="020F0502020204030204"/>
              <a:ea typeface="等线" panose="02010600030101010101" pitchFamily="2" charset="-122"/>
              <a:cs typeface="+mn-cs"/>
            </a:endParaRPr>
          </a:p>
        </p:txBody>
      </p:sp>
      <p:cxnSp>
        <p:nvCxnSpPr>
          <p:cNvPr id="12" name="直接连接符 11">
            <a:extLst>
              <a:ext uri="{FF2B5EF4-FFF2-40B4-BE49-F238E27FC236}">
                <a16:creationId xmlns:a16="http://schemas.microsoft.com/office/drawing/2014/main" id="{3894CDE4-624B-45F2-9F20-074818CB358A}"/>
              </a:ext>
            </a:extLst>
          </p:cNvPr>
          <p:cNvCxnSpPr>
            <a:cxnSpLocks/>
          </p:cNvCxnSpPr>
          <p:nvPr/>
        </p:nvCxnSpPr>
        <p:spPr>
          <a:xfrm>
            <a:off x="1890859" y="1458450"/>
            <a:ext cx="0" cy="3529685"/>
          </a:xfrm>
          <a:prstGeom prst="lin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77" name="图片 176">
            <a:extLst>
              <a:ext uri="{FF2B5EF4-FFF2-40B4-BE49-F238E27FC236}">
                <a16:creationId xmlns:a16="http://schemas.microsoft.com/office/drawing/2014/main" id="{8A48407E-A606-4A5B-949F-1848A04E0A29}"/>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l="43934" r="44330"/>
          <a:stretch/>
        </p:blipFill>
        <p:spPr>
          <a:xfrm>
            <a:off x="5303767" y="966120"/>
            <a:ext cx="988269" cy="4727026"/>
          </a:xfrm>
          <a:prstGeom prst="rect">
            <a:avLst/>
          </a:prstGeom>
        </p:spPr>
      </p:pic>
      <p:sp>
        <p:nvSpPr>
          <p:cNvPr id="179" name="矩形 178">
            <a:extLst>
              <a:ext uri="{FF2B5EF4-FFF2-40B4-BE49-F238E27FC236}">
                <a16:creationId xmlns:a16="http://schemas.microsoft.com/office/drawing/2014/main" id="{FCE5BDAC-9103-4DF6-A4D4-A949B095E7E5}"/>
              </a:ext>
            </a:extLst>
          </p:cNvPr>
          <p:cNvSpPr/>
          <p:nvPr/>
        </p:nvSpPr>
        <p:spPr>
          <a:xfrm>
            <a:off x="813384" y="6515349"/>
            <a:ext cx="10582215" cy="45719"/>
          </a:xfrm>
          <a:prstGeom prst="rect">
            <a:avLst/>
          </a:prstGeom>
          <a:gradFill>
            <a:gsLst>
              <a:gs pos="50000">
                <a:srgbClr val="00B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884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50"/>
                                  </p:stCondLst>
                                  <p:childTnLst>
                                    <p:set>
                                      <p:cBhvr>
                                        <p:cTn id="6" dur="1" fill="hold">
                                          <p:stCondLst>
                                            <p:cond delay="0"/>
                                          </p:stCondLst>
                                        </p:cTn>
                                        <p:tgtEl>
                                          <p:spTgt spid="179"/>
                                        </p:tgtEl>
                                        <p:attrNameLst>
                                          <p:attrName>style.visibility</p:attrName>
                                        </p:attrNameLst>
                                      </p:cBhvr>
                                      <p:to>
                                        <p:strVal val="visible"/>
                                      </p:to>
                                    </p:set>
                                    <p:animEffect transition="in" filter="barn(outVertical)">
                                      <p:cBhvr>
                                        <p:cTn id="7" dur="25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E7FD51D5-C715-4817-ADDB-DCADCEAABE23}"/>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D46D9F92-292F-4984-8BFB-7F3DF8689270}"/>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EF2CAF8C-A3A2-4751-B158-4315E2E401AC}"/>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D935105A-4816-4B28-B004-BC4350BD1FE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3" name="矩形 12">
            <a:extLst>
              <a:ext uri="{FF2B5EF4-FFF2-40B4-BE49-F238E27FC236}">
                <a16:creationId xmlns:a16="http://schemas.microsoft.com/office/drawing/2014/main" id="{E19B4E00-B54B-4064-87D5-885EB99C4D98}"/>
              </a:ext>
            </a:extLst>
          </p:cNvPr>
          <p:cNvSpPr/>
          <p:nvPr/>
        </p:nvSpPr>
        <p:spPr>
          <a:xfrm>
            <a:off x="2392582" y="190764"/>
            <a:ext cx="4964821"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❺</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uLnTx/>
                <a:uFillTx/>
                <a:latin typeface="Candara" panose="020E0502030303020204" pitchFamily="34" charset="0"/>
                <a:ea typeface="微软雅黑 Light" panose="020B0502040204020203" pitchFamily="34" charset="-122"/>
                <a:cs typeface="Calibri" panose="020F0502020204030204" pitchFamily="34" charset="0"/>
              </a:rPr>
              <a:t>两个平台（船端和岸端交互系统）</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
        <p:nvSpPr>
          <p:cNvPr id="3" name="流程图: 接点 2">
            <a:extLst>
              <a:ext uri="{FF2B5EF4-FFF2-40B4-BE49-F238E27FC236}">
                <a16:creationId xmlns:a16="http://schemas.microsoft.com/office/drawing/2014/main" id="{D45E0108-DDC1-44B9-9B6F-16C204011E79}"/>
              </a:ext>
            </a:extLst>
          </p:cNvPr>
          <p:cNvSpPr/>
          <p:nvPr/>
        </p:nvSpPr>
        <p:spPr>
          <a:xfrm>
            <a:off x="6059499" y="3392105"/>
            <a:ext cx="79513" cy="79826"/>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Calibri" panose="020F0502020204030204"/>
              <a:ea typeface="等线" panose="02010600030101010101" pitchFamily="2" charset="-122"/>
            </a:endParaRPr>
          </a:p>
        </p:txBody>
      </p:sp>
      <p:grpSp>
        <p:nvGrpSpPr>
          <p:cNvPr id="4" name="组合 3">
            <a:extLst>
              <a:ext uri="{FF2B5EF4-FFF2-40B4-BE49-F238E27FC236}">
                <a16:creationId xmlns:a16="http://schemas.microsoft.com/office/drawing/2014/main" id="{837D8800-478B-4F13-AA01-B3110657DC15}"/>
              </a:ext>
            </a:extLst>
          </p:cNvPr>
          <p:cNvGrpSpPr/>
          <p:nvPr/>
        </p:nvGrpSpPr>
        <p:grpSpPr>
          <a:xfrm>
            <a:off x="3356717" y="3139447"/>
            <a:ext cx="5447333" cy="585184"/>
            <a:chOff x="3356717" y="3139447"/>
            <a:chExt cx="5447333" cy="585184"/>
          </a:xfrm>
        </p:grpSpPr>
        <p:sp>
          <p:nvSpPr>
            <p:cNvPr id="14" name="平行四边形 13">
              <a:extLst>
                <a:ext uri="{FF2B5EF4-FFF2-40B4-BE49-F238E27FC236}">
                  <a16:creationId xmlns:a16="http://schemas.microsoft.com/office/drawing/2014/main" id="{84BF41A2-8EA4-4B7C-8385-0C30F2689026}"/>
                </a:ext>
              </a:extLst>
            </p:cNvPr>
            <p:cNvSpPr/>
            <p:nvPr/>
          </p:nvSpPr>
          <p:spPr>
            <a:xfrm>
              <a:off x="5928935" y="3364629"/>
              <a:ext cx="2875115" cy="360002"/>
            </a:xfrm>
            <a:custGeom>
              <a:avLst/>
              <a:gdLst>
                <a:gd name="connsiteX0" fmla="*/ 0 w 2967487"/>
                <a:gd name="connsiteY0" fmla="*/ 360002 h 360002"/>
                <a:gd name="connsiteX1" fmla="*/ 266607 w 2967487"/>
                <a:gd name="connsiteY1" fmla="*/ 0 h 360002"/>
                <a:gd name="connsiteX2" fmla="*/ 2967487 w 2967487"/>
                <a:gd name="connsiteY2" fmla="*/ 0 h 360002"/>
                <a:gd name="connsiteX3" fmla="*/ 2700880 w 2967487"/>
                <a:gd name="connsiteY3" fmla="*/ 360002 h 360002"/>
                <a:gd name="connsiteX4" fmla="*/ 0 w 2967487"/>
                <a:gd name="connsiteY4" fmla="*/ 360002 h 360002"/>
                <a:gd name="connsiteX0" fmla="*/ 0 w 2967487"/>
                <a:gd name="connsiteY0" fmla="*/ 360002 h 360002"/>
                <a:gd name="connsiteX1" fmla="*/ 266607 w 2967487"/>
                <a:gd name="connsiteY1" fmla="*/ 0 h 360002"/>
                <a:gd name="connsiteX2" fmla="*/ 2835359 w 2967487"/>
                <a:gd name="connsiteY2" fmla="*/ 20 h 360002"/>
                <a:gd name="connsiteX3" fmla="*/ 2967487 w 2967487"/>
                <a:gd name="connsiteY3" fmla="*/ 0 h 360002"/>
                <a:gd name="connsiteX4" fmla="*/ 2700880 w 2967487"/>
                <a:gd name="connsiteY4" fmla="*/ 360002 h 360002"/>
                <a:gd name="connsiteX5" fmla="*/ 0 w 2967487"/>
                <a:gd name="connsiteY5" fmla="*/ 360002 h 360002"/>
                <a:gd name="connsiteX0" fmla="*/ 0 w 2967487"/>
                <a:gd name="connsiteY0" fmla="*/ 360002 h 360002"/>
                <a:gd name="connsiteX1" fmla="*/ 266607 w 2967487"/>
                <a:gd name="connsiteY1" fmla="*/ 0 h 360002"/>
                <a:gd name="connsiteX2" fmla="*/ 2835359 w 2967487"/>
                <a:gd name="connsiteY2" fmla="*/ 20 h 360002"/>
                <a:gd name="connsiteX3" fmla="*/ 2967487 w 2967487"/>
                <a:gd name="connsiteY3" fmla="*/ 0 h 360002"/>
                <a:gd name="connsiteX4" fmla="*/ 2875115 w 2967487"/>
                <a:gd name="connsiteY4" fmla="*/ 99411 h 360002"/>
                <a:gd name="connsiteX5" fmla="*/ 2700880 w 2967487"/>
                <a:gd name="connsiteY5" fmla="*/ 360002 h 360002"/>
                <a:gd name="connsiteX6" fmla="*/ 0 w 2967487"/>
                <a:gd name="connsiteY6" fmla="*/ 360002 h 360002"/>
                <a:gd name="connsiteX0" fmla="*/ 2967487 w 3058927"/>
                <a:gd name="connsiteY0" fmla="*/ 0 h 360002"/>
                <a:gd name="connsiteX1" fmla="*/ 2875115 w 3058927"/>
                <a:gd name="connsiteY1" fmla="*/ 99411 h 360002"/>
                <a:gd name="connsiteX2" fmla="*/ 2700880 w 3058927"/>
                <a:gd name="connsiteY2" fmla="*/ 360002 h 360002"/>
                <a:gd name="connsiteX3" fmla="*/ 0 w 3058927"/>
                <a:gd name="connsiteY3" fmla="*/ 360002 h 360002"/>
                <a:gd name="connsiteX4" fmla="*/ 266607 w 3058927"/>
                <a:gd name="connsiteY4" fmla="*/ 0 h 360002"/>
                <a:gd name="connsiteX5" fmla="*/ 2835359 w 3058927"/>
                <a:gd name="connsiteY5" fmla="*/ 20 h 360002"/>
                <a:gd name="connsiteX6" fmla="*/ 3058927 w 3058927"/>
                <a:gd name="connsiteY6" fmla="*/ 91440 h 360002"/>
                <a:gd name="connsiteX0" fmla="*/ 2967487 w 2967487"/>
                <a:gd name="connsiteY0" fmla="*/ 0 h 360002"/>
                <a:gd name="connsiteX1" fmla="*/ 2875115 w 2967487"/>
                <a:gd name="connsiteY1" fmla="*/ 99411 h 360002"/>
                <a:gd name="connsiteX2" fmla="*/ 2700880 w 2967487"/>
                <a:gd name="connsiteY2" fmla="*/ 360002 h 360002"/>
                <a:gd name="connsiteX3" fmla="*/ 0 w 2967487"/>
                <a:gd name="connsiteY3" fmla="*/ 360002 h 360002"/>
                <a:gd name="connsiteX4" fmla="*/ 266607 w 2967487"/>
                <a:gd name="connsiteY4" fmla="*/ 0 h 360002"/>
                <a:gd name="connsiteX5" fmla="*/ 2835359 w 2967487"/>
                <a:gd name="connsiteY5" fmla="*/ 20 h 360002"/>
                <a:gd name="connsiteX0" fmla="*/ 2875115 w 2875115"/>
                <a:gd name="connsiteY0" fmla="*/ 99411 h 360002"/>
                <a:gd name="connsiteX1" fmla="*/ 2700880 w 2875115"/>
                <a:gd name="connsiteY1" fmla="*/ 360002 h 360002"/>
                <a:gd name="connsiteX2" fmla="*/ 0 w 2875115"/>
                <a:gd name="connsiteY2" fmla="*/ 360002 h 360002"/>
                <a:gd name="connsiteX3" fmla="*/ 266607 w 2875115"/>
                <a:gd name="connsiteY3" fmla="*/ 0 h 360002"/>
                <a:gd name="connsiteX4" fmla="*/ 2835359 w 2875115"/>
                <a:gd name="connsiteY4" fmla="*/ 20 h 360002"/>
                <a:gd name="connsiteX0" fmla="*/ 2875115 w 2875115"/>
                <a:gd name="connsiteY0" fmla="*/ 99411 h 360002"/>
                <a:gd name="connsiteX1" fmla="*/ 2700880 w 2875115"/>
                <a:gd name="connsiteY1" fmla="*/ 360002 h 360002"/>
                <a:gd name="connsiteX2" fmla="*/ 0 w 2875115"/>
                <a:gd name="connsiteY2" fmla="*/ 360002 h 360002"/>
                <a:gd name="connsiteX3" fmla="*/ 266607 w 2875115"/>
                <a:gd name="connsiteY3" fmla="*/ 0 h 360002"/>
                <a:gd name="connsiteX4" fmla="*/ 2835359 w 2875115"/>
                <a:gd name="connsiteY4" fmla="*/ 20 h 360002"/>
                <a:gd name="connsiteX5" fmla="*/ 2875115 w 2875115"/>
                <a:gd name="connsiteY5" fmla="*/ 99411 h 36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115" h="360002">
                  <a:moveTo>
                    <a:pt x="2875115" y="99411"/>
                  </a:moveTo>
                  <a:lnTo>
                    <a:pt x="2700880" y="360002"/>
                  </a:lnTo>
                  <a:lnTo>
                    <a:pt x="0" y="360002"/>
                  </a:lnTo>
                  <a:lnTo>
                    <a:pt x="266607" y="0"/>
                  </a:lnTo>
                  <a:lnTo>
                    <a:pt x="2835359" y="20"/>
                  </a:lnTo>
                  <a:lnTo>
                    <a:pt x="2875115" y="9941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船联网信息分享平台</a:t>
              </a:r>
            </a:p>
          </p:txBody>
        </p:sp>
        <p:sp>
          <p:nvSpPr>
            <p:cNvPr id="15" name="平行四边形 14">
              <a:extLst>
                <a:ext uri="{FF2B5EF4-FFF2-40B4-BE49-F238E27FC236}">
                  <a16:creationId xmlns:a16="http://schemas.microsoft.com/office/drawing/2014/main" id="{856980D3-9970-4EF1-A3EE-E38B38E60EA2}"/>
                </a:ext>
              </a:extLst>
            </p:cNvPr>
            <p:cNvSpPr/>
            <p:nvPr/>
          </p:nvSpPr>
          <p:spPr>
            <a:xfrm>
              <a:off x="3356717" y="3139447"/>
              <a:ext cx="2917851" cy="367686"/>
            </a:xfrm>
            <a:custGeom>
              <a:avLst/>
              <a:gdLst>
                <a:gd name="connsiteX0" fmla="*/ 0 w 2967487"/>
                <a:gd name="connsiteY0" fmla="*/ 360002 h 360002"/>
                <a:gd name="connsiteX1" fmla="*/ 266607 w 2967487"/>
                <a:gd name="connsiteY1" fmla="*/ 0 h 360002"/>
                <a:gd name="connsiteX2" fmla="*/ 2967487 w 2967487"/>
                <a:gd name="connsiteY2" fmla="*/ 0 h 360002"/>
                <a:gd name="connsiteX3" fmla="*/ 2700880 w 2967487"/>
                <a:gd name="connsiteY3" fmla="*/ 360002 h 360002"/>
                <a:gd name="connsiteX4" fmla="*/ 0 w 2967487"/>
                <a:gd name="connsiteY4" fmla="*/ 360002 h 360002"/>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5" fmla="*/ 0 w 2967487"/>
                <a:gd name="connsiteY5" fmla="*/ 360002 h 367686"/>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5" fmla="*/ 0 w 2967487"/>
                <a:gd name="connsiteY5" fmla="*/ 360002 h 367686"/>
                <a:gd name="connsiteX0" fmla="*/ 0 w 2967487"/>
                <a:gd name="connsiteY0" fmla="*/ 360002 h 451442"/>
                <a:gd name="connsiteX1" fmla="*/ 266607 w 2967487"/>
                <a:gd name="connsiteY1" fmla="*/ 0 h 451442"/>
                <a:gd name="connsiteX2" fmla="*/ 2967487 w 2967487"/>
                <a:gd name="connsiteY2" fmla="*/ 0 h 451442"/>
                <a:gd name="connsiteX3" fmla="*/ 2700880 w 2967487"/>
                <a:gd name="connsiteY3" fmla="*/ 360002 h 451442"/>
                <a:gd name="connsiteX4" fmla="*/ 119210 w 2967487"/>
                <a:gd name="connsiteY4" fmla="*/ 367686 h 451442"/>
                <a:gd name="connsiteX5" fmla="*/ 91440 w 2967487"/>
                <a:gd name="connsiteY5" fmla="*/ 451442 h 451442"/>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0" fmla="*/ 0 w 2967487"/>
                <a:gd name="connsiteY0" fmla="*/ 360002 h 367686"/>
                <a:gd name="connsiteX1" fmla="*/ 266607 w 2967487"/>
                <a:gd name="connsiteY1" fmla="*/ 0 h 367686"/>
                <a:gd name="connsiteX2" fmla="*/ 2967487 w 2967487"/>
                <a:gd name="connsiteY2" fmla="*/ 0 h 367686"/>
                <a:gd name="connsiteX3" fmla="*/ 2700880 w 2967487"/>
                <a:gd name="connsiteY3" fmla="*/ 360002 h 367686"/>
                <a:gd name="connsiteX4" fmla="*/ 119210 w 2967487"/>
                <a:gd name="connsiteY4" fmla="*/ 367686 h 367686"/>
                <a:gd name="connsiteX0" fmla="*/ 60 w 2967547"/>
                <a:gd name="connsiteY0" fmla="*/ 360002 h 367686"/>
                <a:gd name="connsiteX1" fmla="*/ 0 w 2967547"/>
                <a:gd name="connsiteY1" fmla="*/ 357747 h 367686"/>
                <a:gd name="connsiteX2" fmla="*/ 266667 w 2967547"/>
                <a:gd name="connsiteY2" fmla="*/ 0 h 367686"/>
                <a:gd name="connsiteX3" fmla="*/ 2967547 w 2967547"/>
                <a:gd name="connsiteY3" fmla="*/ 0 h 367686"/>
                <a:gd name="connsiteX4" fmla="*/ 2700940 w 2967547"/>
                <a:gd name="connsiteY4" fmla="*/ 360002 h 367686"/>
                <a:gd name="connsiteX5" fmla="*/ 119270 w 2967547"/>
                <a:gd name="connsiteY5" fmla="*/ 367686 h 367686"/>
                <a:gd name="connsiteX0" fmla="*/ 60 w 2967547"/>
                <a:gd name="connsiteY0" fmla="*/ 360002 h 367686"/>
                <a:gd name="connsiteX1" fmla="*/ 0 w 2967547"/>
                <a:gd name="connsiteY1" fmla="*/ 357747 h 367686"/>
                <a:gd name="connsiteX2" fmla="*/ 49696 w 2967547"/>
                <a:gd name="connsiteY2" fmla="*/ 278233 h 367686"/>
                <a:gd name="connsiteX3" fmla="*/ 266667 w 2967547"/>
                <a:gd name="connsiteY3" fmla="*/ 0 h 367686"/>
                <a:gd name="connsiteX4" fmla="*/ 2967547 w 2967547"/>
                <a:gd name="connsiteY4" fmla="*/ 0 h 367686"/>
                <a:gd name="connsiteX5" fmla="*/ 2700940 w 2967547"/>
                <a:gd name="connsiteY5" fmla="*/ 360002 h 367686"/>
                <a:gd name="connsiteX6" fmla="*/ 119270 w 2967547"/>
                <a:gd name="connsiteY6" fmla="*/ 367686 h 367686"/>
                <a:gd name="connsiteX0" fmla="*/ 0 w 2967487"/>
                <a:gd name="connsiteY0" fmla="*/ 360002 h 367686"/>
                <a:gd name="connsiteX1" fmla="*/ 49636 w 2967487"/>
                <a:gd name="connsiteY1" fmla="*/ 278233 h 367686"/>
                <a:gd name="connsiteX2" fmla="*/ 266607 w 2967487"/>
                <a:gd name="connsiteY2" fmla="*/ 0 h 367686"/>
                <a:gd name="connsiteX3" fmla="*/ 2967487 w 2967487"/>
                <a:gd name="connsiteY3" fmla="*/ 0 h 367686"/>
                <a:gd name="connsiteX4" fmla="*/ 2700880 w 2967487"/>
                <a:gd name="connsiteY4" fmla="*/ 360002 h 367686"/>
                <a:gd name="connsiteX5" fmla="*/ 119210 w 2967487"/>
                <a:gd name="connsiteY5" fmla="*/ 367686 h 367686"/>
                <a:gd name="connsiteX0" fmla="*/ 0 w 2917851"/>
                <a:gd name="connsiteY0" fmla="*/ 278233 h 367686"/>
                <a:gd name="connsiteX1" fmla="*/ 216971 w 2917851"/>
                <a:gd name="connsiteY1" fmla="*/ 0 h 367686"/>
                <a:gd name="connsiteX2" fmla="*/ 2917851 w 2917851"/>
                <a:gd name="connsiteY2" fmla="*/ 0 h 367686"/>
                <a:gd name="connsiteX3" fmla="*/ 2651244 w 2917851"/>
                <a:gd name="connsiteY3" fmla="*/ 360002 h 367686"/>
                <a:gd name="connsiteX4" fmla="*/ 69574 w 2917851"/>
                <a:gd name="connsiteY4" fmla="*/ 367686 h 367686"/>
                <a:gd name="connsiteX0" fmla="*/ 0 w 2917851"/>
                <a:gd name="connsiteY0" fmla="*/ 278233 h 367686"/>
                <a:gd name="connsiteX1" fmla="*/ 216971 w 2917851"/>
                <a:gd name="connsiteY1" fmla="*/ 0 h 367686"/>
                <a:gd name="connsiteX2" fmla="*/ 2917851 w 2917851"/>
                <a:gd name="connsiteY2" fmla="*/ 0 h 367686"/>
                <a:gd name="connsiteX3" fmla="*/ 2651244 w 2917851"/>
                <a:gd name="connsiteY3" fmla="*/ 360002 h 367686"/>
                <a:gd name="connsiteX4" fmla="*/ 69574 w 2917851"/>
                <a:gd name="connsiteY4" fmla="*/ 367686 h 367686"/>
                <a:gd name="connsiteX5" fmla="*/ 0 w 2917851"/>
                <a:gd name="connsiteY5" fmla="*/ 278233 h 36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7851" h="367686">
                  <a:moveTo>
                    <a:pt x="0" y="278233"/>
                  </a:moveTo>
                  <a:lnTo>
                    <a:pt x="216971" y="0"/>
                  </a:lnTo>
                  <a:lnTo>
                    <a:pt x="2917851" y="0"/>
                  </a:lnTo>
                  <a:lnTo>
                    <a:pt x="2651244" y="360002"/>
                  </a:lnTo>
                  <a:lnTo>
                    <a:pt x="69574" y="367686"/>
                  </a:lnTo>
                  <a:lnTo>
                    <a:pt x="0" y="278233"/>
                  </a:lnTo>
                  <a:close/>
                </a:path>
              </a:pathLst>
            </a:cu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船联网信息集成平台</a:t>
              </a:r>
            </a:p>
          </p:txBody>
        </p:sp>
      </p:grpSp>
      <p:sp>
        <p:nvSpPr>
          <p:cNvPr id="9" name="流程图: 终止 8">
            <a:extLst>
              <a:ext uri="{FF2B5EF4-FFF2-40B4-BE49-F238E27FC236}">
                <a16:creationId xmlns:a16="http://schemas.microsoft.com/office/drawing/2014/main" id="{59665DB5-3F4B-4F97-BB74-2C339BCFED71}"/>
              </a:ext>
            </a:extLst>
          </p:cNvPr>
          <p:cNvSpPr/>
          <p:nvPr/>
        </p:nvSpPr>
        <p:spPr>
          <a:xfrm rot="18360548" flipV="1">
            <a:off x="5297071" y="3407986"/>
            <a:ext cx="1618286" cy="36000"/>
          </a:xfrm>
          <a:prstGeom prst="flowChartTerminator">
            <a:avLst/>
          </a:prstGeom>
          <a:solidFill>
            <a:srgbClr val="FCB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11423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 presetClass="exit" presetSubtype="0" fill="hold" grpId="1" nodeType="afterEffect">
                                  <p:stCondLst>
                                    <p:cond delay="0"/>
                                  </p:stCondLst>
                                  <p:childTnLst>
                                    <p:set>
                                      <p:cBhvr>
                                        <p:cTn id="11" dur="1" fill="hold">
                                          <p:stCondLst>
                                            <p:cond delay="49"/>
                                          </p:stCondLst>
                                        </p:cTn>
                                        <p:tgtEl>
                                          <p:spTgt spid="3"/>
                                        </p:tgtEl>
                                        <p:attrNameLst>
                                          <p:attrName>style.visibility</p:attrName>
                                        </p:attrNameLst>
                                      </p:cBhvr>
                                      <p:to>
                                        <p:strVal val="hidden"/>
                                      </p:to>
                                    </p:set>
                                  </p:childTnLst>
                                </p:cTn>
                              </p:par>
                            </p:childTnLst>
                          </p:cTn>
                        </p:par>
                        <p:par>
                          <p:cTn id="12" fill="hold">
                            <p:stCondLst>
                              <p:cond delay="800"/>
                            </p:stCondLst>
                            <p:childTnLst>
                              <p:par>
                                <p:cTn id="13" presetID="53" presetClass="entr" presetSubtype="16"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p:cTn id="15" dur="250" fill="hold"/>
                                        <p:tgtEl>
                                          <p:spTgt spid="9"/>
                                        </p:tgtEl>
                                        <p:attrNameLst>
                                          <p:attrName>ppt_w</p:attrName>
                                        </p:attrNameLst>
                                      </p:cBhvr>
                                      <p:tavLst>
                                        <p:tav tm="0">
                                          <p:val>
                                            <p:fltVal val="0"/>
                                          </p:val>
                                        </p:tav>
                                        <p:tav tm="100000">
                                          <p:val>
                                            <p:strVal val="#ppt_w"/>
                                          </p:val>
                                        </p:tav>
                                      </p:tavLst>
                                    </p:anim>
                                    <p:anim calcmode="lin" valueType="num">
                                      <p:cBhvr>
                                        <p:cTn id="16" dur="250" fill="hold"/>
                                        <p:tgtEl>
                                          <p:spTgt spid="9"/>
                                        </p:tgtEl>
                                        <p:attrNameLst>
                                          <p:attrName>ppt_h</p:attrName>
                                        </p:attrNameLst>
                                      </p:cBhvr>
                                      <p:tavLst>
                                        <p:tav tm="0">
                                          <p:val>
                                            <p:fltVal val="0"/>
                                          </p:val>
                                        </p:tav>
                                        <p:tav tm="100000">
                                          <p:val>
                                            <p:strVal val="#ppt_h"/>
                                          </p:val>
                                        </p:tav>
                                      </p:tavLst>
                                    </p:anim>
                                    <p:animEffect transition="in" filter="fade">
                                      <p:cBhvr>
                                        <p:cTn id="17" dur="250"/>
                                        <p:tgtEl>
                                          <p:spTgt spid="9"/>
                                        </p:tgtEl>
                                      </p:cBhvr>
                                    </p:animEffect>
                                  </p:childTnLst>
                                </p:cTn>
                              </p:par>
                            </p:childTnLst>
                          </p:cTn>
                        </p:par>
                        <p:par>
                          <p:cTn id="18" fill="hold">
                            <p:stCondLst>
                              <p:cond delay="1300"/>
                            </p:stCondLst>
                            <p:childTnLst>
                              <p:par>
                                <p:cTn id="19" presetID="16" presetClass="entr" presetSubtype="37" fill="hold" nodeType="afterEffect">
                                  <p:stCondLst>
                                    <p:cond delay="10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a:extLst>
              <a:ext uri="{FF2B5EF4-FFF2-40B4-BE49-F238E27FC236}">
                <a16:creationId xmlns:a16="http://schemas.microsoft.com/office/drawing/2014/main" id="{9186CA58-96A0-4038-BB46-FABFD7E27705}"/>
              </a:ext>
            </a:extLst>
          </p:cNvPr>
          <p:cNvSpPr/>
          <p:nvPr/>
        </p:nvSpPr>
        <p:spPr>
          <a:xfrm>
            <a:off x="5382725" y="2717709"/>
            <a:ext cx="1440000" cy="1440000"/>
          </a:xfrm>
          <a:prstGeom prst="ellipse">
            <a:avLst/>
          </a:prstGeom>
          <a:gradFill>
            <a:gsLst>
              <a:gs pos="0">
                <a:schemeClr val="accent2">
                  <a:alpha val="0"/>
                </a:schemeClr>
              </a:gs>
              <a:gs pos="55000">
                <a:schemeClr val="accent2">
                  <a:alpha val="40000"/>
                </a:schemeClr>
              </a:gs>
              <a:gs pos="100000">
                <a:schemeClr val="accent2">
                  <a:alpha val="0"/>
                </a:schemeClr>
              </a:gs>
            </a:gsLst>
            <a:lin ang="5400000" scaled="1"/>
          </a:gra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408">
            <a:extLst>
              <a:ext uri="{FF2B5EF4-FFF2-40B4-BE49-F238E27FC236}">
                <a16:creationId xmlns:a16="http://schemas.microsoft.com/office/drawing/2014/main" id="{7C227F77-4ADD-4306-9B2F-72CC1632680B}"/>
              </a:ext>
            </a:extLst>
          </p:cNvPr>
          <p:cNvSpPr>
            <a:spLocks noEditPoints="1"/>
          </p:cNvSpPr>
          <p:nvPr/>
        </p:nvSpPr>
        <p:spPr bwMode="auto">
          <a:xfrm>
            <a:off x="5886464" y="2833758"/>
            <a:ext cx="432000" cy="4320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4 w 288"/>
              <a:gd name="T11" fmla="*/ 230 h 288"/>
              <a:gd name="T12" fmla="*/ 137 w 288"/>
              <a:gd name="T13" fmla="*/ 236 h 288"/>
              <a:gd name="T14" fmla="*/ 137 w 288"/>
              <a:gd name="T15" fmla="*/ 236 h 288"/>
              <a:gd name="T16" fmla="*/ 120 w 288"/>
              <a:gd name="T17" fmla="*/ 230 h 288"/>
              <a:gd name="T18" fmla="*/ 114 w 288"/>
              <a:gd name="T19" fmla="*/ 214 h 288"/>
              <a:gd name="T20" fmla="*/ 120 w 288"/>
              <a:gd name="T21" fmla="*/ 198 h 288"/>
              <a:gd name="T22" fmla="*/ 137 w 288"/>
              <a:gd name="T23" fmla="*/ 192 h 288"/>
              <a:gd name="T24" fmla="*/ 154 w 288"/>
              <a:gd name="T25" fmla="*/ 198 h 288"/>
              <a:gd name="T26" fmla="*/ 160 w 288"/>
              <a:gd name="T27" fmla="*/ 214 h 288"/>
              <a:gd name="T28" fmla="*/ 154 w 288"/>
              <a:gd name="T29" fmla="*/ 230 h 288"/>
              <a:gd name="T30" fmla="*/ 192 w 288"/>
              <a:gd name="T31" fmla="*/ 120 h 288"/>
              <a:gd name="T32" fmla="*/ 184 w 288"/>
              <a:gd name="T33" fmla="*/ 135 h 288"/>
              <a:gd name="T34" fmla="*/ 173 w 288"/>
              <a:gd name="T35" fmla="*/ 145 h 288"/>
              <a:gd name="T36" fmla="*/ 163 w 288"/>
              <a:gd name="T37" fmla="*/ 153 h 288"/>
              <a:gd name="T38" fmla="*/ 156 w 288"/>
              <a:gd name="T39" fmla="*/ 164 h 288"/>
              <a:gd name="T40" fmla="*/ 153 w 288"/>
              <a:gd name="T41" fmla="*/ 178 h 288"/>
              <a:gd name="T42" fmla="*/ 153 w 288"/>
              <a:gd name="T43" fmla="*/ 182 h 288"/>
              <a:gd name="T44" fmla="*/ 123 w 288"/>
              <a:gd name="T45" fmla="*/ 182 h 288"/>
              <a:gd name="T46" fmla="*/ 119 w 288"/>
              <a:gd name="T47" fmla="*/ 182 h 288"/>
              <a:gd name="T48" fmla="*/ 119 w 288"/>
              <a:gd name="T49" fmla="*/ 178 h 288"/>
              <a:gd name="T50" fmla="*/ 118 w 288"/>
              <a:gd name="T51" fmla="*/ 170 h 288"/>
              <a:gd name="T52" fmla="*/ 120 w 288"/>
              <a:gd name="T53" fmla="*/ 156 h 288"/>
              <a:gd name="T54" fmla="*/ 127 w 288"/>
              <a:gd name="T55" fmla="*/ 140 h 288"/>
              <a:gd name="T56" fmla="*/ 137 w 288"/>
              <a:gd name="T57" fmla="*/ 129 h 288"/>
              <a:gd name="T58" fmla="*/ 147 w 288"/>
              <a:gd name="T59" fmla="*/ 120 h 288"/>
              <a:gd name="T60" fmla="*/ 154 w 288"/>
              <a:gd name="T61" fmla="*/ 112 h 288"/>
              <a:gd name="T62" fmla="*/ 156 w 288"/>
              <a:gd name="T63" fmla="*/ 103 h 288"/>
              <a:gd name="T64" fmla="*/ 153 w 288"/>
              <a:gd name="T65" fmla="*/ 93 h 288"/>
              <a:gd name="T66" fmla="*/ 139 w 288"/>
              <a:gd name="T67" fmla="*/ 89 h 288"/>
              <a:gd name="T68" fmla="*/ 132 w 288"/>
              <a:gd name="T69" fmla="*/ 90 h 288"/>
              <a:gd name="T70" fmla="*/ 124 w 288"/>
              <a:gd name="T71" fmla="*/ 92 h 288"/>
              <a:gd name="T72" fmla="*/ 117 w 288"/>
              <a:gd name="T73" fmla="*/ 95 h 288"/>
              <a:gd name="T74" fmla="*/ 110 w 288"/>
              <a:gd name="T75" fmla="*/ 99 h 288"/>
              <a:gd name="T76" fmla="*/ 106 w 288"/>
              <a:gd name="T77" fmla="*/ 102 h 288"/>
              <a:gd name="T78" fmla="*/ 91 w 288"/>
              <a:gd name="T79" fmla="*/ 72 h 288"/>
              <a:gd name="T80" fmla="*/ 94 w 288"/>
              <a:gd name="T81" fmla="*/ 70 h 288"/>
              <a:gd name="T82" fmla="*/ 115 w 288"/>
              <a:gd name="T83" fmla="*/ 60 h 288"/>
              <a:gd name="T84" fmla="*/ 145 w 288"/>
              <a:gd name="T85" fmla="*/ 55 h 288"/>
              <a:gd name="T86" fmla="*/ 182 w 288"/>
              <a:gd name="T87" fmla="*/ 67 h 288"/>
              <a:gd name="T88" fmla="*/ 196 w 288"/>
              <a:gd name="T89" fmla="*/ 99 h 288"/>
              <a:gd name="T90" fmla="*/ 192 w 288"/>
              <a:gd name="T91"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4" y="230"/>
                </a:moveTo>
                <a:cubicBezTo>
                  <a:pt x="149" y="234"/>
                  <a:pt x="143" y="236"/>
                  <a:pt x="137" y="236"/>
                </a:cubicBezTo>
                <a:cubicBezTo>
                  <a:pt x="137" y="236"/>
                  <a:pt x="137" y="236"/>
                  <a:pt x="137" y="236"/>
                </a:cubicBezTo>
                <a:cubicBezTo>
                  <a:pt x="130" y="236"/>
                  <a:pt x="125" y="234"/>
                  <a:pt x="120" y="230"/>
                </a:cubicBezTo>
                <a:cubicBezTo>
                  <a:pt x="116" y="226"/>
                  <a:pt x="114" y="220"/>
                  <a:pt x="114" y="214"/>
                </a:cubicBezTo>
                <a:cubicBezTo>
                  <a:pt x="114" y="208"/>
                  <a:pt x="116" y="202"/>
                  <a:pt x="120" y="198"/>
                </a:cubicBezTo>
                <a:cubicBezTo>
                  <a:pt x="125" y="194"/>
                  <a:pt x="130" y="192"/>
                  <a:pt x="137" y="192"/>
                </a:cubicBezTo>
                <a:cubicBezTo>
                  <a:pt x="143" y="192"/>
                  <a:pt x="149" y="194"/>
                  <a:pt x="154" y="198"/>
                </a:cubicBezTo>
                <a:cubicBezTo>
                  <a:pt x="158" y="202"/>
                  <a:pt x="160" y="208"/>
                  <a:pt x="160" y="214"/>
                </a:cubicBezTo>
                <a:cubicBezTo>
                  <a:pt x="160" y="220"/>
                  <a:pt x="158" y="226"/>
                  <a:pt x="154" y="230"/>
                </a:cubicBezTo>
                <a:close/>
                <a:moveTo>
                  <a:pt x="192" y="120"/>
                </a:moveTo>
                <a:cubicBezTo>
                  <a:pt x="190" y="126"/>
                  <a:pt x="187" y="130"/>
                  <a:pt x="184" y="135"/>
                </a:cubicBezTo>
                <a:cubicBezTo>
                  <a:pt x="180" y="138"/>
                  <a:pt x="177" y="142"/>
                  <a:pt x="173" y="145"/>
                </a:cubicBezTo>
                <a:cubicBezTo>
                  <a:pt x="169" y="148"/>
                  <a:pt x="166" y="150"/>
                  <a:pt x="163" y="153"/>
                </a:cubicBezTo>
                <a:cubicBezTo>
                  <a:pt x="160" y="156"/>
                  <a:pt x="158" y="160"/>
                  <a:pt x="156" y="164"/>
                </a:cubicBezTo>
                <a:cubicBezTo>
                  <a:pt x="154" y="167"/>
                  <a:pt x="153" y="172"/>
                  <a:pt x="153" y="178"/>
                </a:cubicBezTo>
                <a:cubicBezTo>
                  <a:pt x="153" y="182"/>
                  <a:pt x="153" y="182"/>
                  <a:pt x="153" y="182"/>
                </a:cubicBezTo>
                <a:cubicBezTo>
                  <a:pt x="123" y="182"/>
                  <a:pt x="123" y="182"/>
                  <a:pt x="123" y="182"/>
                </a:cubicBezTo>
                <a:cubicBezTo>
                  <a:pt x="119" y="182"/>
                  <a:pt x="119" y="182"/>
                  <a:pt x="119" y="182"/>
                </a:cubicBezTo>
                <a:cubicBezTo>
                  <a:pt x="119" y="178"/>
                  <a:pt x="119" y="178"/>
                  <a:pt x="119" y="178"/>
                </a:cubicBezTo>
                <a:cubicBezTo>
                  <a:pt x="118" y="175"/>
                  <a:pt x="118" y="173"/>
                  <a:pt x="118" y="170"/>
                </a:cubicBezTo>
                <a:cubicBezTo>
                  <a:pt x="118" y="165"/>
                  <a:pt x="119" y="160"/>
                  <a:pt x="120" y="156"/>
                </a:cubicBezTo>
                <a:cubicBezTo>
                  <a:pt x="122" y="150"/>
                  <a:pt x="124" y="145"/>
                  <a:pt x="127" y="140"/>
                </a:cubicBezTo>
                <a:cubicBezTo>
                  <a:pt x="130" y="136"/>
                  <a:pt x="133" y="132"/>
                  <a:pt x="137" y="129"/>
                </a:cubicBezTo>
                <a:cubicBezTo>
                  <a:pt x="141" y="126"/>
                  <a:pt x="144" y="123"/>
                  <a:pt x="147" y="120"/>
                </a:cubicBezTo>
                <a:cubicBezTo>
                  <a:pt x="150" y="117"/>
                  <a:pt x="152" y="115"/>
                  <a:pt x="154" y="112"/>
                </a:cubicBezTo>
                <a:cubicBezTo>
                  <a:pt x="155" y="110"/>
                  <a:pt x="156" y="107"/>
                  <a:pt x="156" y="103"/>
                </a:cubicBezTo>
                <a:cubicBezTo>
                  <a:pt x="156" y="98"/>
                  <a:pt x="155" y="95"/>
                  <a:pt x="153" y="93"/>
                </a:cubicBezTo>
                <a:cubicBezTo>
                  <a:pt x="151" y="91"/>
                  <a:pt x="147" y="89"/>
                  <a:pt x="139" y="89"/>
                </a:cubicBezTo>
                <a:cubicBezTo>
                  <a:pt x="137" y="89"/>
                  <a:pt x="135" y="89"/>
                  <a:pt x="132" y="90"/>
                </a:cubicBezTo>
                <a:cubicBezTo>
                  <a:pt x="130" y="90"/>
                  <a:pt x="127" y="91"/>
                  <a:pt x="124" y="92"/>
                </a:cubicBezTo>
                <a:cubicBezTo>
                  <a:pt x="122" y="93"/>
                  <a:pt x="119" y="94"/>
                  <a:pt x="117" y="95"/>
                </a:cubicBezTo>
                <a:cubicBezTo>
                  <a:pt x="114" y="97"/>
                  <a:pt x="112" y="98"/>
                  <a:pt x="110" y="99"/>
                </a:cubicBezTo>
                <a:cubicBezTo>
                  <a:pt x="106" y="102"/>
                  <a:pt x="106" y="102"/>
                  <a:pt x="106" y="102"/>
                </a:cubicBezTo>
                <a:cubicBezTo>
                  <a:pt x="91" y="72"/>
                  <a:pt x="91" y="72"/>
                  <a:pt x="91" y="72"/>
                </a:cubicBezTo>
                <a:cubicBezTo>
                  <a:pt x="94" y="70"/>
                  <a:pt x="94" y="70"/>
                  <a:pt x="94" y="70"/>
                </a:cubicBezTo>
                <a:cubicBezTo>
                  <a:pt x="100" y="66"/>
                  <a:pt x="107" y="62"/>
                  <a:pt x="115" y="60"/>
                </a:cubicBezTo>
                <a:cubicBezTo>
                  <a:pt x="124" y="57"/>
                  <a:pt x="133" y="55"/>
                  <a:pt x="145" y="55"/>
                </a:cubicBezTo>
                <a:cubicBezTo>
                  <a:pt x="160" y="55"/>
                  <a:pt x="173" y="59"/>
                  <a:pt x="182" y="67"/>
                </a:cubicBezTo>
                <a:cubicBezTo>
                  <a:pt x="191" y="75"/>
                  <a:pt x="196" y="86"/>
                  <a:pt x="196" y="99"/>
                </a:cubicBezTo>
                <a:cubicBezTo>
                  <a:pt x="196" y="107"/>
                  <a:pt x="194" y="114"/>
                  <a:pt x="192" y="120"/>
                </a:cubicBezTo>
                <a:close/>
              </a:path>
            </a:pathLst>
          </a:custGeom>
          <a:solidFill>
            <a:srgbClr val="D15C0B"/>
          </a:solidFill>
          <a:ln>
            <a:noFill/>
          </a:ln>
          <a:extLst/>
        </p:spPr>
        <p:txBody>
          <a:bodyPr vert="horz" wrap="square" lIns="91440" tIns="45720" rIns="91440" bIns="45720" numCol="1" anchor="t" anchorCtr="0" compatLnSpc="1">
            <a:prstTxWarp prst="textNoShape">
              <a:avLst/>
            </a:prstTxWarp>
          </a:bodyPr>
          <a:lstStyle/>
          <a:p>
            <a:endParaRPr lang="zh-CN" altLang="en-US" dirty="0">
              <a:solidFill>
                <a:srgbClr val="FFC000"/>
              </a:solidFill>
            </a:endParaRPr>
          </a:p>
        </p:txBody>
      </p:sp>
      <p:sp>
        <p:nvSpPr>
          <p:cNvPr id="27" name="矩形 26">
            <a:extLst>
              <a:ext uri="{FF2B5EF4-FFF2-40B4-BE49-F238E27FC236}">
                <a16:creationId xmlns:a16="http://schemas.microsoft.com/office/drawing/2014/main" id="{AB4993ED-DB78-4E1B-8AEC-B7900BA410F7}"/>
              </a:ext>
            </a:extLst>
          </p:cNvPr>
          <p:cNvSpPr/>
          <p:nvPr/>
        </p:nvSpPr>
        <p:spPr>
          <a:xfrm>
            <a:off x="5370040" y="3272075"/>
            <a:ext cx="145924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2">
                    <a:lumMod val="10000"/>
                  </a:schemeClr>
                </a:solidFill>
                <a:latin typeface="微软雅黑" panose="020B0503020204020204" pitchFamily="34" charset="-122"/>
                <a:ea typeface="微软雅黑" panose="020B0503020204020204" pitchFamily="34" charset="-122"/>
              </a:rPr>
              <a:t>用过就回不去</a:t>
            </a:r>
            <a:endParaRPr lang="en-US" altLang="zh-CN" sz="1600" b="1" dirty="0">
              <a:solidFill>
                <a:schemeClr val="bg2">
                  <a:lumMod val="10000"/>
                </a:schemeClr>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BBF2BFD-FD14-421D-AC9D-2EE88E2FC04F}"/>
              </a:ext>
            </a:extLst>
          </p:cNvPr>
          <p:cNvGrpSpPr/>
          <p:nvPr/>
        </p:nvGrpSpPr>
        <p:grpSpPr>
          <a:xfrm>
            <a:off x="3728452" y="1058267"/>
            <a:ext cx="1368000" cy="1368000"/>
            <a:chOff x="5481128" y="2806781"/>
            <a:chExt cx="1260000" cy="1260000"/>
          </a:xfrm>
        </p:grpSpPr>
        <p:sp>
          <p:nvSpPr>
            <p:cNvPr id="29" name="矩形 28">
              <a:extLst>
                <a:ext uri="{FF2B5EF4-FFF2-40B4-BE49-F238E27FC236}">
                  <a16:creationId xmlns:a16="http://schemas.microsoft.com/office/drawing/2014/main" id="{F7123BC8-09DA-483C-9866-26A882E965F4}"/>
                </a:ext>
              </a:extLst>
            </p:cNvPr>
            <p:cNvSpPr/>
            <p:nvPr/>
          </p:nvSpPr>
          <p:spPr>
            <a:xfrm>
              <a:off x="5609928" y="2994673"/>
              <a:ext cx="1001598"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移动远程视频监控系统，具有按需连接、远程回放、手机直播、视频截录等功能；提供行业特点的视频分析和预警服务。</a:t>
              </a:r>
            </a:p>
          </p:txBody>
        </p:sp>
        <p:sp>
          <p:nvSpPr>
            <p:cNvPr id="30" name="椭圆 29">
              <a:extLst>
                <a:ext uri="{FF2B5EF4-FFF2-40B4-BE49-F238E27FC236}">
                  <a16:creationId xmlns:a16="http://schemas.microsoft.com/office/drawing/2014/main" id="{5267CEA9-F154-4541-AB37-2FF192EA2EB8}"/>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060DC597-0B49-40D6-961D-EBFA99B43395}"/>
              </a:ext>
            </a:extLst>
          </p:cNvPr>
          <p:cNvGrpSpPr/>
          <p:nvPr/>
        </p:nvGrpSpPr>
        <p:grpSpPr>
          <a:xfrm>
            <a:off x="3003559" y="2745366"/>
            <a:ext cx="1368000" cy="1368000"/>
            <a:chOff x="5481128" y="2806781"/>
            <a:chExt cx="1260000" cy="1260000"/>
          </a:xfrm>
        </p:grpSpPr>
        <p:sp>
          <p:nvSpPr>
            <p:cNvPr id="32" name="矩形 31">
              <a:extLst>
                <a:ext uri="{FF2B5EF4-FFF2-40B4-BE49-F238E27FC236}">
                  <a16:creationId xmlns:a16="http://schemas.microsoft.com/office/drawing/2014/main" id="{E1E27476-3F9C-43AF-A6E6-396395005D33}"/>
                </a:ext>
              </a:extLst>
            </p:cNvPr>
            <p:cNvSpPr/>
            <p:nvPr/>
          </p:nvSpPr>
          <p:spPr>
            <a:xfrm>
              <a:off x="5609927" y="3006176"/>
              <a:ext cx="1001598"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在北纬</a:t>
              </a:r>
              <a:r>
                <a:rPr lang="en-US" altLang="zh-CN" sz="800" dirty="0">
                  <a:solidFill>
                    <a:schemeClr val="bg2">
                      <a:lumMod val="10000"/>
                    </a:schemeClr>
                  </a:solidFill>
                  <a:latin typeface="微软雅黑" panose="020B0503020204020204" pitchFamily="34" charset="-122"/>
                  <a:ea typeface="微软雅黑" panose="020B0503020204020204" pitchFamily="34" charset="-122"/>
                </a:rPr>
                <a:t>5°-55°</a:t>
              </a:r>
              <a:r>
                <a:rPr lang="zh-CN" altLang="en-US" sz="800" dirty="0">
                  <a:solidFill>
                    <a:schemeClr val="bg2">
                      <a:lumMod val="10000"/>
                    </a:schemeClr>
                  </a:solidFill>
                  <a:latin typeface="微软雅黑" panose="020B0503020204020204" pitchFamily="34" charset="-122"/>
                  <a:ea typeface="微软雅黑" panose="020B0503020204020204" pitchFamily="34" charset="-122"/>
                </a:rPr>
                <a:t>、东经</a:t>
              </a:r>
              <a:r>
                <a:rPr lang="en-US" altLang="zh-CN" sz="800" dirty="0">
                  <a:solidFill>
                    <a:schemeClr val="bg2">
                      <a:lumMod val="10000"/>
                    </a:schemeClr>
                  </a:solidFill>
                  <a:latin typeface="微软雅黑" panose="020B0503020204020204" pitchFamily="34" charset="-122"/>
                  <a:ea typeface="微软雅黑" panose="020B0503020204020204" pitchFamily="34" charset="-122"/>
                </a:rPr>
                <a:t>75°-140°</a:t>
              </a:r>
              <a:r>
                <a:rPr lang="zh-CN" altLang="en-US" sz="800" dirty="0">
                  <a:solidFill>
                    <a:schemeClr val="bg2">
                      <a:lumMod val="10000"/>
                    </a:schemeClr>
                  </a:solidFill>
                  <a:latin typeface="微软雅黑" panose="020B0503020204020204" pitchFamily="34" charset="-122"/>
                  <a:ea typeface="微软雅黑" panose="020B0503020204020204" pitchFamily="34" charset="-122"/>
                </a:rPr>
                <a:t>内提供实时定位、航迹分析查询、电子围栏出入报警、定制出发到达提醒与航迹日志报告等服务。</a:t>
              </a:r>
            </a:p>
          </p:txBody>
        </p:sp>
        <p:sp>
          <p:nvSpPr>
            <p:cNvPr id="33" name="椭圆 32">
              <a:extLst>
                <a:ext uri="{FF2B5EF4-FFF2-40B4-BE49-F238E27FC236}">
                  <a16:creationId xmlns:a16="http://schemas.microsoft.com/office/drawing/2014/main" id="{742AAAA0-775D-4221-A3E4-DD1E883835D0}"/>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F4082BF9-6D48-4F7D-85B6-BA39B2815BB2}"/>
              </a:ext>
            </a:extLst>
          </p:cNvPr>
          <p:cNvGrpSpPr/>
          <p:nvPr/>
        </p:nvGrpSpPr>
        <p:grpSpPr>
          <a:xfrm>
            <a:off x="3729788" y="4473788"/>
            <a:ext cx="1368000" cy="1368000"/>
            <a:chOff x="5481128" y="2806781"/>
            <a:chExt cx="1260000" cy="1260000"/>
          </a:xfrm>
        </p:grpSpPr>
        <p:sp>
          <p:nvSpPr>
            <p:cNvPr id="35" name="矩形 34">
              <a:extLst>
                <a:ext uri="{FF2B5EF4-FFF2-40B4-BE49-F238E27FC236}">
                  <a16:creationId xmlns:a16="http://schemas.microsoft.com/office/drawing/2014/main" id="{2EDB2C11-AB44-4FD7-9228-62D563D658D6}"/>
                </a:ext>
              </a:extLst>
            </p:cNvPr>
            <p:cNvSpPr/>
            <p:nvPr/>
          </p:nvSpPr>
          <p:spPr>
            <a:xfrm>
              <a:off x="5609099" y="2996575"/>
              <a:ext cx="1001598"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船</a:t>
              </a:r>
              <a:r>
                <a:rPr lang="en-US" altLang="zh-CN" sz="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800" dirty="0">
                  <a:solidFill>
                    <a:schemeClr val="bg2">
                      <a:lumMod val="10000"/>
                    </a:schemeClr>
                  </a:solidFill>
                  <a:latin typeface="微软雅黑" panose="020B0503020204020204" pitchFamily="34" charset="-122"/>
                  <a:ea typeface="微软雅黑" panose="020B0503020204020204" pitchFamily="34" charset="-122"/>
                </a:rPr>
                <a:t>岸实时展现、分析设备状态的变化，并将事件处理回执记录，实现远程同步监管，为主动式机务管理和安全航行提供决策依据。</a:t>
              </a:r>
            </a:p>
          </p:txBody>
        </p:sp>
        <p:sp>
          <p:nvSpPr>
            <p:cNvPr id="36" name="椭圆 35">
              <a:extLst>
                <a:ext uri="{FF2B5EF4-FFF2-40B4-BE49-F238E27FC236}">
                  <a16:creationId xmlns:a16="http://schemas.microsoft.com/office/drawing/2014/main" id="{4537B6EA-412F-491E-902C-B7E18AF490DD}"/>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A8C9B975-5528-48C6-B895-83CF0FFACA9C}"/>
              </a:ext>
            </a:extLst>
          </p:cNvPr>
          <p:cNvGrpSpPr/>
          <p:nvPr/>
        </p:nvGrpSpPr>
        <p:grpSpPr>
          <a:xfrm>
            <a:off x="5382777" y="5116729"/>
            <a:ext cx="1440000" cy="1440000"/>
            <a:chOff x="5481128" y="2806781"/>
            <a:chExt cx="1260000" cy="1260000"/>
          </a:xfrm>
        </p:grpSpPr>
        <p:sp>
          <p:nvSpPr>
            <p:cNvPr id="38" name="矩形 37">
              <a:extLst>
                <a:ext uri="{FF2B5EF4-FFF2-40B4-BE49-F238E27FC236}">
                  <a16:creationId xmlns:a16="http://schemas.microsoft.com/office/drawing/2014/main" id="{F044E85C-578B-41DE-BA97-8B8BC1E24652}"/>
                </a:ext>
              </a:extLst>
            </p:cNvPr>
            <p:cNvSpPr/>
            <p:nvPr/>
          </p:nvSpPr>
          <p:spPr>
            <a:xfrm>
              <a:off x="5581321" y="3019134"/>
              <a:ext cx="1051857" cy="834844"/>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统计、分析、记录船岸多源数据，评估安全等级，向航行决策者、运营决策者、政府提供预警报告；紧急时自动向岸端及周边船发送报警，实现安全相互值守。</a:t>
              </a:r>
            </a:p>
          </p:txBody>
        </p:sp>
        <p:sp>
          <p:nvSpPr>
            <p:cNvPr id="39" name="椭圆 38">
              <a:extLst>
                <a:ext uri="{FF2B5EF4-FFF2-40B4-BE49-F238E27FC236}">
                  <a16:creationId xmlns:a16="http://schemas.microsoft.com/office/drawing/2014/main" id="{4B11308D-1BF7-49E9-933B-FCE236D72122}"/>
                </a:ext>
              </a:extLst>
            </p:cNvPr>
            <p:cNvSpPr/>
            <p:nvPr/>
          </p:nvSpPr>
          <p:spPr>
            <a:xfrm>
              <a:off x="5481128" y="2806781"/>
              <a:ext cx="1260000" cy="1260000"/>
            </a:xfrm>
            <a:prstGeom prst="ellipse">
              <a:avLst/>
            </a:prstGeom>
            <a:noFill/>
            <a:ln>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D0D22792-309E-4005-BEE5-762A4DB3D499}"/>
              </a:ext>
            </a:extLst>
          </p:cNvPr>
          <p:cNvGrpSpPr/>
          <p:nvPr/>
        </p:nvGrpSpPr>
        <p:grpSpPr>
          <a:xfrm>
            <a:off x="7148388" y="4472313"/>
            <a:ext cx="1368000" cy="1368000"/>
            <a:chOff x="5481128" y="2806781"/>
            <a:chExt cx="1260000" cy="1260000"/>
          </a:xfrm>
        </p:grpSpPr>
        <p:sp>
          <p:nvSpPr>
            <p:cNvPr id="41" name="矩形 40">
              <a:extLst>
                <a:ext uri="{FF2B5EF4-FFF2-40B4-BE49-F238E27FC236}">
                  <a16:creationId xmlns:a16="http://schemas.microsoft.com/office/drawing/2014/main" id="{6EBCF03D-6D50-4431-B0FC-147DB5E81465}"/>
                </a:ext>
              </a:extLst>
            </p:cNvPr>
            <p:cNvSpPr/>
            <p:nvPr/>
          </p:nvSpPr>
          <p:spPr>
            <a:xfrm>
              <a:off x="5594636" y="3000404"/>
              <a:ext cx="1027895"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船</a:t>
              </a:r>
              <a:r>
                <a:rPr lang="en-US" altLang="zh-CN" sz="800" dirty="0">
                  <a:solidFill>
                    <a:schemeClr val="bg2">
                      <a:lumMod val="10000"/>
                    </a:schemeClr>
                  </a:solidFill>
                  <a:latin typeface="微软雅黑" panose="020B0503020204020204" pitchFamily="34" charset="-122"/>
                  <a:ea typeface="微软雅黑" panose="020B0503020204020204" pitchFamily="34" charset="-122"/>
                </a:rPr>
                <a:t>-</a:t>
              </a:r>
              <a:r>
                <a:rPr lang="zh-CN" altLang="en-US" sz="800" dirty="0">
                  <a:solidFill>
                    <a:schemeClr val="bg2">
                      <a:lumMod val="10000"/>
                    </a:schemeClr>
                  </a:solidFill>
                  <a:latin typeface="微软雅黑" panose="020B0503020204020204" pitchFamily="34" charset="-122"/>
                  <a:ea typeface="微软雅黑" panose="020B0503020204020204" pitchFamily="34" charset="-122"/>
                </a:rPr>
                <a:t>岸实时同步展现，船舶位置、姿态、航向、舵角、雷达、吃水、测深、气象、车钟、</a:t>
              </a:r>
              <a:r>
                <a:rPr lang="en-US" altLang="zh-CN" sz="800" dirty="0">
                  <a:solidFill>
                    <a:schemeClr val="bg2">
                      <a:lumMod val="10000"/>
                    </a:schemeClr>
                  </a:solidFill>
                  <a:latin typeface="微软雅黑" panose="020B0503020204020204" pitchFamily="34" charset="-122"/>
                  <a:ea typeface="微软雅黑" panose="020B0503020204020204" pitchFamily="34" charset="-122"/>
                </a:rPr>
                <a:t>AIS</a:t>
              </a:r>
              <a:r>
                <a:rPr lang="zh-CN" altLang="en-US" sz="800" dirty="0">
                  <a:solidFill>
                    <a:schemeClr val="bg2">
                      <a:lumMod val="10000"/>
                    </a:schemeClr>
                  </a:solidFill>
                  <a:latin typeface="微软雅黑" panose="020B0503020204020204" pitchFamily="34" charset="-122"/>
                  <a:ea typeface="微软雅黑" panose="020B0503020204020204" pitchFamily="34" charset="-122"/>
                </a:rPr>
                <a:t>、航行场景、主辅机工况及尾轴转速等动态信息。</a:t>
              </a:r>
            </a:p>
          </p:txBody>
        </p:sp>
        <p:sp>
          <p:nvSpPr>
            <p:cNvPr id="42" name="椭圆 41">
              <a:extLst>
                <a:ext uri="{FF2B5EF4-FFF2-40B4-BE49-F238E27FC236}">
                  <a16:creationId xmlns:a16="http://schemas.microsoft.com/office/drawing/2014/main" id="{5E0BE9F8-8F1F-4D0C-8F12-321E2C6DB237}"/>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3" name="组合 42">
            <a:extLst>
              <a:ext uri="{FF2B5EF4-FFF2-40B4-BE49-F238E27FC236}">
                <a16:creationId xmlns:a16="http://schemas.microsoft.com/office/drawing/2014/main" id="{19C521DB-3349-41CB-B9AC-F7C58F89AA27}"/>
              </a:ext>
            </a:extLst>
          </p:cNvPr>
          <p:cNvGrpSpPr/>
          <p:nvPr/>
        </p:nvGrpSpPr>
        <p:grpSpPr>
          <a:xfrm>
            <a:off x="7838624" y="2746424"/>
            <a:ext cx="1368000" cy="1368000"/>
            <a:chOff x="5481128" y="2806781"/>
            <a:chExt cx="1260000" cy="1260000"/>
          </a:xfrm>
        </p:grpSpPr>
        <p:sp>
          <p:nvSpPr>
            <p:cNvPr id="44" name="矩形 43">
              <a:extLst>
                <a:ext uri="{FF2B5EF4-FFF2-40B4-BE49-F238E27FC236}">
                  <a16:creationId xmlns:a16="http://schemas.microsoft.com/office/drawing/2014/main" id="{9BC8BA5A-18A2-4D34-A779-A1BCA8EEE482}"/>
                </a:ext>
              </a:extLst>
            </p:cNvPr>
            <p:cNvSpPr/>
            <p:nvPr/>
          </p:nvSpPr>
          <p:spPr>
            <a:xfrm>
              <a:off x="5588916" y="2999095"/>
              <a:ext cx="1039702"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在宽带环境下实现自定义分组语音和船岸视频会议通信；非宽带网环境时运用北斗摩棒，实现航行状态、设备状态的数据传输与短报文通信。</a:t>
              </a:r>
            </a:p>
          </p:txBody>
        </p:sp>
        <p:sp>
          <p:nvSpPr>
            <p:cNvPr id="45" name="椭圆 44">
              <a:extLst>
                <a:ext uri="{FF2B5EF4-FFF2-40B4-BE49-F238E27FC236}">
                  <a16:creationId xmlns:a16="http://schemas.microsoft.com/office/drawing/2014/main" id="{65A2A9AD-55ED-4EF0-9E99-355FB8E67718}"/>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10F0D2D0-90B3-429C-8C57-AB8495412A51}"/>
              </a:ext>
            </a:extLst>
          </p:cNvPr>
          <p:cNvGrpSpPr/>
          <p:nvPr/>
        </p:nvGrpSpPr>
        <p:grpSpPr>
          <a:xfrm>
            <a:off x="5415863" y="328594"/>
            <a:ext cx="1368000" cy="1368000"/>
            <a:chOff x="5481128" y="2806781"/>
            <a:chExt cx="1260000" cy="1260000"/>
          </a:xfrm>
        </p:grpSpPr>
        <p:sp>
          <p:nvSpPr>
            <p:cNvPr id="47" name="矩形 46">
              <a:extLst>
                <a:ext uri="{FF2B5EF4-FFF2-40B4-BE49-F238E27FC236}">
                  <a16:creationId xmlns:a16="http://schemas.microsoft.com/office/drawing/2014/main" id="{BFFD7AE7-33F3-46CD-948E-6CA94EA6BC92}"/>
                </a:ext>
              </a:extLst>
            </p:cNvPr>
            <p:cNvSpPr/>
            <p:nvPr/>
          </p:nvSpPr>
          <p:spPr>
            <a:xfrm>
              <a:off x="5609099" y="2998231"/>
              <a:ext cx="1001598"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以船为单位，船端、岸端，运用船联网系统分享、存储文件；提供文件定向投递或广播推送和船舶档案存储与管理服务。</a:t>
              </a:r>
            </a:p>
          </p:txBody>
        </p:sp>
        <p:sp>
          <p:nvSpPr>
            <p:cNvPr id="48" name="椭圆 47">
              <a:extLst>
                <a:ext uri="{FF2B5EF4-FFF2-40B4-BE49-F238E27FC236}">
                  <a16:creationId xmlns:a16="http://schemas.microsoft.com/office/drawing/2014/main" id="{3F15CADE-88AC-439B-909E-50CDD5870309}"/>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674B049A-DEF3-4820-8207-9FA9675F88C1}"/>
              </a:ext>
            </a:extLst>
          </p:cNvPr>
          <p:cNvGrpSpPr/>
          <p:nvPr/>
        </p:nvGrpSpPr>
        <p:grpSpPr>
          <a:xfrm>
            <a:off x="7139616" y="1048222"/>
            <a:ext cx="1368000" cy="1368000"/>
            <a:chOff x="5481128" y="2806781"/>
            <a:chExt cx="1260000" cy="1260000"/>
          </a:xfrm>
        </p:grpSpPr>
        <p:sp>
          <p:nvSpPr>
            <p:cNvPr id="50" name="矩形 49">
              <a:extLst>
                <a:ext uri="{FF2B5EF4-FFF2-40B4-BE49-F238E27FC236}">
                  <a16:creationId xmlns:a16="http://schemas.microsoft.com/office/drawing/2014/main" id="{1D98B6A5-233B-49A8-9773-2B59D9FE1889}"/>
                </a:ext>
              </a:extLst>
            </p:cNvPr>
            <p:cNvSpPr/>
            <p:nvPr/>
          </p:nvSpPr>
          <p:spPr>
            <a:xfrm>
              <a:off x="5576995" y="2998823"/>
              <a:ext cx="1066767" cy="878783"/>
            </a:xfrm>
            <a:prstGeom prst="rect">
              <a:avLst/>
            </a:prstGeom>
          </p:spPr>
          <p:txBody>
            <a:bodyPr wrap="square">
              <a:spAutoFit/>
            </a:bodyPr>
            <a:lstStyle/>
            <a:p>
              <a:pPr algn="just"/>
              <a:r>
                <a:rPr lang="zh-CN" altLang="en-US" sz="800" dirty="0">
                  <a:solidFill>
                    <a:schemeClr val="bg2">
                      <a:lumMod val="10000"/>
                    </a:schemeClr>
                  </a:solidFill>
                  <a:latin typeface="微软雅黑" panose="020B0503020204020204" pitchFamily="34" charset="-122"/>
                  <a:ea typeface="微软雅黑" panose="020B0503020204020204" pitchFamily="34" charset="-122"/>
                </a:rPr>
                <a:t>根据航行规划，推送航行场景信息，帮助驾驶决策者优化航行策略；船岸同步，能效在线智能监控并记录，为安全、高效、绿色航行提供依据。</a:t>
              </a:r>
            </a:p>
          </p:txBody>
        </p:sp>
        <p:sp>
          <p:nvSpPr>
            <p:cNvPr id="51" name="椭圆 50">
              <a:extLst>
                <a:ext uri="{FF2B5EF4-FFF2-40B4-BE49-F238E27FC236}">
                  <a16:creationId xmlns:a16="http://schemas.microsoft.com/office/drawing/2014/main" id="{5978A386-3656-4B33-A562-3A447A0FF889}"/>
                </a:ext>
              </a:extLst>
            </p:cNvPr>
            <p:cNvSpPr/>
            <p:nvPr/>
          </p:nvSpPr>
          <p:spPr>
            <a:xfrm>
              <a:off x="5481128" y="2806781"/>
              <a:ext cx="1260000" cy="1260000"/>
            </a:xfrm>
            <a:prstGeom prst="ellipse">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 name="组合 52">
            <a:extLst>
              <a:ext uri="{FF2B5EF4-FFF2-40B4-BE49-F238E27FC236}">
                <a16:creationId xmlns:a16="http://schemas.microsoft.com/office/drawing/2014/main" id="{C14627AD-5D0E-4CB7-94F1-62F71D23F3F9}"/>
              </a:ext>
            </a:extLst>
          </p:cNvPr>
          <p:cNvGrpSpPr/>
          <p:nvPr/>
        </p:nvGrpSpPr>
        <p:grpSpPr>
          <a:xfrm>
            <a:off x="3056041" y="2805739"/>
            <a:ext cx="1260000" cy="1260000"/>
            <a:chOff x="3369887" y="2855202"/>
            <a:chExt cx="1144800" cy="1144800"/>
          </a:xfrm>
        </p:grpSpPr>
        <p:pic>
          <p:nvPicPr>
            <p:cNvPr id="54" name="图片 53">
              <a:extLst>
                <a:ext uri="{FF2B5EF4-FFF2-40B4-BE49-F238E27FC236}">
                  <a16:creationId xmlns:a16="http://schemas.microsoft.com/office/drawing/2014/main" id="{33D112F1-6CD8-407B-AAB8-C5FCE32D2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887" y="2855202"/>
              <a:ext cx="1144800" cy="1144800"/>
            </a:xfrm>
            <a:prstGeom prst="rect">
              <a:avLst/>
            </a:prstGeom>
          </p:spPr>
        </p:pic>
        <p:sp>
          <p:nvSpPr>
            <p:cNvPr id="55" name="矩形 54">
              <a:extLst>
                <a:ext uri="{FF2B5EF4-FFF2-40B4-BE49-F238E27FC236}">
                  <a16:creationId xmlns:a16="http://schemas.microsoft.com/office/drawing/2014/main" id="{A5CCF93A-8151-41B0-8CD5-C1E692F97426}"/>
                </a:ext>
              </a:extLst>
            </p:cNvPr>
            <p:cNvSpPr/>
            <p:nvPr/>
          </p:nvSpPr>
          <p:spPr>
            <a:xfrm>
              <a:off x="3604885" y="3730521"/>
              <a:ext cx="680451" cy="23769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位置监管</a:t>
              </a:r>
            </a:p>
          </p:txBody>
        </p:sp>
      </p:grpSp>
      <p:grpSp>
        <p:nvGrpSpPr>
          <p:cNvPr id="56" name="组合 55">
            <a:extLst>
              <a:ext uri="{FF2B5EF4-FFF2-40B4-BE49-F238E27FC236}">
                <a16:creationId xmlns:a16="http://schemas.microsoft.com/office/drawing/2014/main" id="{F38A6880-2368-4804-9FC8-E36F5868569D}"/>
              </a:ext>
            </a:extLst>
          </p:cNvPr>
          <p:cNvGrpSpPr/>
          <p:nvPr/>
        </p:nvGrpSpPr>
        <p:grpSpPr>
          <a:xfrm>
            <a:off x="3784730" y="1111747"/>
            <a:ext cx="1260000" cy="1260000"/>
            <a:chOff x="1927249" y="2860167"/>
            <a:chExt cx="1152000" cy="1152000"/>
          </a:xfrm>
        </p:grpSpPr>
        <p:pic>
          <p:nvPicPr>
            <p:cNvPr id="57" name="图片 56">
              <a:extLst>
                <a:ext uri="{FF2B5EF4-FFF2-40B4-BE49-F238E27FC236}">
                  <a16:creationId xmlns:a16="http://schemas.microsoft.com/office/drawing/2014/main" id="{50E8683F-438F-42EC-B6AE-6349430B5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249" y="2860167"/>
              <a:ext cx="1152000" cy="1152000"/>
            </a:xfrm>
            <a:prstGeom prst="rect">
              <a:avLst/>
            </a:prstGeom>
          </p:spPr>
        </p:pic>
        <p:sp>
          <p:nvSpPr>
            <p:cNvPr id="58" name="矩形 57">
              <a:extLst>
                <a:ext uri="{FF2B5EF4-FFF2-40B4-BE49-F238E27FC236}">
                  <a16:creationId xmlns:a16="http://schemas.microsoft.com/office/drawing/2014/main" id="{D82E8330-35B5-49AB-9FB2-2F88D2E43BEC}"/>
                </a:ext>
              </a:extLst>
            </p:cNvPr>
            <p:cNvSpPr/>
            <p:nvPr/>
          </p:nvSpPr>
          <p:spPr>
            <a:xfrm>
              <a:off x="2163886" y="3704449"/>
              <a:ext cx="684731" cy="2391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智能视频</a:t>
              </a:r>
            </a:p>
          </p:txBody>
        </p:sp>
      </p:grpSp>
      <p:grpSp>
        <p:nvGrpSpPr>
          <p:cNvPr id="59" name="组合 58">
            <a:extLst>
              <a:ext uri="{FF2B5EF4-FFF2-40B4-BE49-F238E27FC236}">
                <a16:creationId xmlns:a16="http://schemas.microsoft.com/office/drawing/2014/main" id="{318C2F93-94D8-46DB-8853-DDF4ED9C3A25}"/>
              </a:ext>
            </a:extLst>
          </p:cNvPr>
          <p:cNvGrpSpPr/>
          <p:nvPr/>
        </p:nvGrpSpPr>
        <p:grpSpPr>
          <a:xfrm>
            <a:off x="7200898" y="4526136"/>
            <a:ext cx="1260000" cy="1260000"/>
            <a:chOff x="6297139" y="2859927"/>
            <a:chExt cx="1152000" cy="1152000"/>
          </a:xfrm>
        </p:grpSpPr>
        <p:pic>
          <p:nvPicPr>
            <p:cNvPr id="60" name="图片 59">
              <a:extLst>
                <a:ext uri="{FF2B5EF4-FFF2-40B4-BE49-F238E27FC236}">
                  <a16:creationId xmlns:a16="http://schemas.microsoft.com/office/drawing/2014/main" id="{7CE63AEF-F204-4646-B94D-FBCE192B7C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7139" y="2859927"/>
              <a:ext cx="1152000" cy="1152000"/>
            </a:xfrm>
            <a:prstGeom prst="rect">
              <a:avLst/>
            </a:prstGeom>
          </p:spPr>
        </p:pic>
        <p:sp>
          <p:nvSpPr>
            <p:cNvPr id="61" name="矩形 60">
              <a:extLst>
                <a:ext uri="{FF2B5EF4-FFF2-40B4-BE49-F238E27FC236}">
                  <a16:creationId xmlns:a16="http://schemas.microsoft.com/office/drawing/2014/main" id="{EFBD2717-84D6-47B6-8F3B-C44AD4FF0949}"/>
                </a:ext>
              </a:extLst>
            </p:cNvPr>
            <p:cNvSpPr/>
            <p:nvPr/>
          </p:nvSpPr>
          <p:spPr>
            <a:xfrm>
              <a:off x="6492165" y="3725026"/>
              <a:ext cx="748923" cy="2616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航行状态</a:t>
              </a:r>
            </a:p>
          </p:txBody>
        </p:sp>
      </p:grpSp>
      <p:grpSp>
        <p:nvGrpSpPr>
          <p:cNvPr id="62" name="组合 61">
            <a:extLst>
              <a:ext uri="{FF2B5EF4-FFF2-40B4-BE49-F238E27FC236}">
                <a16:creationId xmlns:a16="http://schemas.microsoft.com/office/drawing/2014/main" id="{72FACD8E-AB18-455E-9194-D7D3995A40ED}"/>
              </a:ext>
            </a:extLst>
          </p:cNvPr>
          <p:cNvGrpSpPr/>
          <p:nvPr/>
        </p:nvGrpSpPr>
        <p:grpSpPr>
          <a:xfrm>
            <a:off x="3787430" y="4531181"/>
            <a:ext cx="1260000" cy="1260000"/>
            <a:chOff x="4800393" y="2851927"/>
            <a:chExt cx="1152000" cy="1152000"/>
          </a:xfrm>
        </p:grpSpPr>
        <p:pic>
          <p:nvPicPr>
            <p:cNvPr id="63" name="图片 62">
              <a:extLst>
                <a:ext uri="{FF2B5EF4-FFF2-40B4-BE49-F238E27FC236}">
                  <a16:creationId xmlns:a16="http://schemas.microsoft.com/office/drawing/2014/main" id="{F426D387-1C2D-43D7-A159-0F3044160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393" y="2851927"/>
              <a:ext cx="1152000" cy="1152000"/>
            </a:xfrm>
            <a:prstGeom prst="rect">
              <a:avLst/>
            </a:prstGeom>
          </p:spPr>
        </p:pic>
        <p:sp>
          <p:nvSpPr>
            <p:cNvPr id="64" name="矩形 63">
              <a:extLst>
                <a:ext uri="{FF2B5EF4-FFF2-40B4-BE49-F238E27FC236}">
                  <a16:creationId xmlns:a16="http://schemas.microsoft.com/office/drawing/2014/main" id="{FB93EE23-FA4A-4065-975F-60AC8B29AF8C}"/>
                </a:ext>
              </a:extLst>
            </p:cNvPr>
            <p:cNvSpPr/>
            <p:nvPr/>
          </p:nvSpPr>
          <p:spPr>
            <a:xfrm>
              <a:off x="5034316" y="3728518"/>
              <a:ext cx="684730" cy="2391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机舱状态</a:t>
              </a:r>
            </a:p>
          </p:txBody>
        </p:sp>
      </p:grpSp>
      <p:grpSp>
        <p:nvGrpSpPr>
          <p:cNvPr id="65" name="组合 64">
            <a:extLst>
              <a:ext uri="{FF2B5EF4-FFF2-40B4-BE49-F238E27FC236}">
                <a16:creationId xmlns:a16="http://schemas.microsoft.com/office/drawing/2014/main" id="{AA313811-BC8D-4DED-AADC-3F15CC4D1493}"/>
              </a:ext>
            </a:extLst>
          </p:cNvPr>
          <p:cNvGrpSpPr/>
          <p:nvPr/>
        </p:nvGrpSpPr>
        <p:grpSpPr>
          <a:xfrm>
            <a:off x="5420038" y="5156313"/>
            <a:ext cx="1368000" cy="1368000"/>
            <a:chOff x="10608449" y="2863824"/>
            <a:chExt cx="1152000" cy="1152000"/>
          </a:xfrm>
        </p:grpSpPr>
        <p:pic>
          <p:nvPicPr>
            <p:cNvPr id="66" name="图片 65">
              <a:extLst>
                <a:ext uri="{FF2B5EF4-FFF2-40B4-BE49-F238E27FC236}">
                  <a16:creationId xmlns:a16="http://schemas.microsoft.com/office/drawing/2014/main" id="{3B3F67A9-4E13-4CED-8001-AFE0CD2D6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8449" y="2863824"/>
              <a:ext cx="1152000" cy="1152000"/>
            </a:xfrm>
            <a:prstGeom prst="rect">
              <a:avLst/>
            </a:prstGeom>
          </p:spPr>
        </p:pic>
        <p:sp>
          <p:nvSpPr>
            <p:cNvPr id="67" name="矩形 66">
              <a:extLst>
                <a:ext uri="{FF2B5EF4-FFF2-40B4-BE49-F238E27FC236}">
                  <a16:creationId xmlns:a16="http://schemas.microsoft.com/office/drawing/2014/main" id="{FE42D3E3-6C24-4296-806B-403A0E6DA3EA}"/>
                </a:ext>
              </a:extLst>
            </p:cNvPr>
            <p:cNvSpPr/>
            <p:nvPr/>
          </p:nvSpPr>
          <p:spPr>
            <a:xfrm>
              <a:off x="10786558" y="3723984"/>
              <a:ext cx="748923" cy="2616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安全预见</a:t>
              </a:r>
            </a:p>
          </p:txBody>
        </p:sp>
      </p:grpSp>
      <p:grpSp>
        <p:nvGrpSpPr>
          <p:cNvPr id="68" name="组合 67">
            <a:extLst>
              <a:ext uri="{FF2B5EF4-FFF2-40B4-BE49-F238E27FC236}">
                <a16:creationId xmlns:a16="http://schemas.microsoft.com/office/drawing/2014/main" id="{293329B5-3C86-4023-B46D-DE536304D51F}"/>
              </a:ext>
            </a:extLst>
          </p:cNvPr>
          <p:cNvGrpSpPr/>
          <p:nvPr/>
        </p:nvGrpSpPr>
        <p:grpSpPr>
          <a:xfrm>
            <a:off x="5469883" y="385257"/>
            <a:ext cx="1260000" cy="1260000"/>
            <a:chOff x="490620" y="2832524"/>
            <a:chExt cx="1152000" cy="1152000"/>
          </a:xfrm>
        </p:grpSpPr>
        <p:pic>
          <p:nvPicPr>
            <p:cNvPr id="69" name="图片 68">
              <a:extLst>
                <a:ext uri="{FF2B5EF4-FFF2-40B4-BE49-F238E27FC236}">
                  <a16:creationId xmlns:a16="http://schemas.microsoft.com/office/drawing/2014/main" id="{650A2546-86D0-48F5-AAFB-41C590EB8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620" y="2832524"/>
              <a:ext cx="1152000" cy="1152000"/>
            </a:xfrm>
            <a:prstGeom prst="rect">
              <a:avLst/>
            </a:prstGeom>
          </p:spPr>
        </p:pic>
        <p:sp>
          <p:nvSpPr>
            <p:cNvPr id="70" name="矩形 69">
              <a:extLst>
                <a:ext uri="{FF2B5EF4-FFF2-40B4-BE49-F238E27FC236}">
                  <a16:creationId xmlns:a16="http://schemas.microsoft.com/office/drawing/2014/main" id="{E7B1CAD5-69B3-4615-B783-AE04FED5622C}"/>
                </a:ext>
              </a:extLst>
            </p:cNvPr>
            <p:cNvSpPr/>
            <p:nvPr/>
          </p:nvSpPr>
          <p:spPr>
            <a:xfrm>
              <a:off x="727549" y="3711964"/>
              <a:ext cx="684730" cy="2391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船联网盘</a:t>
              </a:r>
            </a:p>
          </p:txBody>
        </p:sp>
      </p:grpSp>
      <p:grpSp>
        <p:nvGrpSpPr>
          <p:cNvPr id="71" name="组合 70">
            <a:extLst>
              <a:ext uri="{FF2B5EF4-FFF2-40B4-BE49-F238E27FC236}">
                <a16:creationId xmlns:a16="http://schemas.microsoft.com/office/drawing/2014/main" id="{21E1069F-9E70-410F-88F9-B055BBF8BB91}"/>
              </a:ext>
            </a:extLst>
          </p:cNvPr>
          <p:cNvGrpSpPr/>
          <p:nvPr/>
        </p:nvGrpSpPr>
        <p:grpSpPr>
          <a:xfrm>
            <a:off x="7895913" y="2799000"/>
            <a:ext cx="1260000" cy="1260000"/>
            <a:chOff x="7694310" y="2846015"/>
            <a:chExt cx="1152000" cy="1152000"/>
          </a:xfrm>
        </p:grpSpPr>
        <p:pic>
          <p:nvPicPr>
            <p:cNvPr id="72" name="图片 71">
              <a:extLst>
                <a:ext uri="{FF2B5EF4-FFF2-40B4-BE49-F238E27FC236}">
                  <a16:creationId xmlns:a16="http://schemas.microsoft.com/office/drawing/2014/main" id="{7DA283E6-B947-4A95-B42F-FB0FB89705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4310" y="2846015"/>
              <a:ext cx="1152000" cy="1152000"/>
            </a:xfrm>
            <a:prstGeom prst="rect">
              <a:avLst/>
            </a:prstGeom>
          </p:spPr>
        </p:pic>
        <p:sp>
          <p:nvSpPr>
            <p:cNvPr id="73" name="矩形 72">
              <a:extLst>
                <a:ext uri="{FF2B5EF4-FFF2-40B4-BE49-F238E27FC236}">
                  <a16:creationId xmlns:a16="http://schemas.microsoft.com/office/drawing/2014/main" id="{6FA84008-497F-4EC0-9986-FBE09DB5F369}"/>
                </a:ext>
              </a:extLst>
            </p:cNvPr>
            <p:cNvSpPr/>
            <p:nvPr/>
          </p:nvSpPr>
          <p:spPr>
            <a:xfrm>
              <a:off x="7930589" y="3706136"/>
              <a:ext cx="684730" cy="2391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船岸通信</a:t>
              </a:r>
            </a:p>
          </p:txBody>
        </p:sp>
      </p:grpSp>
      <p:grpSp>
        <p:nvGrpSpPr>
          <p:cNvPr id="74" name="组合 73">
            <a:extLst>
              <a:ext uri="{FF2B5EF4-FFF2-40B4-BE49-F238E27FC236}">
                <a16:creationId xmlns:a16="http://schemas.microsoft.com/office/drawing/2014/main" id="{5CF962BD-74DC-4B5E-A528-EDBA383FAE15}"/>
              </a:ext>
            </a:extLst>
          </p:cNvPr>
          <p:cNvGrpSpPr/>
          <p:nvPr/>
        </p:nvGrpSpPr>
        <p:grpSpPr>
          <a:xfrm>
            <a:off x="7190999" y="1100691"/>
            <a:ext cx="1260000" cy="1260000"/>
            <a:chOff x="9087600" y="2852904"/>
            <a:chExt cx="1152000" cy="1152000"/>
          </a:xfrm>
        </p:grpSpPr>
        <p:pic>
          <p:nvPicPr>
            <p:cNvPr id="75" name="图片 74">
              <a:extLst>
                <a:ext uri="{FF2B5EF4-FFF2-40B4-BE49-F238E27FC236}">
                  <a16:creationId xmlns:a16="http://schemas.microsoft.com/office/drawing/2014/main" id="{4E38DCD1-256C-4E48-9496-D8B5666361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87600" y="2852904"/>
              <a:ext cx="1152000" cy="1152000"/>
            </a:xfrm>
            <a:prstGeom prst="rect">
              <a:avLst/>
            </a:prstGeom>
          </p:spPr>
        </p:pic>
        <p:sp>
          <p:nvSpPr>
            <p:cNvPr id="76" name="矩形 75">
              <a:extLst>
                <a:ext uri="{FF2B5EF4-FFF2-40B4-BE49-F238E27FC236}">
                  <a16:creationId xmlns:a16="http://schemas.microsoft.com/office/drawing/2014/main" id="{B8E0C5E8-AC3A-4309-A55F-09E39C7D7D3F}"/>
                </a:ext>
              </a:extLst>
            </p:cNvPr>
            <p:cNvSpPr/>
            <p:nvPr/>
          </p:nvSpPr>
          <p:spPr>
            <a:xfrm>
              <a:off x="9351810" y="3729525"/>
              <a:ext cx="684731" cy="23918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智慧航行</a:t>
              </a:r>
            </a:p>
          </p:txBody>
        </p:sp>
      </p:grpSp>
      <p:grpSp>
        <p:nvGrpSpPr>
          <p:cNvPr id="77" name="组合 76">
            <a:extLst>
              <a:ext uri="{FF2B5EF4-FFF2-40B4-BE49-F238E27FC236}">
                <a16:creationId xmlns:a16="http://schemas.microsoft.com/office/drawing/2014/main" id="{F296E264-02DD-4E75-81E2-4DE3970C52C2}"/>
              </a:ext>
            </a:extLst>
          </p:cNvPr>
          <p:cNvGrpSpPr/>
          <p:nvPr/>
        </p:nvGrpSpPr>
        <p:grpSpPr>
          <a:xfrm>
            <a:off x="76112" y="188886"/>
            <a:ext cx="6923811" cy="370278"/>
            <a:chOff x="15914" y="240642"/>
            <a:chExt cx="6923811" cy="370278"/>
          </a:xfrm>
        </p:grpSpPr>
        <p:pic>
          <p:nvPicPr>
            <p:cNvPr id="83" name="图片 82">
              <a:extLst>
                <a:ext uri="{FF2B5EF4-FFF2-40B4-BE49-F238E27FC236}">
                  <a16:creationId xmlns:a16="http://schemas.microsoft.com/office/drawing/2014/main" id="{ADE1FCAA-88D1-4634-B40D-6639FF83F8E7}"/>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84" name="图片 83">
              <a:extLst>
                <a:ext uri="{FF2B5EF4-FFF2-40B4-BE49-F238E27FC236}">
                  <a16:creationId xmlns:a16="http://schemas.microsoft.com/office/drawing/2014/main" id="{14BE9E82-0DB9-4222-BBB0-7B365C75B855}"/>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85" name="图片 84" descr="图片包含 物体&#10;&#10;已生成极高可信度的说明">
              <a:extLst>
                <a:ext uri="{FF2B5EF4-FFF2-40B4-BE49-F238E27FC236}">
                  <a16:creationId xmlns:a16="http://schemas.microsoft.com/office/drawing/2014/main" id="{195929CF-2340-4C99-B22F-3DC706C4E0CF}"/>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79" name="矩形 78">
            <a:extLst>
              <a:ext uri="{FF2B5EF4-FFF2-40B4-BE49-F238E27FC236}">
                <a16:creationId xmlns:a16="http://schemas.microsoft.com/office/drawing/2014/main" id="{D5C1BA25-0C24-499B-9C00-DC617B300903}"/>
              </a:ext>
            </a:extLst>
          </p:cNvPr>
          <p:cNvSpPr/>
          <p:nvPr/>
        </p:nvSpPr>
        <p:spPr>
          <a:xfrm>
            <a:off x="2395512" y="195474"/>
            <a:ext cx="2440092"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❻</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Candara" panose="020E0502030303020204" pitchFamily="34" charset="0"/>
                <a:ea typeface="微软雅黑 Light" panose="020B0502040204020203" pitchFamily="34" charset="-122"/>
                <a:cs typeface="Calibri" panose="020F0502020204030204" pitchFamily="34" charset="0"/>
              </a:rPr>
              <a:t>七个应用</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111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25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p:cTn id="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7">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250"/>
                                  </p:stCondLst>
                                  <p:childTnLst>
                                    <p:animMotion origin="layout" path="M -1.74434E-7 3.33333E-6 L 0.00065 0.35324 " pathEditMode="relative" rAng="0" ptsTypes="AA">
                                      <p:cBhvr>
                                        <p:cTn id="14" dur="250" fill="hold"/>
                                        <p:tgtEl>
                                          <p:spTgt spid="68"/>
                                        </p:tgtEl>
                                        <p:attrNameLst>
                                          <p:attrName>ppt_x</p:attrName>
                                          <p:attrName>ppt_y</p:attrName>
                                        </p:attrNameLst>
                                      </p:cBhvr>
                                      <p:rCtr x="26" y="1766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250"/>
                                  </p:stCondLst>
                                  <p:childTnLst>
                                    <p:animMotion origin="layout" path="M 0.00065 0.35324 L -1.74434E-7 3.33333E-6 " pathEditMode="relative" rAng="0" ptsTypes="AA">
                                      <p:cBhvr>
                                        <p:cTn id="18" dur="250" fill="hold"/>
                                        <p:tgtEl>
                                          <p:spTgt spid="68"/>
                                        </p:tgtEl>
                                        <p:attrNameLst>
                                          <p:attrName>ppt_x</p:attrName>
                                          <p:attrName>ppt_y</p:attrName>
                                        </p:attrNameLst>
                                      </p:cBhvr>
                                      <p:rCtr x="-39" y="-17662"/>
                                    </p:animMotion>
                                  </p:childTnLst>
                                </p:cTn>
                              </p:par>
                            </p:childTnLst>
                          </p:cTn>
                        </p:par>
                        <p:par>
                          <p:cTn id="19" fill="hold">
                            <p:stCondLst>
                              <p:cond delay="500"/>
                            </p:stCondLst>
                            <p:childTnLst>
                              <p:par>
                                <p:cTn id="20" presetID="42" presetClass="path" presetSubtype="0" accel="50000" decel="50000" fill="hold" nodeType="afterEffect">
                                  <p:stCondLst>
                                    <p:cond delay="0"/>
                                  </p:stCondLst>
                                  <p:childTnLst>
                                    <p:animMotion origin="layout" path="M 7.39391E-7 -4.81481E-6 L -0.14124 0.24769 " pathEditMode="relative" rAng="0" ptsTypes="AA">
                                      <p:cBhvr>
                                        <p:cTn id="21" dur="250" fill="hold"/>
                                        <p:tgtEl>
                                          <p:spTgt spid="74"/>
                                        </p:tgtEl>
                                        <p:attrNameLst>
                                          <p:attrName>ppt_x</p:attrName>
                                          <p:attrName>ppt_y</p:attrName>
                                        </p:attrNameLst>
                                      </p:cBhvr>
                                      <p:rCtr x="-7068" y="12384"/>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250"/>
                                  </p:stCondLst>
                                  <p:childTnLst>
                                    <p:animMotion origin="layout" path="M -0.14124 0.24769 L 7.39391E-7 -4.81481E-6 " pathEditMode="relative" rAng="0" ptsTypes="AA">
                                      <p:cBhvr>
                                        <p:cTn id="25" dur="250" fill="hold"/>
                                        <p:tgtEl>
                                          <p:spTgt spid="74"/>
                                        </p:tgtEl>
                                        <p:attrNameLst>
                                          <p:attrName>ppt_x</p:attrName>
                                          <p:attrName>ppt_y</p:attrName>
                                        </p:attrNameLst>
                                      </p:cBhvr>
                                      <p:rCtr x="7055" y="-12384"/>
                                    </p:animMotion>
                                  </p:childTnLst>
                                </p:cTn>
                              </p:par>
                            </p:childTnLst>
                          </p:cTn>
                        </p:par>
                        <p:par>
                          <p:cTn id="26" fill="hold">
                            <p:stCondLst>
                              <p:cond delay="500"/>
                            </p:stCondLst>
                            <p:childTnLst>
                              <p:par>
                                <p:cTn id="27" presetID="35" presetClass="path" presetSubtype="0" accel="50000" decel="50000" fill="hold" nodeType="afterEffect">
                                  <p:stCondLst>
                                    <p:cond delay="0"/>
                                  </p:stCondLst>
                                  <p:childTnLst>
                                    <p:animMotion origin="layout" path="M 0.00026 0.00046 L -0.19865 0 " pathEditMode="relative" rAng="0" ptsTypes="AA">
                                      <p:cBhvr>
                                        <p:cTn id="28" dur="250" fill="hold"/>
                                        <p:tgtEl>
                                          <p:spTgt spid="71"/>
                                        </p:tgtEl>
                                        <p:attrNameLst>
                                          <p:attrName>ppt_x</p:attrName>
                                          <p:attrName>ppt_y</p:attrName>
                                        </p:attrNameLst>
                                      </p:cBhvr>
                                      <p:rCtr x="-9945"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250"/>
                                  </p:stCondLst>
                                  <p:childTnLst>
                                    <p:animMotion origin="layout" path="M -0.19813 -0.00093 L 3.11638E-6 0 " pathEditMode="relative" rAng="0" ptsTypes="AA">
                                      <p:cBhvr>
                                        <p:cTn id="32" dur="250" fill="hold"/>
                                        <p:tgtEl>
                                          <p:spTgt spid="71"/>
                                        </p:tgtEl>
                                        <p:attrNameLst>
                                          <p:attrName>ppt_x</p:attrName>
                                          <p:attrName>ppt_y</p:attrName>
                                        </p:attrNameLst>
                                      </p:cBhvr>
                                      <p:rCtr x="9906" y="46"/>
                                    </p:animMotion>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4.81645E-7 0.00185 L -0.14202 -0.25023 " pathEditMode="relative" rAng="0" ptsTypes="AA">
                                      <p:cBhvr>
                                        <p:cTn id="35" dur="250" fill="hold"/>
                                        <p:tgtEl>
                                          <p:spTgt spid="59"/>
                                        </p:tgtEl>
                                        <p:attrNameLst>
                                          <p:attrName>ppt_x</p:attrName>
                                          <p:attrName>ppt_y</p:attrName>
                                        </p:attrNameLst>
                                      </p:cBhvr>
                                      <p:rCtr x="-7108" y="-12616"/>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250"/>
                                  </p:stCondLst>
                                  <p:childTnLst>
                                    <p:animMotion origin="layout" path="M -0.14111 -0.25 L 0.00013 0.0007 " pathEditMode="relative" rAng="0" ptsTypes="AA">
                                      <p:cBhvr>
                                        <p:cTn id="39" dur="250" fill="hold"/>
                                        <p:tgtEl>
                                          <p:spTgt spid="59"/>
                                        </p:tgtEl>
                                        <p:attrNameLst>
                                          <p:attrName>ppt_x</p:attrName>
                                          <p:attrName>ppt_y</p:attrName>
                                        </p:attrNameLst>
                                      </p:cBhvr>
                                      <p:rCtr x="7055" y="12523"/>
                                    </p:animMotion>
                                  </p:childTnLst>
                                </p:cTn>
                              </p:par>
                            </p:childTnLst>
                          </p:cTn>
                        </p:par>
                        <p:par>
                          <p:cTn id="40" fill="hold">
                            <p:stCondLst>
                              <p:cond delay="500"/>
                            </p:stCondLst>
                            <p:childTnLst>
                              <p:par>
                                <p:cTn id="41" presetID="42" presetClass="path" presetSubtype="0" accel="50000" decel="50000" fill="hold" nodeType="afterEffect">
                                  <p:stCondLst>
                                    <p:cond delay="0"/>
                                  </p:stCondLst>
                                  <p:childTnLst>
                                    <p:animMotion origin="layout" path="M 4.72533E-6 3.7037E-6 L 0.13824 -0.25186 " pathEditMode="relative" rAng="0" ptsTypes="AA">
                                      <p:cBhvr>
                                        <p:cTn id="42" dur="250" fill="hold"/>
                                        <p:tgtEl>
                                          <p:spTgt spid="62"/>
                                        </p:tgtEl>
                                        <p:attrNameLst>
                                          <p:attrName>ppt_x</p:attrName>
                                          <p:attrName>ppt_y</p:attrName>
                                        </p:attrNameLst>
                                      </p:cBhvr>
                                      <p:rCtr x="6912" y="-12593"/>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250"/>
                                  </p:stCondLst>
                                  <p:childTnLst>
                                    <p:animMotion origin="layout" path="M 0.13811 -0.25186 L 4.72533E-6 3.7037E-6 " pathEditMode="relative" rAng="0" ptsTypes="AA">
                                      <p:cBhvr>
                                        <p:cTn id="46" dur="250" fill="hold"/>
                                        <p:tgtEl>
                                          <p:spTgt spid="62"/>
                                        </p:tgtEl>
                                        <p:attrNameLst>
                                          <p:attrName>ppt_x</p:attrName>
                                          <p:attrName>ppt_y</p:attrName>
                                        </p:attrNameLst>
                                      </p:cBhvr>
                                      <p:rCtr x="-6912" y="12593"/>
                                    </p:animMotion>
                                  </p:childTnLst>
                                </p:cTn>
                              </p:par>
                            </p:childTnLst>
                          </p:cTn>
                        </p:par>
                        <p:par>
                          <p:cTn id="47" fill="hold">
                            <p:stCondLst>
                              <p:cond delay="500"/>
                            </p:stCondLst>
                            <p:childTnLst>
                              <p:par>
                                <p:cTn id="48" presetID="63" presetClass="path" presetSubtype="0" accel="50000" decel="50000" fill="hold" nodeType="afterEffect">
                                  <p:stCondLst>
                                    <p:cond delay="0"/>
                                  </p:stCondLst>
                                  <p:childTnLst>
                                    <p:animMotion origin="layout" path="M 4.96485E-6 -0.00093 L 0.19786 -0.00093 " pathEditMode="relative" rAng="0" ptsTypes="AA">
                                      <p:cBhvr>
                                        <p:cTn id="49" dur="250" fill="hold"/>
                                        <p:tgtEl>
                                          <p:spTgt spid="53"/>
                                        </p:tgtEl>
                                        <p:attrNameLst>
                                          <p:attrName>ppt_x</p:attrName>
                                          <p:attrName>ppt_y</p:attrName>
                                        </p:attrNameLst>
                                      </p:cBhvr>
                                      <p:rCtr x="9893" y="0"/>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250"/>
                                  </p:stCondLst>
                                  <p:childTnLst>
                                    <p:animMotion origin="layout" path="M 0.19786 -0.0007 L 4.96485E-6 -0.00024 " pathEditMode="relative" rAng="0" ptsTypes="AA">
                                      <p:cBhvr>
                                        <p:cTn id="53" dur="250" fill="hold"/>
                                        <p:tgtEl>
                                          <p:spTgt spid="53"/>
                                        </p:tgtEl>
                                        <p:attrNameLst>
                                          <p:attrName>ppt_x</p:attrName>
                                          <p:attrName>ppt_y</p:attrName>
                                        </p:attrNameLst>
                                      </p:cBhvr>
                                      <p:rCtr x="-9893" y="23"/>
                                    </p:animMotion>
                                  </p:childTnLst>
                                </p:cTn>
                              </p:par>
                            </p:childTnLst>
                          </p:cTn>
                        </p:par>
                        <p:par>
                          <p:cTn id="54" fill="hold">
                            <p:stCondLst>
                              <p:cond delay="500"/>
                            </p:stCondLst>
                            <p:childTnLst>
                              <p:par>
                                <p:cTn id="55" presetID="42" presetClass="path" presetSubtype="0" accel="50000" decel="50000" fill="hold" nodeType="afterEffect">
                                  <p:stCondLst>
                                    <p:cond delay="0"/>
                                  </p:stCondLst>
                                  <p:childTnLst>
                                    <p:animMotion origin="layout" path="M 4.89977E-6 0.00138 L 0.13772 0.24467 " pathEditMode="relative" rAng="0" ptsTypes="AA">
                                      <p:cBhvr>
                                        <p:cTn id="56" dur="250" fill="hold"/>
                                        <p:tgtEl>
                                          <p:spTgt spid="56"/>
                                        </p:tgtEl>
                                        <p:attrNameLst>
                                          <p:attrName>ppt_x</p:attrName>
                                          <p:attrName>ppt_y</p:attrName>
                                        </p:attrNameLst>
                                      </p:cBhvr>
                                      <p:rCtr x="6886" y="12153"/>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250"/>
                                  </p:stCondLst>
                                  <p:childTnLst>
                                    <p:animMotion origin="layout" path="M 0.13798 0.24629 L -0.00131 -0.00116 " pathEditMode="relative" rAng="0" ptsTypes="AA">
                                      <p:cBhvr>
                                        <p:cTn id="60" dur="250" fill="hold"/>
                                        <p:tgtEl>
                                          <p:spTgt spid="56"/>
                                        </p:tgtEl>
                                        <p:attrNameLst>
                                          <p:attrName>ppt_x</p:attrName>
                                          <p:attrName>ppt_y</p:attrName>
                                        </p:attrNameLst>
                                      </p:cBhvr>
                                      <p:rCtr x="-6964" y="-12384"/>
                                    </p:animMotion>
                                  </p:childTnLst>
                                </p:cTn>
                              </p:par>
                            </p:childTnLst>
                          </p:cTn>
                        </p:par>
                        <p:par>
                          <p:cTn id="61" fill="hold">
                            <p:stCondLst>
                              <p:cond delay="500"/>
                            </p:stCondLst>
                            <p:childTnLst>
                              <p:par>
                                <p:cTn id="62" presetID="42" presetClass="path" presetSubtype="0" accel="50000" decel="50000" fill="hold" nodeType="afterEffect">
                                  <p:stCondLst>
                                    <p:cond delay="0"/>
                                  </p:stCondLst>
                                  <p:childTnLst>
                                    <p:animMotion origin="layout" path="M -6.97735E-7 -3.7037E-7 L -6.97735E-7 -0.35046 " pathEditMode="relative" rAng="0" ptsTypes="AA">
                                      <p:cBhvr>
                                        <p:cTn id="63" dur="250" fill="hold"/>
                                        <p:tgtEl>
                                          <p:spTgt spid="65"/>
                                        </p:tgtEl>
                                        <p:attrNameLst>
                                          <p:attrName>ppt_x</p:attrName>
                                          <p:attrName>ppt_y</p:attrName>
                                        </p:attrNameLst>
                                      </p:cBhvr>
                                      <p:rCtr x="0" y="-17523"/>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250"/>
                                  </p:stCondLst>
                                  <p:childTnLst>
                                    <p:animMotion origin="layout" path="M -0.00013 -0.35069 L -6.97735E-7 -3.7037E-7 " pathEditMode="relative" rAng="0" ptsTypes="AA">
                                      <p:cBhvr>
                                        <p:cTn id="67" dur="250" fill="hold"/>
                                        <p:tgtEl>
                                          <p:spTgt spid="65"/>
                                        </p:tgtEl>
                                        <p:attrNameLst>
                                          <p:attrName>ppt_x</p:attrName>
                                          <p:attrName>ppt_y</p:attrName>
                                        </p:attrNameLst>
                                      </p:cBhvr>
                                      <p:rCtr x="0" y="17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7" name="矩形 6">
            <a:extLst>
              <a:ext uri="{FF2B5EF4-FFF2-40B4-BE49-F238E27FC236}">
                <a16:creationId xmlns:a16="http://schemas.microsoft.com/office/drawing/2014/main" id="{FA26EDBD-01A7-4C82-992D-52EEC97B6BF3}"/>
              </a:ext>
            </a:extLst>
          </p:cNvPr>
          <p:cNvSpPr/>
          <p:nvPr/>
        </p:nvSpPr>
        <p:spPr>
          <a:xfrm>
            <a:off x="2395506" y="195474"/>
            <a:ext cx="2440092"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❼</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uLnTx/>
                <a:uFillTx/>
                <a:latin typeface="Candara" panose="020E0502030303020204" pitchFamily="34" charset="0"/>
                <a:ea typeface="微软雅黑 Light" panose="020B0502040204020203" pitchFamily="34" charset="-122"/>
                <a:cs typeface="Calibri" panose="020F0502020204030204" pitchFamily="34" charset="0"/>
              </a:rPr>
              <a:t>平台界面</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BF7AB438-26A8-461A-B48A-61788216FF99}"/>
              </a:ext>
            </a:extLst>
          </p:cNvPr>
          <p:cNvPicPr>
            <a:picLocks noChangeAspect="1"/>
          </p:cNvPicPr>
          <p:nvPr/>
        </p:nvPicPr>
        <p:blipFill>
          <a:blip r:embed="rId6"/>
          <a:stretch>
            <a:fillRect/>
          </a:stretch>
        </p:blipFill>
        <p:spPr>
          <a:xfrm>
            <a:off x="535840" y="2142484"/>
            <a:ext cx="4581061" cy="2592000"/>
          </a:xfrm>
          <a:prstGeom prst="rect">
            <a:avLst/>
          </a:prstGeom>
          <a:ln>
            <a:solidFill>
              <a:srgbClr val="FF6600"/>
            </a:solidFill>
          </a:ln>
        </p:spPr>
      </p:pic>
      <p:sp>
        <p:nvSpPr>
          <p:cNvPr id="9" name="矩形 8">
            <a:extLst>
              <a:ext uri="{FF2B5EF4-FFF2-40B4-BE49-F238E27FC236}">
                <a16:creationId xmlns:a16="http://schemas.microsoft.com/office/drawing/2014/main" id="{0DEFD549-3E48-4B3A-A503-F33B30C279F2}"/>
              </a:ext>
            </a:extLst>
          </p:cNvPr>
          <p:cNvSpPr/>
          <p:nvPr/>
        </p:nvSpPr>
        <p:spPr>
          <a:xfrm>
            <a:off x="3697491" y="6204081"/>
            <a:ext cx="4801315" cy="369332"/>
          </a:xfrm>
          <a:prstGeom prst="rect">
            <a:avLst/>
          </a:prstGeom>
        </p:spPr>
        <p:txBody>
          <a:bodyPr wrap="none">
            <a:spAutoFit/>
          </a:bodyPr>
          <a:lstStyle/>
          <a:p>
            <a:pPr algn="ctr">
              <a:defRPr/>
            </a:pPr>
            <a:r>
              <a:rPr lang="zh-CN" altLang="en-US" dirty="0">
                <a:solidFill>
                  <a:schemeClr val="tx1">
                    <a:lumMod val="50000"/>
                    <a:lumOff val="50000"/>
                  </a:schemeClr>
                </a:solidFill>
                <a:latin typeface="微软雅黑 Light" panose="020B0502040204020203" pitchFamily="34" charset="-122"/>
                <a:ea typeface="微软雅黑 Light" panose="020B0502040204020203" pitchFamily="34" charset="-122"/>
              </a:rPr>
              <a:t>操作逻辑极简、人机交互友好、功能模块定制</a:t>
            </a:r>
            <a:endParaRPr lang="en-US" altLang="zh-CN"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pic>
        <p:nvPicPr>
          <p:cNvPr id="10" name="图片 9">
            <a:extLst>
              <a:ext uri="{FF2B5EF4-FFF2-40B4-BE49-F238E27FC236}">
                <a16:creationId xmlns:a16="http://schemas.microsoft.com/office/drawing/2014/main" id="{F6A3FC0F-734F-4A9A-AEEB-9E6A8C7163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9648" y="2142484"/>
            <a:ext cx="4608002" cy="2592000"/>
          </a:xfrm>
          <a:prstGeom prst="rect">
            <a:avLst/>
          </a:prstGeom>
          <a:ln>
            <a:solidFill>
              <a:srgbClr val="087CFF"/>
            </a:solidFill>
          </a:ln>
        </p:spPr>
      </p:pic>
    </p:spTree>
    <p:extLst>
      <p:ext uri="{BB962C8B-B14F-4D97-AF65-F5344CB8AC3E}">
        <p14:creationId xmlns:p14="http://schemas.microsoft.com/office/powerpoint/2010/main" val="15675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0672292F-3B8E-4713-9C49-7A1AC270E50E}"/>
              </a:ext>
            </a:extLst>
          </p:cNvPr>
          <p:cNvGrpSpPr/>
          <p:nvPr/>
        </p:nvGrpSpPr>
        <p:grpSpPr>
          <a:xfrm>
            <a:off x="76112" y="188886"/>
            <a:ext cx="6923811" cy="370278"/>
            <a:chOff x="15914" y="240642"/>
            <a:chExt cx="6923811" cy="370278"/>
          </a:xfrm>
        </p:grpSpPr>
        <p:pic>
          <p:nvPicPr>
            <p:cNvPr id="18" name="图片 17">
              <a:extLst>
                <a:ext uri="{FF2B5EF4-FFF2-40B4-BE49-F238E27FC236}">
                  <a16:creationId xmlns:a16="http://schemas.microsoft.com/office/drawing/2014/main" id="{223D2522-B7F5-41B3-828C-9A51D019EE4E}"/>
                </a:ext>
              </a:extLst>
            </p:cNvPr>
            <p:cNvPicPr>
              <a:picLocks noChangeAspect="1"/>
            </p:cNvPicPr>
            <p:nvPr/>
          </p:nvPicPr>
          <p:blipFill rotWithShape="1">
            <a:blip r:embed="rId7">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0" name="图片 19">
              <a:extLst>
                <a:ext uri="{FF2B5EF4-FFF2-40B4-BE49-F238E27FC236}">
                  <a16:creationId xmlns:a16="http://schemas.microsoft.com/office/drawing/2014/main" id="{3D94809F-2505-4025-A954-9B35F4B2B3FA}"/>
                </a:ext>
              </a:extLst>
            </p:cNvPr>
            <p:cNvPicPr>
              <a:picLocks noChangeAspect="1"/>
            </p:cNvPicPr>
            <p:nvPr/>
          </p:nvPicPr>
          <p:blipFill rotWithShape="1">
            <a:blip r:embed="rId7">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4" name="图片 23" descr="图片包含 物体&#10;&#10;已生成极高可信度的说明">
              <a:extLst>
                <a:ext uri="{FF2B5EF4-FFF2-40B4-BE49-F238E27FC236}">
                  <a16:creationId xmlns:a16="http://schemas.microsoft.com/office/drawing/2014/main" id="{8F8C2E4D-3D6C-4CC1-BBD0-096ECC672DFC}"/>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pic>
        <p:nvPicPr>
          <p:cNvPr id="3" name="图片 2">
            <a:extLst>
              <a:ext uri="{FF2B5EF4-FFF2-40B4-BE49-F238E27FC236}">
                <a16:creationId xmlns:a16="http://schemas.microsoft.com/office/drawing/2014/main" id="{57DA3FEB-304D-4D35-A7CF-694D3627E6F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8927" y="2737537"/>
            <a:ext cx="1943713" cy="1101437"/>
          </a:xfrm>
          <a:prstGeom prst="rect">
            <a:avLst/>
          </a:prstGeom>
        </p:spPr>
      </p:pic>
      <p:pic>
        <p:nvPicPr>
          <p:cNvPr id="6" name="6cd03cff33552181237820a7cd6bc157">
            <a:hlinkClick r:id="" action="ppaction://media"/>
            <a:extLst>
              <a:ext uri="{FF2B5EF4-FFF2-40B4-BE49-F238E27FC236}">
                <a16:creationId xmlns:a16="http://schemas.microsoft.com/office/drawing/2014/main" id="{12DC2FFD-FB96-4445-9659-3A89E502916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266463" y="2737537"/>
            <a:ext cx="1943713" cy="1101437"/>
          </a:xfrm>
          <a:prstGeom prst="rect">
            <a:avLst/>
          </a:prstGeom>
        </p:spPr>
      </p:pic>
      <p:sp>
        <p:nvSpPr>
          <p:cNvPr id="15" name="矩形 14">
            <a:extLst>
              <a:ext uri="{FF2B5EF4-FFF2-40B4-BE49-F238E27FC236}">
                <a16:creationId xmlns:a16="http://schemas.microsoft.com/office/drawing/2014/main" id="{20EAB641-C4C7-4CA5-9ABA-902055FBD8D9}"/>
              </a:ext>
            </a:extLst>
          </p:cNvPr>
          <p:cNvSpPr/>
          <p:nvPr/>
        </p:nvSpPr>
        <p:spPr>
          <a:xfrm>
            <a:off x="5131114" y="3807437"/>
            <a:ext cx="1877437" cy="261610"/>
          </a:xfrm>
          <a:prstGeom prst="rect">
            <a:avLst/>
          </a:prstGeom>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公务船远程可视化监管系统</a:t>
            </a:r>
          </a:p>
        </p:txBody>
      </p:sp>
      <p:sp>
        <p:nvSpPr>
          <p:cNvPr id="19" name="矩形 18">
            <a:extLst>
              <a:ext uri="{FF2B5EF4-FFF2-40B4-BE49-F238E27FC236}">
                <a16:creationId xmlns:a16="http://schemas.microsoft.com/office/drawing/2014/main" id="{DFABA050-8CCC-47B2-94BA-3C2E4B92E76B}"/>
              </a:ext>
            </a:extLst>
          </p:cNvPr>
          <p:cNvSpPr/>
          <p:nvPr/>
        </p:nvSpPr>
        <p:spPr>
          <a:xfrm>
            <a:off x="7349260" y="3803190"/>
            <a:ext cx="1641796" cy="261610"/>
          </a:xfrm>
          <a:prstGeom prst="rect">
            <a:avLst/>
          </a:prstGeom>
        </p:spPr>
        <p:txBody>
          <a:bodyPr wrap="none" anchor="ctr" anchorCtr="0">
            <a:spAutoFit/>
          </a:bodyPr>
          <a:lstStyle/>
          <a:p>
            <a:pPr lvl="0" algn="ctr">
              <a:defRPr/>
            </a:pPr>
            <a:r>
              <a:rPr lang="en-US" altLang="zh-CN" sz="1100" dirty="0">
                <a:solidFill>
                  <a:srgbClr val="087CFF"/>
                </a:solidFill>
                <a:latin typeface="微软雅黑" panose="020B0503020204020204" pitchFamily="34" charset="-122"/>
                <a:ea typeface="微软雅黑" panose="020B0503020204020204" pitchFamily="34" charset="-122"/>
              </a:rPr>
              <a:t>4G</a:t>
            </a: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自供电航道监控系统</a:t>
            </a:r>
          </a:p>
        </p:txBody>
      </p:sp>
      <p:sp>
        <p:nvSpPr>
          <p:cNvPr id="21" name="矩形 20">
            <a:extLst>
              <a:ext uri="{FF2B5EF4-FFF2-40B4-BE49-F238E27FC236}">
                <a16:creationId xmlns:a16="http://schemas.microsoft.com/office/drawing/2014/main" id="{0F0DECFC-F8EB-4DF3-BCA4-FDFD688629A5}"/>
              </a:ext>
            </a:extLst>
          </p:cNvPr>
          <p:cNvSpPr/>
          <p:nvPr/>
        </p:nvSpPr>
        <p:spPr>
          <a:xfrm>
            <a:off x="9298977" y="3806675"/>
            <a:ext cx="1877437" cy="261610"/>
          </a:xfrm>
          <a:prstGeom prst="rect">
            <a:avLst/>
          </a:prstGeom>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游船报站与可视化监管系统</a:t>
            </a:r>
          </a:p>
        </p:txBody>
      </p:sp>
      <p:pic>
        <p:nvPicPr>
          <p:cNvPr id="7" name="图片 6">
            <a:extLst>
              <a:ext uri="{FF2B5EF4-FFF2-40B4-BE49-F238E27FC236}">
                <a16:creationId xmlns:a16="http://schemas.microsoft.com/office/drawing/2014/main" id="{28F4D83A-A4BD-47D2-BEB6-0003CA0B44B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5245" y="2737537"/>
            <a:ext cx="1950172" cy="1096972"/>
          </a:xfrm>
          <a:prstGeom prst="rect">
            <a:avLst/>
          </a:prstGeom>
        </p:spPr>
      </p:pic>
      <p:sp>
        <p:nvSpPr>
          <p:cNvPr id="22" name="矩形 21">
            <a:extLst>
              <a:ext uri="{FF2B5EF4-FFF2-40B4-BE49-F238E27FC236}">
                <a16:creationId xmlns:a16="http://schemas.microsoft.com/office/drawing/2014/main" id="{09B514B1-F68D-4ECC-A389-71782B891A57}"/>
              </a:ext>
            </a:extLst>
          </p:cNvPr>
          <p:cNvSpPr/>
          <p:nvPr/>
        </p:nvSpPr>
        <p:spPr>
          <a:xfrm>
            <a:off x="3303958" y="3800643"/>
            <a:ext cx="1454244" cy="261610"/>
          </a:xfrm>
          <a:prstGeom prst="rect">
            <a:avLst/>
          </a:prstGeom>
        </p:spPr>
        <p:txBody>
          <a:bodyPr wrap="none" anchor="ctr" anchorCtr="0">
            <a:spAutoFit/>
          </a:bodyPr>
          <a:lstStyle/>
          <a:p>
            <a:pPr lvl="0" algn="ctr">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船联网信息分享平台</a:t>
            </a:r>
          </a:p>
        </p:txBody>
      </p:sp>
      <p:grpSp>
        <p:nvGrpSpPr>
          <p:cNvPr id="9" name="组合 8">
            <a:extLst>
              <a:ext uri="{FF2B5EF4-FFF2-40B4-BE49-F238E27FC236}">
                <a16:creationId xmlns:a16="http://schemas.microsoft.com/office/drawing/2014/main" id="{E8F621E3-A84D-40FF-972C-7392705F1ABF}"/>
              </a:ext>
            </a:extLst>
          </p:cNvPr>
          <p:cNvGrpSpPr/>
          <p:nvPr/>
        </p:nvGrpSpPr>
        <p:grpSpPr>
          <a:xfrm>
            <a:off x="1023609" y="2737537"/>
            <a:ext cx="2030583" cy="1359049"/>
            <a:chOff x="3948305" y="2985391"/>
            <a:chExt cx="1454244" cy="1141583"/>
          </a:xfrm>
        </p:grpSpPr>
        <p:pic>
          <p:nvPicPr>
            <p:cNvPr id="1026" name="Picture 2" descr="http://picture.shipxy.com/Users_I/9710000/u_0c9b398c-0292-42c3-8854-1159c327af83.jpg">
              <a:extLst>
                <a:ext uri="{FF2B5EF4-FFF2-40B4-BE49-F238E27FC236}">
                  <a16:creationId xmlns:a16="http://schemas.microsoft.com/office/drawing/2014/main" id="{C07FDEDE-6DA4-4169-8018-A796E3AB940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70607" y="2985391"/>
              <a:ext cx="1347149" cy="920439"/>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23DB82C0-1F58-459C-88A0-4273F11A0B6C}"/>
                </a:ext>
              </a:extLst>
            </p:cNvPr>
            <p:cNvSpPr/>
            <p:nvPr/>
          </p:nvSpPr>
          <p:spPr>
            <a:xfrm>
              <a:off x="3948305" y="3865364"/>
              <a:ext cx="1454244" cy="261610"/>
            </a:xfrm>
            <a:prstGeom prst="rect">
              <a:avLst/>
            </a:prstGeom>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船联网信息集成平台</a:t>
              </a:r>
            </a:p>
          </p:txBody>
        </p:sp>
      </p:grpSp>
      <p:pic>
        <p:nvPicPr>
          <p:cNvPr id="26" name="52f356861f751cc2de7dedf69b0d6844">
            <a:hlinkClick r:id="" action="ppaction://media"/>
            <a:extLst>
              <a:ext uri="{FF2B5EF4-FFF2-40B4-BE49-F238E27FC236}">
                <a16:creationId xmlns:a16="http://schemas.microsoft.com/office/drawing/2014/main" id="{BE9290B2-CFB6-49B1-9F1C-638C9C0BECBE}"/>
              </a:ext>
            </a:extLst>
          </p:cNvPr>
          <p:cNvPicPr>
            <a:picLocks noChangeAspect="1"/>
          </p:cNvPicPr>
          <p:nvPr>
            <a:videoFile r:link="rId3"/>
            <p:extLst>
              <p:ext uri="{DAA4B4D4-6D71-4841-9C94-3DE7FCFB9230}">
                <p14:media xmlns:p14="http://schemas.microsoft.com/office/powerpoint/2010/main" r:embed="rId4">
                  <p14:trim st="2376"/>
                </p14:media>
              </p:ext>
            </p:extLst>
          </p:nvPr>
        </p:nvPicPr>
        <p:blipFill>
          <a:blip r:embed="rId14"/>
          <a:stretch>
            <a:fillRect/>
          </a:stretch>
        </p:blipFill>
        <p:spPr>
          <a:xfrm rot="16200000">
            <a:off x="5550544" y="2322573"/>
            <a:ext cx="1096971" cy="1935831"/>
          </a:xfrm>
          <a:prstGeom prst="rect">
            <a:avLst/>
          </a:prstGeom>
        </p:spPr>
      </p:pic>
      <p:sp>
        <p:nvSpPr>
          <p:cNvPr id="28" name="矩形 27">
            <a:extLst>
              <a:ext uri="{FF2B5EF4-FFF2-40B4-BE49-F238E27FC236}">
                <a16:creationId xmlns:a16="http://schemas.microsoft.com/office/drawing/2014/main" id="{D45A9F13-9AFD-49D8-9BDB-3B20F0367660}"/>
              </a:ext>
            </a:extLst>
          </p:cNvPr>
          <p:cNvSpPr/>
          <p:nvPr/>
        </p:nvSpPr>
        <p:spPr>
          <a:xfrm>
            <a:off x="2395509" y="195474"/>
            <a:ext cx="2440092"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❽</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latin typeface="Candara" panose="020E0502030303020204" pitchFamily="34" charset="0"/>
                <a:ea typeface="微软雅黑 Light" panose="020B0502040204020203" pitchFamily="34" charset="-122"/>
                <a:cs typeface="Calibri" panose="020F0502020204030204" pitchFamily="34" charset="0"/>
              </a:rPr>
              <a:t>应用案例</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
        <p:nvSpPr>
          <p:cNvPr id="2" name="矩形 1">
            <a:extLst>
              <a:ext uri="{FF2B5EF4-FFF2-40B4-BE49-F238E27FC236}">
                <a16:creationId xmlns:a16="http://schemas.microsoft.com/office/drawing/2014/main" id="{EA2D4B7B-03AA-46C2-B2D4-5C6181F8A6EB}"/>
              </a:ext>
            </a:extLst>
          </p:cNvPr>
          <p:cNvSpPr/>
          <p:nvPr/>
        </p:nvSpPr>
        <p:spPr>
          <a:xfrm>
            <a:off x="931736" y="2731878"/>
            <a:ext cx="116376" cy="1101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76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6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41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2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6"/>
                                        </p:tgtEl>
                                      </p:cBhvr>
                                    </p:cmd>
                                  </p:childTnLst>
                                </p:cTn>
                              </p:par>
                            </p:childTnLst>
                          </p:cTn>
                        </p:par>
                      </p:childTnLst>
                    </p:cTn>
                  </p:par>
                </p:childTnLst>
              </p:cTn>
              <p:nextCondLst>
                <p:cond evt="onClick" delay="0">
                  <p:tgtEl>
                    <p:spTgt spid="26"/>
                  </p:tgtEl>
                </p:cond>
              </p:nextCondLst>
            </p:seq>
            <p:video>
              <p:cMediaNode vol="80000">
                <p:cTn id="22" fill="hold" display="0">
                  <p:stCondLst>
                    <p:cond delay="indefinite"/>
                  </p:stCondLst>
                </p:cTn>
                <p:tgtEl>
                  <p:spTgt spid="2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3CC719B-0DED-48C2-9792-B5FB7685430A}"/>
              </a:ext>
            </a:extLst>
          </p:cNvPr>
          <p:cNvSpPr/>
          <p:nvPr/>
        </p:nvSpPr>
        <p:spPr>
          <a:xfrm>
            <a:off x="34503" y="2675736"/>
            <a:ext cx="12132000" cy="1440000"/>
          </a:xfrm>
          <a:prstGeom prst="rect">
            <a:avLst/>
          </a:prstGeom>
          <a:noFill/>
          <a:ln w="19050" cap="flat" cmpd="sng" algn="ctr">
            <a:solidFill>
              <a:schemeClr val="tx1">
                <a:lumMod val="50000"/>
                <a:lumOff val="50000"/>
              </a:schemeClr>
            </a:solidFill>
            <a:prstDash val="solid"/>
            <a:miter lim="800000"/>
          </a:ln>
          <a:effectLst/>
        </p:spPr>
        <p:txBody>
          <a:bodyPr rtlCol="0" anchor="ctr"/>
          <a:lstStyle/>
          <a:p>
            <a:pPr algn="ctr"/>
            <a:endParaRPr lang="zh-CN" altLang="en-US" kern="0">
              <a:solidFill>
                <a:prstClr val="white"/>
              </a:solidFill>
              <a:latin typeface="Calibri" panose="020F0502020204030204"/>
              <a:ea typeface="宋体" panose="02010600030101010101" pitchFamily="2" charset="-122"/>
            </a:endParaRPr>
          </a:p>
        </p:txBody>
      </p:sp>
      <p:sp>
        <p:nvSpPr>
          <p:cNvPr id="54" name="矩形 53">
            <a:extLst>
              <a:ext uri="{FF2B5EF4-FFF2-40B4-BE49-F238E27FC236}">
                <a16:creationId xmlns:a16="http://schemas.microsoft.com/office/drawing/2014/main" id="{6EDFD84A-891E-4C29-93B2-82F6FA7D105F}"/>
              </a:ext>
            </a:extLst>
          </p:cNvPr>
          <p:cNvSpPr/>
          <p:nvPr/>
        </p:nvSpPr>
        <p:spPr>
          <a:xfrm>
            <a:off x="491985" y="2833630"/>
            <a:ext cx="5644826" cy="1200329"/>
          </a:xfrm>
          <a:prstGeom prst="rect">
            <a:avLst/>
          </a:prstGeom>
        </p:spPr>
        <p:txBody>
          <a:bodyPr wrap="square">
            <a:spAutoFit/>
          </a:bodyPr>
          <a:lstStyle/>
          <a:p>
            <a:pPr algn="just"/>
            <a:r>
              <a:rPr lang="zh-CN" altLang="en-US" b="1" dirty="0">
                <a:solidFill>
                  <a:schemeClr val="bg2">
                    <a:lumMod val="10000"/>
                  </a:schemeClr>
                </a:solidFill>
                <a:latin typeface="方正兰亭超细黑简体" panose="02000000000000000000" pitchFamily="2" charset="-122"/>
                <a:ea typeface="方正兰亭超细黑简体" panose="02000000000000000000" pitchFamily="2" charset="-122"/>
              </a:rPr>
              <a:t>星网通信，二十余年船内通讯行业历练，专注于船联网与内通物联技术的研发与创新，是船舶内外通信融合技术的践行者与引领者，是从提供软、硬件产品到船联网信息分享服务的国家级高新技术企业。</a:t>
            </a:r>
          </a:p>
        </p:txBody>
      </p:sp>
      <p:sp>
        <p:nvSpPr>
          <p:cNvPr id="2" name="矩形 1">
            <a:extLst>
              <a:ext uri="{FF2B5EF4-FFF2-40B4-BE49-F238E27FC236}">
                <a16:creationId xmlns:a16="http://schemas.microsoft.com/office/drawing/2014/main" id="{1BF857E6-A108-483D-B4E4-70FB4DABF3B3}"/>
              </a:ext>
            </a:extLst>
          </p:cNvPr>
          <p:cNvSpPr/>
          <p:nvPr/>
        </p:nvSpPr>
        <p:spPr>
          <a:xfrm>
            <a:off x="477969" y="2494018"/>
            <a:ext cx="1116000" cy="369332"/>
          </a:xfrm>
          <a:prstGeom prst="rect">
            <a:avLst/>
          </a:prstGeom>
          <a:solidFill>
            <a:schemeClr val="bg1"/>
          </a:solidFill>
        </p:spPr>
        <p:txBody>
          <a:bodyPr wrap="square">
            <a:spAutoFit/>
          </a:bodyPr>
          <a:lstStyle/>
          <a:p>
            <a:pPr algn="ctr"/>
            <a:r>
              <a:rPr lang="zh-CN" altLang="en-US" dirty="0">
                <a:solidFill>
                  <a:schemeClr val="bg2">
                    <a:lumMod val="10000"/>
                  </a:schemeClr>
                </a:solidFill>
                <a:latin typeface="微软雅黑 Light" panose="020B0502040204020203" pitchFamily="34" charset="-122"/>
                <a:ea typeface="微软雅黑 Light" panose="020B0502040204020203" pitchFamily="34" charset="-122"/>
              </a:rPr>
              <a:t>关于我们</a:t>
            </a:r>
            <a:endParaRPr lang="zh-CN" altLang="en-US" dirty="0">
              <a:solidFill>
                <a:schemeClr val="bg2">
                  <a:lumMod val="10000"/>
                </a:schemeClr>
              </a:solidFill>
            </a:endParaRPr>
          </a:p>
        </p:txBody>
      </p:sp>
      <p:sp>
        <p:nvSpPr>
          <p:cNvPr id="15" name="矩形 14">
            <a:extLst>
              <a:ext uri="{FF2B5EF4-FFF2-40B4-BE49-F238E27FC236}">
                <a16:creationId xmlns:a16="http://schemas.microsoft.com/office/drawing/2014/main" id="{5D061AFB-8543-473A-BD21-AF32F8749E83}"/>
              </a:ext>
            </a:extLst>
          </p:cNvPr>
          <p:cNvSpPr/>
          <p:nvPr/>
        </p:nvSpPr>
        <p:spPr>
          <a:xfrm>
            <a:off x="6666423" y="2497292"/>
            <a:ext cx="1107996" cy="369332"/>
          </a:xfrm>
          <a:prstGeom prst="rect">
            <a:avLst/>
          </a:prstGeom>
          <a:solidFill>
            <a:schemeClr val="bg1"/>
          </a:solidFill>
        </p:spPr>
        <p:txBody>
          <a:bodyPr wrap="none">
            <a:spAutoFit/>
          </a:bodyPr>
          <a:lstStyle/>
          <a:p>
            <a:pPr algn="ctr"/>
            <a:r>
              <a:rPr lang="zh-CN" altLang="en-US" dirty="0">
                <a:solidFill>
                  <a:schemeClr val="bg2">
                    <a:lumMod val="10000"/>
                  </a:schemeClr>
                </a:solidFill>
                <a:latin typeface="微软雅黑 Light" panose="020B0502040204020203" pitchFamily="34" charset="-122"/>
                <a:ea typeface="微软雅黑 Light" panose="020B0502040204020203" pitchFamily="34" charset="-122"/>
              </a:rPr>
              <a:t>发展愿景</a:t>
            </a:r>
          </a:p>
        </p:txBody>
      </p:sp>
      <p:grpSp>
        <p:nvGrpSpPr>
          <p:cNvPr id="17" name="组合 16">
            <a:extLst>
              <a:ext uri="{FF2B5EF4-FFF2-40B4-BE49-F238E27FC236}">
                <a16:creationId xmlns:a16="http://schemas.microsoft.com/office/drawing/2014/main" id="{0672292F-3B8E-4713-9C49-7A1AC270E50E}"/>
              </a:ext>
            </a:extLst>
          </p:cNvPr>
          <p:cNvGrpSpPr/>
          <p:nvPr/>
        </p:nvGrpSpPr>
        <p:grpSpPr>
          <a:xfrm>
            <a:off x="76112" y="188886"/>
            <a:ext cx="6923811" cy="370278"/>
            <a:chOff x="15914" y="240642"/>
            <a:chExt cx="6923811" cy="370278"/>
          </a:xfrm>
        </p:grpSpPr>
        <p:pic>
          <p:nvPicPr>
            <p:cNvPr id="18" name="图片 17">
              <a:extLst>
                <a:ext uri="{FF2B5EF4-FFF2-40B4-BE49-F238E27FC236}">
                  <a16:creationId xmlns:a16="http://schemas.microsoft.com/office/drawing/2014/main" id="{223D2522-B7F5-41B3-828C-9A51D019EE4E}"/>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0" name="图片 19">
              <a:extLst>
                <a:ext uri="{FF2B5EF4-FFF2-40B4-BE49-F238E27FC236}">
                  <a16:creationId xmlns:a16="http://schemas.microsoft.com/office/drawing/2014/main" id="{3D94809F-2505-4025-A954-9B35F4B2B3F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4" name="图片 23" descr="图片包含 物体&#10;&#10;已生成极高可信度的说明">
              <a:extLst>
                <a:ext uri="{FF2B5EF4-FFF2-40B4-BE49-F238E27FC236}">
                  <a16:creationId xmlns:a16="http://schemas.microsoft.com/office/drawing/2014/main" id="{8F8C2E4D-3D6C-4CC1-BBD0-096ECC672DF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6" name="矩形 15">
            <a:extLst>
              <a:ext uri="{FF2B5EF4-FFF2-40B4-BE49-F238E27FC236}">
                <a16:creationId xmlns:a16="http://schemas.microsoft.com/office/drawing/2014/main" id="{DA5F6463-DC25-4CCC-9103-5F52E78D156D}"/>
              </a:ext>
            </a:extLst>
          </p:cNvPr>
          <p:cNvSpPr/>
          <p:nvPr/>
        </p:nvSpPr>
        <p:spPr>
          <a:xfrm>
            <a:off x="2376669" y="188777"/>
            <a:ext cx="3489704" cy="369332"/>
          </a:xfrm>
          <a:prstGeom prst="rect">
            <a:avLst/>
          </a:prstGeom>
        </p:spPr>
        <p:txBody>
          <a:bodyPr wrap="square" anchor="ctr" anchorCtr="1">
            <a:spAutoFit/>
          </a:bodyPr>
          <a:lstStyle/>
          <a:p>
            <a:pPr algn="ctr">
              <a:defRPr/>
            </a:pPr>
            <a:r>
              <a:rPr lang="hy-AM" altLang="zh-CN" b="1" dirty="0">
                <a:solidFill>
                  <a:srgbClr val="0266F8"/>
                </a:solidFill>
                <a:latin typeface="+mn-ea"/>
                <a:ea typeface="微软雅黑" panose="020B0503020204020204" pitchFamily="34" charset="-122"/>
              </a:rPr>
              <a:t>❶</a:t>
            </a:r>
            <a:r>
              <a:rPr lang="zh-CN" altLang="en-US" b="1" dirty="0">
                <a:solidFill>
                  <a:srgbClr val="E7E6E6">
                    <a:lumMod val="10000"/>
                  </a:srgbClr>
                </a:solidFill>
                <a:latin typeface="微软雅黑" panose="020B0503020204020204" pitchFamily="34" charset="-122"/>
                <a:ea typeface="微软雅黑" panose="020B0503020204020204" pitchFamily="34" charset="-122"/>
              </a:rPr>
              <a:t>公司介绍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chemeClr val="bg2">
                    <a:lumMod val="10000"/>
                  </a:schemeClr>
                </a:solidFill>
                <a:latin typeface="微软雅黑 Light" panose="020B0502040204020203" pitchFamily="34" charset="-122"/>
                <a:ea typeface="微软雅黑 Light" panose="020B0502040204020203" pitchFamily="34" charset="-122"/>
              </a:rPr>
              <a:t>关于我们</a:t>
            </a:r>
            <a:r>
              <a:rPr lang="en-US" altLang="zh-CN" b="1" dirty="0">
                <a:solidFill>
                  <a:schemeClr val="bg2">
                    <a:lumMod val="10000"/>
                  </a:schemeClr>
                </a:solidFill>
                <a:latin typeface="微软雅黑 Light" panose="020B0502040204020203" pitchFamily="34" charset="-122"/>
                <a:ea typeface="微软雅黑 Light" panose="020B0502040204020203" pitchFamily="34" charset="-122"/>
              </a:rPr>
              <a:t>&amp;</a:t>
            </a:r>
            <a:r>
              <a:rPr lang="zh-CN" altLang="en-US" b="1" dirty="0">
                <a:solidFill>
                  <a:schemeClr val="bg2">
                    <a:lumMod val="10000"/>
                  </a:schemeClr>
                </a:solidFill>
                <a:latin typeface="微软雅黑 Light" panose="020B0502040204020203" pitchFamily="34" charset="-122"/>
                <a:ea typeface="微软雅黑 Light" panose="020B0502040204020203" pitchFamily="34" charset="-122"/>
              </a:rPr>
              <a:t>发展愿景</a:t>
            </a:r>
          </a:p>
        </p:txBody>
      </p:sp>
      <p:grpSp>
        <p:nvGrpSpPr>
          <p:cNvPr id="13" name="组合 12">
            <a:extLst>
              <a:ext uri="{FF2B5EF4-FFF2-40B4-BE49-F238E27FC236}">
                <a16:creationId xmlns:a16="http://schemas.microsoft.com/office/drawing/2014/main" id="{6FE36F4B-FB8D-4506-AFA2-E1796C8CB3EB}"/>
              </a:ext>
            </a:extLst>
          </p:cNvPr>
          <p:cNvGrpSpPr/>
          <p:nvPr/>
        </p:nvGrpSpPr>
        <p:grpSpPr>
          <a:xfrm>
            <a:off x="6723324" y="3073280"/>
            <a:ext cx="4852610" cy="678028"/>
            <a:chOff x="6599499" y="3185848"/>
            <a:chExt cx="4852610" cy="678028"/>
          </a:xfrm>
        </p:grpSpPr>
        <p:sp>
          <p:nvSpPr>
            <p:cNvPr id="14" name="矩形 13">
              <a:extLst>
                <a:ext uri="{FF2B5EF4-FFF2-40B4-BE49-F238E27FC236}">
                  <a16:creationId xmlns:a16="http://schemas.microsoft.com/office/drawing/2014/main" id="{EB53CBEA-4592-4E02-8BD0-CB8511BE05BD}"/>
                </a:ext>
              </a:extLst>
            </p:cNvPr>
            <p:cNvSpPr/>
            <p:nvPr/>
          </p:nvSpPr>
          <p:spPr>
            <a:xfrm>
              <a:off x="7231618" y="3185848"/>
              <a:ext cx="3587842" cy="461665"/>
            </a:xfrm>
            <a:prstGeom prst="rect">
              <a:avLst/>
            </a:prstGeom>
          </p:spPr>
          <p:txBody>
            <a:bodyPr wrap="none">
              <a:spAutoFit/>
            </a:bodyPr>
            <a:lstStyle/>
            <a:p>
              <a:r>
                <a:rPr lang="zh-CN" altLang="en-US" sz="2400" b="1" dirty="0">
                  <a:solidFill>
                    <a:srgbClr val="FF6600"/>
                  </a:solidFill>
                  <a:latin typeface="方正兰亭超细黑简体" panose="02000000000000000000" pitchFamily="2" charset="-122"/>
                  <a:ea typeface="方正兰亭超细黑简体" panose="02000000000000000000" pitchFamily="2" charset="-122"/>
                </a:rPr>
                <a:t>船联网，让安全可以预见</a:t>
              </a:r>
              <a:endParaRPr lang="zh-CN" altLang="en-US" sz="2400" dirty="0">
                <a:solidFill>
                  <a:srgbClr val="FF6600"/>
                </a:solidFill>
              </a:endParaRPr>
            </a:p>
          </p:txBody>
        </p:sp>
        <p:sp>
          <p:nvSpPr>
            <p:cNvPr id="19" name="矩形 18">
              <a:extLst>
                <a:ext uri="{FF2B5EF4-FFF2-40B4-BE49-F238E27FC236}">
                  <a16:creationId xmlns:a16="http://schemas.microsoft.com/office/drawing/2014/main" id="{FA384250-EF41-4045-8022-8044F38390A1}"/>
                </a:ext>
              </a:extLst>
            </p:cNvPr>
            <p:cNvSpPr/>
            <p:nvPr/>
          </p:nvSpPr>
          <p:spPr>
            <a:xfrm>
              <a:off x="6599499" y="3556099"/>
              <a:ext cx="4852610" cy="307777"/>
            </a:xfrm>
            <a:prstGeom prst="rect">
              <a:avLst/>
            </a:prstGeom>
          </p:spPr>
          <p:txBody>
            <a:bodyPr wrap="none">
              <a:spAutoFit/>
            </a:bodyPr>
            <a:lstStyle/>
            <a:p>
              <a:pPr algn="ctr"/>
              <a:r>
                <a:rPr lang="en-US" altLang="zh-CN" sz="14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a:t>
              </a:r>
              <a:r>
                <a:rPr lang="zh-CN" altLang="en-US" sz="14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船员安全、设备安全、航行安全、货物安全、投资安全</a:t>
              </a:r>
              <a:r>
                <a:rPr lang="en-US" altLang="zh-CN" sz="14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a:t>
              </a:r>
              <a:endParaRPr lang="zh-CN" altLang="en-US" sz="1400" dirty="0">
                <a:solidFill>
                  <a:schemeClr val="tx1">
                    <a:lumMod val="95000"/>
                    <a:lumOff val="5000"/>
                  </a:schemeClr>
                </a:solidFill>
              </a:endParaRPr>
            </a:p>
          </p:txBody>
        </p:sp>
      </p:grpSp>
      <p:sp>
        <p:nvSpPr>
          <p:cNvPr id="4" name="矩形 3">
            <a:extLst>
              <a:ext uri="{FF2B5EF4-FFF2-40B4-BE49-F238E27FC236}">
                <a16:creationId xmlns:a16="http://schemas.microsoft.com/office/drawing/2014/main" id="{118FE04E-9F4D-46C7-964E-CC8B65186FAD}"/>
              </a:ext>
            </a:extLst>
          </p:cNvPr>
          <p:cNvSpPr/>
          <p:nvPr/>
        </p:nvSpPr>
        <p:spPr>
          <a:xfrm rot="5400000">
            <a:off x="5826207" y="3374284"/>
            <a:ext cx="1408623" cy="45720"/>
          </a:xfrm>
          <a:prstGeom prst="rect">
            <a:avLst/>
          </a:prstGeom>
          <a:gradFill>
            <a:gsLst>
              <a:gs pos="50000">
                <a:srgbClr val="0266F8"/>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284CF383-F8A6-4381-B38A-DD92A67541DA}"/>
              </a:ext>
            </a:extLst>
          </p:cNvPr>
          <p:cNvSpPr/>
          <p:nvPr/>
        </p:nvSpPr>
        <p:spPr>
          <a:xfrm>
            <a:off x="4829162" y="4281178"/>
            <a:ext cx="932688" cy="495245"/>
          </a:xfrm>
          <a:prstGeom prst="roundRect">
            <a:avLst>
              <a:gd name="adj" fmla="val 12547"/>
            </a:avLst>
          </a:prstGeom>
          <a:blipFill>
            <a:blip r:embed="rId6"/>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a:extLst>
              <a:ext uri="{FF2B5EF4-FFF2-40B4-BE49-F238E27FC236}">
                <a16:creationId xmlns:a16="http://schemas.microsoft.com/office/drawing/2014/main" id="{7A70735B-7D78-4943-9644-6194C7962BE6}"/>
              </a:ext>
            </a:extLst>
          </p:cNvPr>
          <p:cNvSpPr/>
          <p:nvPr/>
        </p:nvSpPr>
        <p:spPr>
          <a:xfrm>
            <a:off x="6018738" y="4277027"/>
            <a:ext cx="932688" cy="495245"/>
          </a:xfrm>
          <a:prstGeom prst="roundRect">
            <a:avLst>
              <a:gd name="adj" fmla="val 12547"/>
            </a:avLst>
          </a:prstGeom>
          <a:blipFill>
            <a:blip r:embed="rId7"/>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A2CA93CC-947F-4F9A-9E92-D95FDF5B6021}"/>
              </a:ext>
            </a:extLst>
          </p:cNvPr>
          <p:cNvSpPr/>
          <p:nvPr/>
        </p:nvSpPr>
        <p:spPr>
          <a:xfrm>
            <a:off x="7189265" y="4276713"/>
            <a:ext cx="932688" cy="495245"/>
          </a:xfrm>
          <a:prstGeom prst="roundRect">
            <a:avLst>
              <a:gd name="adj" fmla="val 12547"/>
            </a:avLst>
          </a:prstGeom>
          <a:blipFill>
            <a:blip r:embed="rId8"/>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4">
            <a:extLst>
              <a:ext uri="{FF2B5EF4-FFF2-40B4-BE49-F238E27FC236}">
                <a16:creationId xmlns:a16="http://schemas.microsoft.com/office/drawing/2014/main" id="{07C770FE-EBCE-4A4C-81F0-7CEA4E9D52DE}"/>
              </a:ext>
            </a:extLst>
          </p:cNvPr>
          <p:cNvSpPr/>
          <p:nvPr/>
        </p:nvSpPr>
        <p:spPr>
          <a:xfrm>
            <a:off x="8378841" y="4281188"/>
            <a:ext cx="932688" cy="495245"/>
          </a:xfrm>
          <a:prstGeom prst="roundRect">
            <a:avLst>
              <a:gd name="adj" fmla="val 12547"/>
            </a:avLst>
          </a:prstGeom>
          <a:blipFill>
            <a:blip r:embed="rId9"/>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932802F3-2086-4DED-9DCC-875EEE863F68}"/>
              </a:ext>
            </a:extLst>
          </p:cNvPr>
          <p:cNvSpPr/>
          <p:nvPr/>
        </p:nvSpPr>
        <p:spPr>
          <a:xfrm>
            <a:off x="9560013" y="4276713"/>
            <a:ext cx="932688" cy="495245"/>
          </a:xfrm>
          <a:prstGeom prst="roundRect">
            <a:avLst>
              <a:gd name="adj" fmla="val 12547"/>
            </a:avLst>
          </a:prstGeom>
          <a:blipFill>
            <a:blip r:embed="rId10"/>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41B1BD3-2FBE-40BC-A9E7-A1692D34AC7C}"/>
              </a:ext>
            </a:extLst>
          </p:cNvPr>
          <p:cNvSpPr/>
          <p:nvPr/>
        </p:nvSpPr>
        <p:spPr>
          <a:xfrm>
            <a:off x="10749589" y="4281188"/>
            <a:ext cx="932688" cy="495245"/>
          </a:xfrm>
          <a:prstGeom prst="roundRect">
            <a:avLst>
              <a:gd name="adj" fmla="val 12547"/>
            </a:avLst>
          </a:prstGeom>
          <a:blipFill>
            <a:blip r:embed="rId11"/>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201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par>
                          <p:cTn id="8" fill="hold">
                            <p:stCondLst>
                              <p:cond delay="250"/>
                            </p:stCondLst>
                            <p:childTnLst>
                              <p:par>
                                <p:cTn id="9" presetID="2" presetClass="entr" presetSubtype="9"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0-#ppt_w/2"/>
                                          </p:val>
                                        </p:tav>
                                        <p:tav tm="100000">
                                          <p:val>
                                            <p:strVal val="#ppt_x"/>
                                          </p:val>
                                        </p:tav>
                                      </p:tavLst>
                                    </p:anim>
                                    <p:anim calcmode="lin" valueType="num">
                                      <p:cBhvr additive="base">
                                        <p:cTn id="12" dur="2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250" fill="hold"/>
                                        <p:tgtEl>
                                          <p:spTgt spid="15"/>
                                        </p:tgtEl>
                                        <p:attrNameLst>
                                          <p:attrName>ppt_x</p:attrName>
                                        </p:attrNameLst>
                                      </p:cBhvr>
                                      <p:tavLst>
                                        <p:tav tm="0">
                                          <p:val>
                                            <p:strVal val="0-#ppt_w/2"/>
                                          </p:val>
                                        </p:tav>
                                        <p:tav tm="100000">
                                          <p:val>
                                            <p:strVal val="#ppt_x"/>
                                          </p:val>
                                        </p:tav>
                                      </p:tavLst>
                                    </p:anim>
                                    <p:anim calcmode="lin" valueType="num">
                                      <p:cBhvr additive="base">
                                        <p:cTn id="16" dur="250" fill="hold"/>
                                        <p:tgtEl>
                                          <p:spTgt spid="15"/>
                                        </p:tgtEl>
                                        <p:attrNameLst>
                                          <p:attrName>ppt_y</p:attrName>
                                        </p:attrNameLst>
                                      </p:cBhvr>
                                      <p:tavLst>
                                        <p:tav tm="0">
                                          <p:val>
                                            <p:strVal val="0-#ppt_h/2"/>
                                          </p:val>
                                        </p:tav>
                                        <p:tav tm="100000">
                                          <p:val>
                                            <p:strVal val="#ppt_y"/>
                                          </p:val>
                                        </p:tav>
                                      </p:tavLst>
                                    </p:anim>
                                  </p:childTnLst>
                                </p:cTn>
                              </p:par>
                            </p:childTnLst>
                          </p:cTn>
                        </p:par>
                        <p:par>
                          <p:cTn id="17" fill="hold">
                            <p:stCondLst>
                              <p:cond delay="750"/>
                            </p:stCondLst>
                            <p:childTnLst>
                              <p:par>
                                <p:cTn id="18" presetID="16" presetClass="entr" presetSubtype="42" fill="hold" grpId="0" nodeType="after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barn(outHorizontal)">
                                      <p:cBhvr>
                                        <p:cTn id="20" dur="250"/>
                                        <p:tgtEl>
                                          <p:spTgt spid="4"/>
                                        </p:tgtEl>
                                      </p:cBhvr>
                                    </p:animEffect>
                                  </p:childTnLst>
                                </p:cTn>
                              </p:par>
                            </p:childTnLst>
                          </p:cTn>
                        </p:par>
                        <p:par>
                          <p:cTn id="21" fill="hold">
                            <p:stCondLst>
                              <p:cond delay="1250"/>
                            </p:stCondLst>
                            <p:childTnLst>
                              <p:par>
                                <p:cTn id="22" presetID="22" presetClass="entr" presetSubtype="8" fill="hold" grpId="0" nodeType="afterEffect">
                                  <p:stCondLst>
                                    <p:cond delay="250"/>
                                  </p:stCondLst>
                                  <p:iterate type="lt">
                                    <p:tmPct val="0"/>
                                  </p:iterate>
                                  <p:childTnLst>
                                    <p:set>
                                      <p:cBhvr>
                                        <p:cTn id="23" dur="1" fill="hold">
                                          <p:stCondLst>
                                            <p:cond delay="0"/>
                                          </p:stCondLst>
                                        </p:cTn>
                                        <p:tgtEl>
                                          <p:spTgt spid="54"/>
                                        </p:tgtEl>
                                        <p:attrNameLst>
                                          <p:attrName>style.visibility</p:attrName>
                                        </p:attrNameLst>
                                      </p:cBhvr>
                                      <p:to>
                                        <p:strVal val="visible"/>
                                      </p:to>
                                    </p:set>
                                    <p:animEffect transition="in" filter="wipe(left)">
                                      <p:cBhvr>
                                        <p:cTn id="24" dur="250"/>
                                        <p:tgtEl>
                                          <p:spTgt spid="54"/>
                                        </p:tgtEl>
                                      </p:cBhvr>
                                    </p:animEffect>
                                  </p:childTnLst>
                                </p:cTn>
                              </p:par>
                            </p:childTnLst>
                          </p:cTn>
                        </p:par>
                        <p:par>
                          <p:cTn id="25" fill="hold">
                            <p:stCondLst>
                              <p:cond delay="1750"/>
                            </p:stCondLst>
                            <p:childTnLst>
                              <p:par>
                                <p:cTn id="26" presetID="16" presetClass="entr" presetSubtype="37"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250"/>
                                        <p:tgtEl>
                                          <p:spTgt spid="13"/>
                                        </p:tgtEl>
                                      </p:cBhvr>
                                    </p:animEffect>
                                  </p:childTnLst>
                                </p:cTn>
                              </p:par>
                            </p:childTnLst>
                          </p:cTn>
                        </p:par>
                        <p:par>
                          <p:cTn id="29" fill="hold">
                            <p:stCondLst>
                              <p:cond delay="2250"/>
                            </p:stCondLst>
                            <p:childTnLst>
                              <p:par>
                                <p:cTn id="30" presetID="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 fill="hold"/>
                                        <p:tgtEl>
                                          <p:spTgt spid="21"/>
                                        </p:tgtEl>
                                        <p:attrNameLst>
                                          <p:attrName>ppt_x</p:attrName>
                                        </p:attrNameLst>
                                      </p:cBhvr>
                                      <p:tavLst>
                                        <p:tav tm="0">
                                          <p:val>
                                            <p:strVal val="0-#ppt_w/2"/>
                                          </p:val>
                                        </p:tav>
                                        <p:tav tm="100000">
                                          <p:val>
                                            <p:strVal val="#ppt_x"/>
                                          </p:val>
                                        </p:tav>
                                      </p:tavLst>
                                    </p:anim>
                                    <p:anim calcmode="lin" valueType="num">
                                      <p:cBhvr additive="base">
                                        <p:cTn id="33" dur="100" fill="hold"/>
                                        <p:tgtEl>
                                          <p:spTgt spid="21"/>
                                        </p:tgtEl>
                                        <p:attrNameLst>
                                          <p:attrName>ppt_y</p:attrName>
                                        </p:attrNameLst>
                                      </p:cBhvr>
                                      <p:tavLst>
                                        <p:tav tm="0">
                                          <p:val>
                                            <p:strVal val="#ppt_y"/>
                                          </p:val>
                                        </p:tav>
                                        <p:tav tm="100000">
                                          <p:val>
                                            <p:strVal val="#ppt_y"/>
                                          </p:val>
                                        </p:tav>
                                      </p:tavLst>
                                    </p:anim>
                                  </p:childTnLst>
                                </p:cTn>
                              </p:par>
                            </p:childTnLst>
                          </p:cTn>
                        </p:par>
                        <p:par>
                          <p:cTn id="34" fill="hold">
                            <p:stCondLst>
                              <p:cond delay="2350"/>
                            </p:stCondLst>
                            <p:childTnLst>
                              <p:par>
                                <p:cTn id="35" presetID="2" presetClass="entr" presetSubtype="8"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 fill="hold"/>
                                        <p:tgtEl>
                                          <p:spTgt spid="22"/>
                                        </p:tgtEl>
                                        <p:attrNameLst>
                                          <p:attrName>ppt_x</p:attrName>
                                        </p:attrNameLst>
                                      </p:cBhvr>
                                      <p:tavLst>
                                        <p:tav tm="0">
                                          <p:val>
                                            <p:strVal val="0-#ppt_w/2"/>
                                          </p:val>
                                        </p:tav>
                                        <p:tav tm="100000">
                                          <p:val>
                                            <p:strVal val="#ppt_x"/>
                                          </p:val>
                                        </p:tav>
                                      </p:tavLst>
                                    </p:anim>
                                    <p:anim calcmode="lin" valueType="num">
                                      <p:cBhvr additive="base">
                                        <p:cTn id="38" dur="1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2450"/>
                            </p:stCondLst>
                            <p:childTnLst>
                              <p:par>
                                <p:cTn id="40" presetID="2" presetClass="entr" presetSubtype="8"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 fill="hold"/>
                                        <p:tgtEl>
                                          <p:spTgt spid="23"/>
                                        </p:tgtEl>
                                        <p:attrNameLst>
                                          <p:attrName>ppt_x</p:attrName>
                                        </p:attrNameLst>
                                      </p:cBhvr>
                                      <p:tavLst>
                                        <p:tav tm="0">
                                          <p:val>
                                            <p:strVal val="0-#ppt_w/2"/>
                                          </p:val>
                                        </p:tav>
                                        <p:tav tm="100000">
                                          <p:val>
                                            <p:strVal val="#ppt_x"/>
                                          </p:val>
                                        </p:tav>
                                      </p:tavLst>
                                    </p:anim>
                                    <p:anim calcmode="lin" valueType="num">
                                      <p:cBhvr additive="base">
                                        <p:cTn id="43" dur="1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2550"/>
                            </p:stCondLst>
                            <p:childTnLst>
                              <p:par>
                                <p:cTn id="45" presetID="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100" fill="hold"/>
                                        <p:tgtEl>
                                          <p:spTgt spid="25"/>
                                        </p:tgtEl>
                                        <p:attrNameLst>
                                          <p:attrName>ppt_x</p:attrName>
                                        </p:attrNameLst>
                                      </p:cBhvr>
                                      <p:tavLst>
                                        <p:tav tm="0">
                                          <p:val>
                                            <p:strVal val="0-#ppt_w/2"/>
                                          </p:val>
                                        </p:tav>
                                        <p:tav tm="100000">
                                          <p:val>
                                            <p:strVal val="#ppt_x"/>
                                          </p:val>
                                        </p:tav>
                                      </p:tavLst>
                                    </p:anim>
                                    <p:anim calcmode="lin" valueType="num">
                                      <p:cBhvr additive="base">
                                        <p:cTn id="48" dur="100" fill="hold"/>
                                        <p:tgtEl>
                                          <p:spTgt spid="25"/>
                                        </p:tgtEl>
                                        <p:attrNameLst>
                                          <p:attrName>ppt_y</p:attrName>
                                        </p:attrNameLst>
                                      </p:cBhvr>
                                      <p:tavLst>
                                        <p:tav tm="0">
                                          <p:val>
                                            <p:strVal val="#ppt_y"/>
                                          </p:val>
                                        </p:tav>
                                        <p:tav tm="100000">
                                          <p:val>
                                            <p:strVal val="#ppt_y"/>
                                          </p:val>
                                        </p:tav>
                                      </p:tavLst>
                                    </p:anim>
                                  </p:childTnLst>
                                </p:cTn>
                              </p:par>
                            </p:childTnLst>
                          </p:cTn>
                        </p:par>
                        <p:par>
                          <p:cTn id="49" fill="hold">
                            <p:stCondLst>
                              <p:cond delay="2650"/>
                            </p:stCondLst>
                            <p:childTnLst>
                              <p:par>
                                <p:cTn id="50" presetID="2" presetClass="entr" presetSubtype="8"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100" fill="hold"/>
                                        <p:tgtEl>
                                          <p:spTgt spid="26"/>
                                        </p:tgtEl>
                                        <p:attrNameLst>
                                          <p:attrName>ppt_x</p:attrName>
                                        </p:attrNameLst>
                                      </p:cBhvr>
                                      <p:tavLst>
                                        <p:tav tm="0">
                                          <p:val>
                                            <p:strVal val="0-#ppt_w/2"/>
                                          </p:val>
                                        </p:tav>
                                        <p:tav tm="100000">
                                          <p:val>
                                            <p:strVal val="#ppt_x"/>
                                          </p:val>
                                        </p:tav>
                                      </p:tavLst>
                                    </p:anim>
                                    <p:anim calcmode="lin" valueType="num">
                                      <p:cBhvr additive="base">
                                        <p:cTn id="53" dur="100" fill="hold"/>
                                        <p:tgtEl>
                                          <p:spTgt spid="26"/>
                                        </p:tgtEl>
                                        <p:attrNameLst>
                                          <p:attrName>ppt_y</p:attrName>
                                        </p:attrNameLst>
                                      </p:cBhvr>
                                      <p:tavLst>
                                        <p:tav tm="0">
                                          <p:val>
                                            <p:strVal val="#ppt_y"/>
                                          </p:val>
                                        </p:tav>
                                        <p:tav tm="100000">
                                          <p:val>
                                            <p:strVal val="#ppt_y"/>
                                          </p:val>
                                        </p:tav>
                                      </p:tavLst>
                                    </p:anim>
                                  </p:childTnLst>
                                </p:cTn>
                              </p:par>
                            </p:childTnLst>
                          </p:cTn>
                        </p:par>
                        <p:par>
                          <p:cTn id="54" fill="hold">
                            <p:stCondLst>
                              <p:cond delay="2750"/>
                            </p:stCondLst>
                            <p:childTnLst>
                              <p:par>
                                <p:cTn id="55" presetID="2" presetClass="entr" presetSubtype="8"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0-#ppt_w/2"/>
                                          </p:val>
                                        </p:tav>
                                        <p:tav tm="100000">
                                          <p:val>
                                            <p:strVal val="#ppt_x"/>
                                          </p:val>
                                        </p:tav>
                                      </p:tavLst>
                                    </p:anim>
                                    <p:anim calcmode="lin" valueType="num">
                                      <p:cBhvr additive="base">
                                        <p:cTn id="58" dur="1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 grpId="0"/>
      <p:bldP spid="2" grpId="0" animBg="1"/>
      <p:bldP spid="15" grpId="0" animBg="1"/>
      <p:bldP spid="4" grpId="0" animBg="1"/>
      <p:bldP spid="21" grpId="0" animBg="1"/>
      <p:bldP spid="22" grpId="0" animBg="1"/>
      <p:bldP spid="23" grpId="0" animBg="1"/>
      <p:bldP spid="25" grpId="0" animBg="1"/>
      <p:bldP spid="26"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箭头: 五边形 13">
            <a:extLst>
              <a:ext uri="{FF2B5EF4-FFF2-40B4-BE49-F238E27FC236}">
                <a16:creationId xmlns:a16="http://schemas.microsoft.com/office/drawing/2014/main" id="{53DEDBB8-CED5-405C-B0AC-7AFDD72964A7}"/>
              </a:ext>
            </a:extLst>
          </p:cNvPr>
          <p:cNvSpPr/>
          <p:nvPr/>
        </p:nvSpPr>
        <p:spPr>
          <a:xfrm>
            <a:off x="36137" y="2979000"/>
            <a:ext cx="12132000" cy="900000"/>
          </a:xfrm>
          <a:prstGeom prst="homePlate">
            <a:avLst>
              <a:gd name="adj" fmla="val 0"/>
            </a:avLst>
          </a:prstGeom>
          <a:gradFill>
            <a:gsLst>
              <a:gs pos="0">
                <a:schemeClr val="accent1">
                  <a:lumMod val="5000"/>
                  <a:lumOff val="95000"/>
                  <a:alpha val="0"/>
                </a:schemeClr>
              </a:gs>
              <a:gs pos="100000">
                <a:schemeClr val="bg1">
                  <a:alpha val="0"/>
                </a:schemeClr>
              </a:gs>
              <a:gs pos="5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316DDD85-23A5-4B67-92C5-4261AEB27788}"/>
              </a:ext>
            </a:extLst>
          </p:cNvPr>
          <p:cNvGrpSpPr/>
          <p:nvPr/>
        </p:nvGrpSpPr>
        <p:grpSpPr>
          <a:xfrm>
            <a:off x="76112" y="188886"/>
            <a:ext cx="6923811" cy="370278"/>
            <a:chOff x="15914" y="240642"/>
            <a:chExt cx="6923811" cy="370278"/>
          </a:xfrm>
        </p:grpSpPr>
        <p:pic>
          <p:nvPicPr>
            <p:cNvPr id="17" name="图片 16">
              <a:extLst>
                <a:ext uri="{FF2B5EF4-FFF2-40B4-BE49-F238E27FC236}">
                  <a16:creationId xmlns:a16="http://schemas.microsoft.com/office/drawing/2014/main" id="{3F8AE5E6-E92F-49DF-ACE8-939E2360C204}"/>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4" name="图片 23">
              <a:extLst>
                <a:ext uri="{FF2B5EF4-FFF2-40B4-BE49-F238E27FC236}">
                  <a16:creationId xmlns:a16="http://schemas.microsoft.com/office/drawing/2014/main" id="{E19F9BC1-1232-4747-A7F0-2CC40F650D99}"/>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5" name="图片 24" descr="图片包含 物体&#10;&#10;已生成极高可信度的说明">
              <a:extLst>
                <a:ext uri="{FF2B5EF4-FFF2-40B4-BE49-F238E27FC236}">
                  <a16:creationId xmlns:a16="http://schemas.microsoft.com/office/drawing/2014/main" id="{CCC28D2C-33DF-45DF-AE0A-AE02EE0394C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grpSp>
        <p:nvGrpSpPr>
          <p:cNvPr id="2" name="组合 1">
            <a:extLst>
              <a:ext uri="{FF2B5EF4-FFF2-40B4-BE49-F238E27FC236}">
                <a16:creationId xmlns:a16="http://schemas.microsoft.com/office/drawing/2014/main" id="{C353F8DD-9F7A-4827-9511-31E452EE9A48}"/>
              </a:ext>
            </a:extLst>
          </p:cNvPr>
          <p:cNvGrpSpPr/>
          <p:nvPr/>
        </p:nvGrpSpPr>
        <p:grpSpPr>
          <a:xfrm>
            <a:off x="480304" y="3229035"/>
            <a:ext cx="11188215" cy="409635"/>
            <a:chOff x="442204" y="3219891"/>
            <a:chExt cx="11188215" cy="409635"/>
          </a:xfrm>
        </p:grpSpPr>
        <p:sp>
          <p:nvSpPr>
            <p:cNvPr id="8" name="矩形 7">
              <a:extLst>
                <a:ext uri="{FF2B5EF4-FFF2-40B4-BE49-F238E27FC236}">
                  <a16:creationId xmlns:a16="http://schemas.microsoft.com/office/drawing/2014/main" id="{9A08784A-E961-4CDC-9789-FD4F5BCC20DD}"/>
                </a:ext>
              </a:extLst>
            </p:cNvPr>
            <p:cNvSpPr/>
            <p:nvPr/>
          </p:nvSpPr>
          <p:spPr>
            <a:xfrm>
              <a:off x="442204" y="3229416"/>
              <a:ext cx="2492990" cy="400110"/>
            </a:xfrm>
            <a:prstGeom prst="rect">
              <a:avLst/>
            </a:prstGeom>
          </p:spPr>
          <p:txBody>
            <a:bodyPr wrap="none" anchor="ctr" anchorCtr="1">
              <a:spAutoFit/>
            </a:bodyPr>
            <a:lstStyle/>
            <a:p>
              <a:pPr lvl="0" algn="just">
                <a:defRPr/>
              </a:pPr>
              <a:r>
                <a:rPr lang="zh-CN" altLang="en-US" sz="2000" b="1" dirty="0">
                  <a:solidFill>
                    <a:schemeClr val="bg2">
                      <a:lumMod val="10000"/>
                    </a:schemeClr>
                  </a:solidFill>
                  <a:latin typeface="微软雅黑 Light" panose="020B0502040204020203" pitchFamily="34" charset="-122"/>
                  <a:ea typeface="微软雅黑 Light" panose="020B0502040204020203" pitchFamily="34" charset="-122"/>
                </a:rPr>
                <a:t>让安全可预见的理念</a:t>
              </a:r>
              <a:endParaRPr lang="en-US" altLang="zh-CN" sz="2000"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6769221F-944A-4E38-B5B6-5216BD871BEC}"/>
                </a:ext>
              </a:extLst>
            </p:cNvPr>
            <p:cNvSpPr/>
            <p:nvPr/>
          </p:nvSpPr>
          <p:spPr>
            <a:xfrm>
              <a:off x="3372640" y="3219891"/>
              <a:ext cx="2492990" cy="400110"/>
            </a:xfrm>
            <a:prstGeom prst="rect">
              <a:avLst/>
            </a:prstGeom>
          </p:spPr>
          <p:txBody>
            <a:bodyPr wrap="none" anchor="ctr" anchorCtr="1">
              <a:spAutoFit/>
            </a:bodyPr>
            <a:lstStyle/>
            <a:p>
              <a:pPr lvl="0" algn="just">
                <a:defRPr/>
              </a:pPr>
              <a:r>
                <a:rPr lang="zh-CN" altLang="en-US" sz="2000" b="1" dirty="0">
                  <a:solidFill>
                    <a:schemeClr val="bg2">
                      <a:lumMod val="10000"/>
                    </a:schemeClr>
                  </a:solidFill>
                  <a:latin typeface="微软雅黑 Light" panose="020B0502040204020203" pitchFamily="34" charset="-122"/>
                  <a:ea typeface="微软雅黑 Light" panose="020B0502040204020203" pitchFamily="34" charset="-122"/>
                </a:rPr>
                <a:t>内通物联网采集数据</a:t>
              </a:r>
              <a:endParaRPr lang="en-US" altLang="zh-CN" sz="2000" b="1"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10" name="矩形 9">
              <a:extLst>
                <a:ext uri="{FF2B5EF4-FFF2-40B4-BE49-F238E27FC236}">
                  <a16:creationId xmlns:a16="http://schemas.microsoft.com/office/drawing/2014/main" id="{43755725-731F-4B4E-88F5-9FFAFFE29765}"/>
                </a:ext>
              </a:extLst>
            </p:cNvPr>
            <p:cNvSpPr/>
            <p:nvPr/>
          </p:nvSpPr>
          <p:spPr>
            <a:xfrm>
              <a:off x="6253113" y="3219891"/>
              <a:ext cx="2492990" cy="400110"/>
            </a:xfrm>
            <a:prstGeom prst="rect">
              <a:avLst/>
            </a:prstGeom>
          </p:spPr>
          <p:txBody>
            <a:bodyPr wrap="none" anchor="ctr" anchorCtr="1">
              <a:spAutoFit/>
            </a:bodyPr>
            <a:lstStyle/>
            <a:p>
              <a:pPr lvl="0" algn="just">
                <a:defRPr/>
              </a:pPr>
              <a:r>
                <a:rPr lang="zh-CN" altLang="en-US" sz="2000" b="1" dirty="0">
                  <a:solidFill>
                    <a:schemeClr val="bg2">
                      <a:lumMod val="10000"/>
                    </a:schemeClr>
                  </a:solidFill>
                  <a:latin typeface="微软雅黑 Light" panose="020B0502040204020203" pitchFamily="34" charset="-122"/>
                  <a:ea typeface="微软雅黑 Light" panose="020B0502040204020203" pitchFamily="34" charset="-122"/>
                </a:rPr>
                <a:t>系统自主研发可定制</a:t>
              </a:r>
              <a:endParaRPr lang="en-US" altLang="zh-CN" sz="2000" b="1" dirty="0">
                <a:solidFill>
                  <a:schemeClr val="bg2">
                    <a:lumMod val="10000"/>
                  </a:schemeClr>
                </a:solidFill>
                <a:latin typeface="微软雅黑 Light" panose="020B0502040204020203" pitchFamily="34" charset="-122"/>
                <a:ea typeface="微软雅黑 Light" panose="020B0502040204020203" pitchFamily="34" charset="-122"/>
              </a:endParaRPr>
            </a:p>
          </p:txBody>
        </p:sp>
        <p:sp>
          <p:nvSpPr>
            <p:cNvPr id="11" name="矩形 10">
              <a:extLst>
                <a:ext uri="{FF2B5EF4-FFF2-40B4-BE49-F238E27FC236}">
                  <a16:creationId xmlns:a16="http://schemas.microsoft.com/office/drawing/2014/main" id="{891BBA84-7544-4676-82E9-3BE0EE806A7D}"/>
                </a:ext>
              </a:extLst>
            </p:cNvPr>
            <p:cNvSpPr/>
            <p:nvPr/>
          </p:nvSpPr>
          <p:spPr>
            <a:xfrm>
              <a:off x="9137429" y="3228473"/>
              <a:ext cx="2492990" cy="400110"/>
            </a:xfrm>
            <a:prstGeom prst="rect">
              <a:avLst/>
            </a:prstGeom>
          </p:spPr>
          <p:txBody>
            <a:bodyPr wrap="none" anchor="ctr" anchorCtr="1">
              <a:spAutoFit/>
            </a:bodyPr>
            <a:lstStyle/>
            <a:p>
              <a:pPr lvl="0" algn="just">
                <a:defRPr/>
              </a:pPr>
              <a:r>
                <a:rPr lang="zh-CN" altLang="en-US" sz="2000" b="1" dirty="0">
                  <a:solidFill>
                    <a:schemeClr val="bg2">
                      <a:lumMod val="10000"/>
                    </a:schemeClr>
                  </a:solidFill>
                  <a:latin typeface="微软雅黑 Light" panose="020B0502040204020203" pitchFamily="34" charset="-122"/>
                  <a:ea typeface="微软雅黑 Light" panose="020B0502040204020203" pitchFamily="34" charset="-122"/>
                </a:rPr>
                <a:t>通信数据轻量化方案</a:t>
              </a:r>
              <a:endParaRPr lang="en-US" altLang="zh-CN" sz="2000" dirty="0">
                <a:solidFill>
                  <a:schemeClr val="bg2">
                    <a:lumMod val="10000"/>
                  </a:schemeClr>
                </a:solidFill>
                <a:latin typeface="微软雅黑 Light" panose="020B0502040204020203" pitchFamily="34" charset="-122"/>
                <a:ea typeface="微软雅黑 Light" panose="020B0502040204020203" pitchFamily="34" charset="-122"/>
              </a:endParaRPr>
            </a:p>
          </p:txBody>
        </p:sp>
      </p:grpSp>
      <p:sp>
        <p:nvSpPr>
          <p:cNvPr id="15" name="矩形 14">
            <a:extLst>
              <a:ext uri="{FF2B5EF4-FFF2-40B4-BE49-F238E27FC236}">
                <a16:creationId xmlns:a16="http://schemas.microsoft.com/office/drawing/2014/main" id="{7586326A-5BE7-4259-B957-1FE5170DACBB}"/>
              </a:ext>
            </a:extLst>
          </p:cNvPr>
          <p:cNvSpPr/>
          <p:nvPr/>
        </p:nvSpPr>
        <p:spPr>
          <a:xfrm>
            <a:off x="2395507" y="195474"/>
            <a:ext cx="2440092"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❾</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lang="zh-CN" altLang="en-US" b="1" dirty="0">
                <a:solidFill>
                  <a:srgbClr val="E7E6E6">
                    <a:lumMod val="10000"/>
                  </a:srgbClr>
                </a:solidFill>
                <a:latin typeface="Candara" panose="020E0502030303020204" pitchFamily="34" charset="0"/>
                <a:ea typeface="微软雅黑 Light" panose="020B0502040204020203" pitchFamily="34" charset="-122"/>
                <a:cs typeface="Calibri" panose="020F0502020204030204" pitchFamily="34" charset="0"/>
              </a:rPr>
              <a:t>平台</a:t>
            </a:r>
            <a:r>
              <a:rPr kumimoji="0" lang="zh-CN" altLang="en-US" sz="1800" b="1" i="0" u="none" strike="noStrike" kern="1200" cap="none" spc="0" normalizeH="0" baseline="0" noProof="0" dirty="0">
                <a:ln>
                  <a:noFill/>
                </a:ln>
                <a:uLnTx/>
                <a:uFillTx/>
                <a:latin typeface="Candara" panose="020E0502030303020204" pitchFamily="34" charset="0"/>
                <a:ea typeface="微软雅黑 Light" panose="020B0502040204020203" pitchFamily="34" charset="-122"/>
                <a:cs typeface="Calibri" panose="020F0502020204030204" pitchFamily="34" charset="0"/>
              </a:rPr>
              <a:t>优势</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51589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249"/>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250"/>
                                  </p:stCondLst>
                                  <p:childTnLst>
                                    <p:set>
                                      <p:cBhvr>
                                        <p:cTn id="9" dur="1" fill="hold">
                                          <p:stCondLst>
                                            <p:cond delay="249"/>
                                          </p:stCondLst>
                                        </p:cTn>
                                        <p:tgtEl>
                                          <p:spTgt spid="14"/>
                                        </p:tgtEl>
                                        <p:attrNameLst>
                                          <p:attrName>style.visibility</p:attrName>
                                        </p:attrNameLst>
                                      </p:cBhvr>
                                      <p:to>
                                        <p:strVal val="hidden"/>
                                      </p:to>
                                    </p:set>
                                  </p:childTnLst>
                                </p:cTn>
                              </p:par>
                            </p:childTnLst>
                          </p:cTn>
                        </p:par>
                        <p:par>
                          <p:cTn id="10" fill="hold">
                            <p:stCondLst>
                              <p:cond delay="1000"/>
                            </p:stCondLst>
                            <p:childTnLst>
                              <p:par>
                                <p:cTn id="11" presetID="16" presetClass="entr" presetSubtype="37" fill="hold" nodeType="afterEffect">
                                  <p:stCondLst>
                                    <p:cond delay="10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250"/>
                                        <p:tgtEl>
                                          <p:spTgt spid="2"/>
                                        </p:tgtEl>
                                      </p:cBhvr>
                                    </p:animEffect>
                                  </p:childTnLst>
                                </p:cTn>
                              </p:par>
                            </p:childTnLst>
                          </p:cTn>
                        </p:par>
                        <p:par>
                          <p:cTn id="14" fill="hold">
                            <p:stCondLst>
                              <p:cond delay="1350"/>
                            </p:stCondLst>
                            <p:childTnLst>
                              <p:par>
                                <p:cTn id="15" presetID="1" presetClass="entr" presetSubtype="0" fill="hold" grpId="2" nodeType="afterEffect">
                                  <p:stCondLst>
                                    <p:cond delay="250"/>
                                  </p:stCondLst>
                                  <p:childTnLst>
                                    <p:set>
                                      <p:cBhvr>
                                        <p:cTn id="16" dur="1" fill="hold">
                                          <p:stCondLst>
                                            <p:cond delay="24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1434CF1A-CD8A-4804-8D7C-1765348DBCF5}"/>
              </a:ext>
            </a:extLst>
          </p:cNvPr>
          <p:cNvSpPr/>
          <p:nvPr/>
        </p:nvSpPr>
        <p:spPr>
          <a:xfrm>
            <a:off x="4327960" y="82834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blipFill>
            <a:blip r:embed="rId3"/>
            <a:stretch>
              <a:fillRect/>
            </a:stretch>
          </a:blipFill>
          <a:ln w="28575">
            <a:solidFill>
              <a:srgbClr val="087C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91" tIns="313093" rIns="272391" bIns="313093"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grpSp>
        <p:nvGrpSpPr>
          <p:cNvPr id="4" name="组合 3">
            <a:extLst>
              <a:ext uri="{FF2B5EF4-FFF2-40B4-BE49-F238E27FC236}">
                <a16:creationId xmlns:a16="http://schemas.microsoft.com/office/drawing/2014/main" id="{C3ECD255-7FC3-4CDF-B161-6A979E26DD6A}"/>
              </a:ext>
            </a:extLst>
          </p:cNvPr>
          <p:cNvGrpSpPr/>
          <p:nvPr/>
        </p:nvGrpSpPr>
        <p:grpSpPr>
          <a:xfrm>
            <a:off x="5230803" y="2433133"/>
            <a:ext cx="1747961" cy="2009151"/>
            <a:chOff x="5643309" y="750929"/>
            <a:chExt cx="1747961" cy="2009151"/>
          </a:xfrm>
        </p:grpSpPr>
        <p:sp>
          <p:nvSpPr>
            <p:cNvPr id="8" name="任意多边形: 形状 7">
              <a:extLst>
                <a:ext uri="{FF2B5EF4-FFF2-40B4-BE49-F238E27FC236}">
                  <a16:creationId xmlns:a16="http://schemas.microsoft.com/office/drawing/2014/main" id="{ABB91C66-21A2-4F72-AA33-692B8CC45CE6}"/>
                </a:ext>
              </a:extLst>
            </p:cNvPr>
            <p:cNvSpPr/>
            <p:nvPr/>
          </p:nvSpPr>
          <p:spPr>
            <a:xfrm>
              <a:off x="5643309" y="750929"/>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solidFill>
              <a:schemeClr val="bg1">
                <a:lumMod val="95000"/>
              </a:schemeClr>
            </a:solidFill>
            <a:ln w="28575">
              <a:solidFill>
                <a:srgbClr val="087C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p>
          </p:txBody>
        </p:sp>
        <p:sp>
          <p:nvSpPr>
            <p:cNvPr id="85" name="矩形 84">
              <a:extLst>
                <a:ext uri="{FF2B5EF4-FFF2-40B4-BE49-F238E27FC236}">
                  <a16:creationId xmlns:a16="http://schemas.microsoft.com/office/drawing/2014/main" id="{DF3B7DA5-394A-4C69-A9D3-80CE063C692B}"/>
                </a:ext>
              </a:extLst>
            </p:cNvPr>
            <p:cNvSpPr/>
            <p:nvPr/>
          </p:nvSpPr>
          <p:spPr>
            <a:xfrm>
              <a:off x="5763991" y="1167019"/>
              <a:ext cx="1440000" cy="584775"/>
            </a:xfrm>
            <a:prstGeom prst="rect">
              <a:avLst/>
            </a:prstGeom>
          </p:spPr>
          <p:txBody>
            <a:bodyPr wrap="square">
              <a:spAutoFit/>
            </a:bodyPr>
            <a:lstStyle/>
            <a:p>
              <a:pPr marR="0" lvl="0" indent="0" algn="just" fontAlgn="auto">
                <a:lnSpc>
                  <a:spcPct val="100000"/>
                </a:lnSpc>
                <a:spcBef>
                  <a:spcPts val="0"/>
                </a:spcBef>
                <a:spcAft>
                  <a:spcPts val="0"/>
                </a:spcAft>
                <a:buClrTx/>
                <a:buSzTx/>
                <a:buFontTx/>
                <a:buNone/>
                <a:tabLst/>
                <a:defRPr/>
              </a:pPr>
              <a:r>
                <a:rPr lang="zh-CN" altLang="en-US" sz="1600" kern="0" dirty="0">
                  <a:ea typeface="宋体" panose="02010600030101010101" pitchFamily="2" charset="-122"/>
                </a:rPr>
                <a:t>摩棒在长江接通率达</a:t>
              </a:r>
              <a:r>
                <a:rPr lang="en-US" altLang="zh-CN" sz="1600" kern="0" dirty="0">
                  <a:ea typeface="宋体" panose="02010600030101010101" pitchFamily="2" charset="-122"/>
                </a:rPr>
                <a:t>99%</a:t>
              </a:r>
              <a:endParaRPr lang="zh-CN" altLang="en-US" sz="1600" kern="0" dirty="0">
                <a:ea typeface="宋体" panose="02010600030101010101" pitchFamily="2" charset="-122"/>
              </a:endParaRPr>
            </a:p>
          </p:txBody>
        </p:sp>
        <p:sp>
          <p:nvSpPr>
            <p:cNvPr id="86" name="矩形 85">
              <a:extLst>
                <a:ext uri="{FF2B5EF4-FFF2-40B4-BE49-F238E27FC236}">
                  <a16:creationId xmlns:a16="http://schemas.microsoft.com/office/drawing/2014/main" id="{0CD61A83-1E54-429A-BAD5-430A28B98CF6}"/>
                </a:ext>
              </a:extLst>
            </p:cNvPr>
            <p:cNvSpPr/>
            <p:nvPr/>
          </p:nvSpPr>
          <p:spPr>
            <a:xfrm>
              <a:off x="5763991" y="1705797"/>
              <a:ext cx="1440000" cy="646331"/>
            </a:xfrm>
            <a:prstGeom prst="rect">
              <a:avLst/>
            </a:prstGeom>
          </p:spPr>
          <p:txBody>
            <a:bodyPr wrap="square">
              <a:spAutoFit/>
            </a:bodyPr>
            <a:lstStyle/>
            <a:p>
              <a:pPr algn="just">
                <a:defRPr/>
              </a:pPr>
              <a:r>
                <a:rPr lang="zh-CN" altLang="en-US" sz="1200" kern="0" dirty="0">
                  <a:solidFill>
                    <a:schemeClr val="tx1">
                      <a:lumMod val="50000"/>
                      <a:lumOff val="50000"/>
                    </a:schemeClr>
                  </a:solidFill>
                  <a:latin typeface="Calibri"/>
                  <a:ea typeface="宋体" panose="02010600030101010101" pitchFamily="2" charset="-122"/>
                </a:rPr>
                <a:t>解决船内、外信号弱和业内缺专业的</a:t>
              </a:r>
              <a:r>
                <a:rPr lang="en-US" altLang="zh-CN" sz="1200" kern="0" dirty="0">
                  <a:solidFill>
                    <a:schemeClr val="tx1">
                      <a:lumMod val="50000"/>
                      <a:lumOff val="50000"/>
                    </a:schemeClr>
                  </a:solidFill>
                  <a:latin typeface="Calibri"/>
                  <a:ea typeface="宋体" panose="02010600030101010101" pitchFamily="2" charset="-122"/>
                </a:rPr>
                <a:t>4GWIFI</a:t>
              </a:r>
              <a:r>
                <a:rPr lang="zh-CN" altLang="en-US" sz="1200" kern="0" dirty="0">
                  <a:solidFill>
                    <a:schemeClr val="tx1">
                      <a:lumMod val="50000"/>
                      <a:lumOff val="50000"/>
                    </a:schemeClr>
                  </a:solidFill>
                  <a:latin typeface="Calibri"/>
                  <a:ea typeface="宋体" panose="02010600030101010101" pitchFamily="2" charset="-122"/>
                </a:rPr>
                <a:t>硬件问题</a:t>
              </a:r>
              <a:r>
                <a:rPr lang="en-US" altLang="zh-CN" sz="1200" kern="0" dirty="0">
                  <a:solidFill>
                    <a:schemeClr val="tx1">
                      <a:lumMod val="50000"/>
                      <a:lumOff val="50000"/>
                    </a:schemeClr>
                  </a:solidFill>
                  <a:latin typeface="Calibri"/>
                  <a:ea typeface="宋体" panose="02010600030101010101" pitchFamily="2" charset="-122"/>
                </a:rPr>
                <a:t>----</a:t>
              </a:r>
              <a:endParaRPr lang="zh-CN" altLang="en-US" sz="1200" kern="0" dirty="0">
                <a:solidFill>
                  <a:schemeClr val="tx1">
                    <a:lumMod val="50000"/>
                    <a:lumOff val="50000"/>
                  </a:schemeClr>
                </a:solidFill>
                <a:latin typeface="Calibri"/>
                <a:ea typeface="宋体" panose="02010600030101010101" pitchFamily="2" charset="-122"/>
              </a:endParaRPr>
            </a:p>
          </p:txBody>
        </p:sp>
      </p:grpSp>
      <p:sp>
        <p:nvSpPr>
          <p:cNvPr id="41" name="任意多边形: 形状 40">
            <a:extLst>
              <a:ext uri="{FF2B5EF4-FFF2-40B4-BE49-F238E27FC236}">
                <a16:creationId xmlns:a16="http://schemas.microsoft.com/office/drawing/2014/main" id="{D6F7B93C-5F6F-4EDA-8088-88751032077E}"/>
              </a:ext>
            </a:extLst>
          </p:cNvPr>
          <p:cNvSpPr/>
          <p:nvPr/>
        </p:nvSpPr>
        <p:spPr>
          <a:xfrm>
            <a:off x="2545322" y="4058944"/>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blipFill>
            <a:blip r:embed="rId4"/>
            <a:stretch>
              <a:fillRect/>
            </a:stretch>
          </a:blipFill>
          <a:ln w="28575">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p>
        </p:txBody>
      </p:sp>
      <p:grpSp>
        <p:nvGrpSpPr>
          <p:cNvPr id="5" name="组合 4">
            <a:extLst>
              <a:ext uri="{FF2B5EF4-FFF2-40B4-BE49-F238E27FC236}">
                <a16:creationId xmlns:a16="http://schemas.microsoft.com/office/drawing/2014/main" id="{68F36566-32C9-423F-A797-853F1EFB1705}"/>
              </a:ext>
            </a:extLst>
          </p:cNvPr>
          <p:cNvGrpSpPr/>
          <p:nvPr/>
        </p:nvGrpSpPr>
        <p:grpSpPr>
          <a:xfrm>
            <a:off x="1637637" y="2436069"/>
            <a:ext cx="1747961" cy="2009151"/>
            <a:chOff x="3695714" y="2433122"/>
            <a:chExt cx="1747961" cy="2009151"/>
          </a:xfrm>
          <a:noFill/>
        </p:grpSpPr>
        <p:sp>
          <p:nvSpPr>
            <p:cNvPr id="11" name="任意多边形: 形状 10">
              <a:extLst>
                <a:ext uri="{FF2B5EF4-FFF2-40B4-BE49-F238E27FC236}">
                  <a16:creationId xmlns:a16="http://schemas.microsoft.com/office/drawing/2014/main" id="{662606BA-B50F-48C8-AE3E-6D19EF5B684F}"/>
                </a:ext>
              </a:extLst>
            </p:cNvPr>
            <p:cNvSpPr/>
            <p:nvPr/>
          </p:nvSpPr>
          <p:spPr>
            <a:xfrm>
              <a:off x="3695714" y="243312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grpFill/>
            <a:ln w="28575">
              <a:solidFill>
                <a:srgbClr val="7030A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sp>
          <p:nvSpPr>
            <p:cNvPr id="100" name="矩形 99">
              <a:extLst>
                <a:ext uri="{FF2B5EF4-FFF2-40B4-BE49-F238E27FC236}">
                  <a16:creationId xmlns:a16="http://schemas.microsoft.com/office/drawing/2014/main" id="{C7870484-C005-4453-9031-FD85C317BB39}"/>
                </a:ext>
              </a:extLst>
            </p:cNvPr>
            <p:cNvSpPr/>
            <p:nvPr/>
          </p:nvSpPr>
          <p:spPr>
            <a:xfrm>
              <a:off x="3868560" y="2846374"/>
              <a:ext cx="1440000" cy="584775"/>
            </a:xfrm>
            <a:prstGeom prst="rect">
              <a:avLst/>
            </a:prstGeom>
            <a:grpFill/>
            <a:ln>
              <a:noFill/>
            </a:ln>
          </p:spPr>
          <p:txBody>
            <a:bodyPr wrap="square">
              <a:spAutoFit/>
            </a:bodyPr>
            <a:lstStyle/>
            <a:p>
              <a:pPr lvl="0" algn="just">
                <a:defRPr/>
              </a:pPr>
              <a:r>
                <a:rPr lang="zh-CN" altLang="en-US" sz="1600" kern="0" dirty="0">
                  <a:solidFill>
                    <a:schemeClr val="bg2">
                      <a:lumMod val="10000"/>
                    </a:schemeClr>
                  </a:solidFill>
                  <a:ea typeface="宋体" panose="02010600030101010101" pitchFamily="2" charset="-122"/>
                </a:rPr>
                <a:t>电信战略合作可节费</a:t>
              </a:r>
              <a:r>
                <a:rPr lang="en-US" altLang="zh-CN" sz="1600" kern="0" dirty="0">
                  <a:solidFill>
                    <a:schemeClr val="bg2">
                      <a:lumMod val="10000"/>
                    </a:schemeClr>
                  </a:solidFill>
                  <a:ea typeface="宋体" panose="02010600030101010101" pitchFamily="2" charset="-122"/>
                </a:rPr>
                <a:t>70%</a:t>
              </a:r>
              <a:endParaRPr lang="zh-CN" altLang="en-US" sz="1600" kern="0" dirty="0">
                <a:solidFill>
                  <a:schemeClr val="bg2">
                    <a:lumMod val="10000"/>
                  </a:schemeClr>
                </a:solidFill>
                <a:ea typeface="宋体" panose="02010600030101010101" pitchFamily="2" charset="-122"/>
              </a:endParaRPr>
            </a:p>
          </p:txBody>
        </p:sp>
        <p:sp>
          <p:nvSpPr>
            <p:cNvPr id="101" name="矩形 100">
              <a:extLst>
                <a:ext uri="{FF2B5EF4-FFF2-40B4-BE49-F238E27FC236}">
                  <a16:creationId xmlns:a16="http://schemas.microsoft.com/office/drawing/2014/main" id="{446FA161-5BCB-4EDC-B50C-12103CD65AF0}"/>
                </a:ext>
              </a:extLst>
            </p:cNvPr>
            <p:cNvSpPr/>
            <p:nvPr/>
          </p:nvSpPr>
          <p:spPr>
            <a:xfrm>
              <a:off x="3860549" y="3372254"/>
              <a:ext cx="1440000" cy="646331"/>
            </a:xfrm>
            <a:prstGeom prst="rect">
              <a:avLst/>
            </a:prstGeom>
            <a:grpFill/>
          </p:spPr>
          <p:txBody>
            <a:bodyPr wrap="square">
              <a:spAutoFit/>
            </a:bodyPr>
            <a:lstStyle/>
            <a:p>
              <a:pPr lvl="0" algn="just">
                <a:defRPr/>
              </a:pPr>
              <a:r>
                <a:rPr lang="zh-CN" altLang="en-US" sz="1200" kern="0" dirty="0">
                  <a:solidFill>
                    <a:schemeClr val="bg1">
                      <a:lumMod val="65000"/>
                    </a:schemeClr>
                  </a:solidFill>
                  <a:ea typeface="宋体" panose="02010600030101010101" pitchFamily="2" charset="-122"/>
                </a:rPr>
                <a:t>解决套餐限速导致网络不畅与流量灵活增减难问题</a:t>
              </a:r>
              <a:r>
                <a:rPr lang="en-US" altLang="zh-CN" sz="1200" kern="0" dirty="0">
                  <a:solidFill>
                    <a:schemeClr val="bg1">
                      <a:lumMod val="65000"/>
                    </a:schemeClr>
                  </a:solidFill>
                  <a:ea typeface="宋体" panose="02010600030101010101" pitchFamily="2" charset="-122"/>
                </a:rPr>
                <a:t>----</a:t>
              </a:r>
              <a:endParaRPr lang="zh-CN" altLang="en-US" sz="1200" kern="0" dirty="0">
                <a:solidFill>
                  <a:schemeClr val="bg1">
                    <a:lumMod val="65000"/>
                  </a:schemeClr>
                </a:solidFill>
                <a:ea typeface="宋体" panose="02010600030101010101" pitchFamily="2" charset="-122"/>
              </a:endParaRPr>
            </a:p>
          </p:txBody>
        </p:sp>
      </p:grpSp>
      <p:grpSp>
        <p:nvGrpSpPr>
          <p:cNvPr id="43" name="组合 42">
            <a:extLst>
              <a:ext uri="{FF2B5EF4-FFF2-40B4-BE49-F238E27FC236}">
                <a16:creationId xmlns:a16="http://schemas.microsoft.com/office/drawing/2014/main" id="{4F611008-ECB2-41F2-9FA8-465C6FA5DB3B}"/>
              </a:ext>
            </a:extLst>
          </p:cNvPr>
          <p:cNvGrpSpPr/>
          <p:nvPr/>
        </p:nvGrpSpPr>
        <p:grpSpPr>
          <a:xfrm>
            <a:off x="7026671" y="2434338"/>
            <a:ext cx="1747961" cy="2009151"/>
            <a:chOff x="3695714" y="2433122"/>
            <a:chExt cx="1747961" cy="2009151"/>
          </a:xfrm>
          <a:noFill/>
        </p:grpSpPr>
        <p:sp>
          <p:nvSpPr>
            <p:cNvPr id="44" name="任意多边形: 形状 43">
              <a:extLst>
                <a:ext uri="{FF2B5EF4-FFF2-40B4-BE49-F238E27FC236}">
                  <a16:creationId xmlns:a16="http://schemas.microsoft.com/office/drawing/2014/main" id="{B95C5BC1-D76D-464C-BDE3-763FF91ABEA8}"/>
                </a:ext>
              </a:extLst>
            </p:cNvPr>
            <p:cNvSpPr/>
            <p:nvPr/>
          </p:nvSpPr>
          <p:spPr>
            <a:xfrm>
              <a:off x="3695714" y="243312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grp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sp>
          <p:nvSpPr>
            <p:cNvPr id="45" name="矩形 44">
              <a:extLst>
                <a:ext uri="{FF2B5EF4-FFF2-40B4-BE49-F238E27FC236}">
                  <a16:creationId xmlns:a16="http://schemas.microsoft.com/office/drawing/2014/main" id="{61EE1F60-97D0-4896-A37D-0A9363DB65C6}"/>
                </a:ext>
              </a:extLst>
            </p:cNvPr>
            <p:cNvSpPr/>
            <p:nvPr/>
          </p:nvSpPr>
          <p:spPr>
            <a:xfrm>
              <a:off x="3868560" y="2837748"/>
              <a:ext cx="1440000" cy="584775"/>
            </a:xfrm>
            <a:prstGeom prst="rect">
              <a:avLst/>
            </a:prstGeom>
            <a:grpFill/>
            <a:ln>
              <a:noFill/>
            </a:ln>
          </p:spPr>
          <p:txBody>
            <a:bodyPr wrap="square">
              <a:spAutoFit/>
            </a:bodyPr>
            <a:lstStyle/>
            <a:p>
              <a:pPr algn="just">
                <a:defRPr/>
              </a:pPr>
              <a:r>
                <a:rPr lang="zh-CN" altLang="en-US" sz="1600" kern="0" dirty="0">
                  <a:solidFill>
                    <a:schemeClr val="bg2">
                      <a:lumMod val="10000"/>
                    </a:schemeClr>
                  </a:solidFill>
                  <a:ea typeface="宋体" panose="02010600030101010101" pitchFamily="2" charset="-122"/>
                </a:rPr>
                <a:t>评估安全等级信息存岸端</a:t>
              </a:r>
            </a:p>
          </p:txBody>
        </p:sp>
        <p:sp>
          <p:nvSpPr>
            <p:cNvPr id="46" name="矩形 45">
              <a:extLst>
                <a:ext uri="{FF2B5EF4-FFF2-40B4-BE49-F238E27FC236}">
                  <a16:creationId xmlns:a16="http://schemas.microsoft.com/office/drawing/2014/main" id="{318F133B-7E11-40B4-B505-832A8E40439A}"/>
                </a:ext>
              </a:extLst>
            </p:cNvPr>
            <p:cNvSpPr/>
            <p:nvPr/>
          </p:nvSpPr>
          <p:spPr>
            <a:xfrm>
              <a:off x="3860549" y="3363628"/>
              <a:ext cx="1440000" cy="646331"/>
            </a:xfrm>
            <a:prstGeom prst="rect">
              <a:avLst/>
            </a:prstGeom>
            <a:grpFill/>
          </p:spPr>
          <p:txBody>
            <a:bodyPr wrap="square">
              <a:spAutoFit/>
            </a:bodyPr>
            <a:lstStyle/>
            <a:p>
              <a:pPr lvl="0" algn="just">
                <a:defRPr/>
              </a:pPr>
              <a:r>
                <a:rPr lang="zh-CN" altLang="en-US" sz="1200" kern="0" dirty="0">
                  <a:solidFill>
                    <a:schemeClr val="tx1">
                      <a:lumMod val="50000"/>
                      <a:lumOff val="50000"/>
                    </a:schemeClr>
                  </a:solidFill>
                  <a:ea typeface="宋体" panose="02010600030101010101" pitchFamily="2" charset="-122"/>
                </a:rPr>
                <a:t>解决运营决策信息获取滞后和数据只能存储船端问题</a:t>
              </a:r>
              <a:r>
                <a:rPr lang="en-US" altLang="zh-CN" sz="1200" kern="0" dirty="0">
                  <a:solidFill>
                    <a:schemeClr val="tx1">
                      <a:lumMod val="50000"/>
                      <a:lumOff val="50000"/>
                    </a:schemeClr>
                  </a:solidFill>
                  <a:ea typeface="宋体" panose="02010600030101010101" pitchFamily="2" charset="-122"/>
                </a:rPr>
                <a:t>----</a:t>
              </a:r>
              <a:endParaRPr lang="zh-CN" altLang="en-US" sz="1200" kern="0" dirty="0">
                <a:solidFill>
                  <a:schemeClr val="tx1">
                    <a:lumMod val="50000"/>
                    <a:lumOff val="50000"/>
                  </a:schemeClr>
                </a:solidFill>
                <a:ea typeface="宋体" panose="02010600030101010101" pitchFamily="2" charset="-122"/>
              </a:endParaRPr>
            </a:p>
          </p:txBody>
        </p:sp>
      </p:grpSp>
      <p:grpSp>
        <p:nvGrpSpPr>
          <p:cNvPr id="47" name="组合 46">
            <a:extLst>
              <a:ext uri="{FF2B5EF4-FFF2-40B4-BE49-F238E27FC236}">
                <a16:creationId xmlns:a16="http://schemas.microsoft.com/office/drawing/2014/main" id="{487D76AD-CA4C-4DA8-B17C-75B33BDDFEDE}"/>
              </a:ext>
            </a:extLst>
          </p:cNvPr>
          <p:cNvGrpSpPr/>
          <p:nvPr/>
        </p:nvGrpSpPr>
        <p:grpSpPr>
          <a:xfrm>
            <a:off x="3435084" y="2439416"/>
            <a:ext cx="1747961" cy="2009151"/>
            <a:chOff x="3695714" y="2433122"/>
            <a:chExt cx="1747961" cy="2009151"/>
          </a:xfrm>
          <a:solidFill>
            <a:schemeClr val="bg1">
              <a:lumMod val="75000"/>
            </a:schemeClr>
          </a:solidFill>
        </p:grpSpPr>
        <p:sp>
          <p:nvSpPr>
            <p:cNvPr id="48" name="任意多边形: 形状 47">
              <a:extLst>
                <a:ext uri="{FF2B5EF4-FFF2-40B4-BE49-F238E27FC236}">
                  <a16:creationId xmlns:a16="http://schemas.microsoft.com/office/drawing/2014/main" id="{43E6EEF9-D863-4291-AF8E-3D76590F175F}"/>
                </a:ext>
              </a:extLst>
            </p:cNvPr>
            <p:cNvSpPr/>
            <p:nvPr/>
          </p:nvSpPr>
          <p:spPr>
            <a:xfrm>
              <a:off x="3695714" y="243312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grpFill/>
            <a:ln w="28575">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p>
          </p:txBody>
        </p:sp>
        <p:sp>
          <p:nvSpPr>
            <p:cNvPr id="49" name="矩形 48">
              <a:extLst>
                <a:ext uri="{FF2B5EF4-FFF2-40B4-BE49-F238E27FC236}">
                  <a16:creationId xmlns:a16="http://schemas.microsoft.com/office/drawing/2014/main" id="{D15FE993-5557-4808-B8A7-1F2E60121493}"/>
                </a:ext>
              </a:extLst>
            </p:cNvPr>
            <p:cNvSpPr/>
            <p:nvPr/>
          </p:nvSpPr>
          <p:spPr>
            <a:xfrm>
              <a:off x="3868560" y="2837748"/>
              <a:ext cx="1440000" cy="584775"/>
            </a:xfrm>
            <a:prstGeom prst="rect">
              <a:avLst/>
            </a:prstGeom>
            <a:grpFill/>
            <a:ln>
              <a:noFill/>
            </a:ln>
          </p:spPr>
          <p:txBody>
            <a:bodyPr wrap="square">
              <a:spAutoFit/>
            </a:bodyPr>
            <a:lstStyle/>
            <a:p>
              <a:pPr algn="just">
                <a:defRPr/>
              </a:pPr>
              <a:r>
                <a:rPr lang="zh-CN" altLang="en-US" sz="1600" kern="0" dirty="0">
                  <a:solidFill>
                    <a:schemeClr val="tx1">
                      <a:lumMod val="85000"/>
                      <a:lumOff val="15000"/>
                    </a:schemeClr>
                  </a:solidFill>
                  <a:ea typeface="宋体" panose="02010600030101010101" pitchFamily="2" charset="-122"/>
                </a:rPr>
                <a:t>独创的内通物联采集数据</a:t>
              </a:r>
            </a:p>
          </p:txBody>
        </p:sp>
        <p:sp>
          <p:nvSpPr>
            <p:cNvPr id="58" name="矩形 57">
              <a:extLst>
                <a:ext uri="{FF2B5EF4-FFF2-40B4-BE49-F238E27FC236}">
                  <a16:creationId xmlns:a16="http://schemas.microsoft.com/office/drawing/2014/main" id="{6CFD6571-FB42-4939-B866-3ED1180AE4A1}"/>
                </a:ext>
              </a:extLst>
            </p:cNvPr>
            <p:cNvSpPr/>
            <p:nvPr/>
          </p:nvSpPr>
          <p:spPr>
            <a:xfrm>
              <a:off x="3860549" y="3372254"/>
              <a:ext cx="1440000" cy="646331"/>
            </a:xfrm>
            <a:prstGeom prst="rect">
              <a:avLst/>
            </a:prstGeom>
            <a:grp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lumMod val="65000"/>
                      <a:lumOff val="35000"/>
                    </a:schemeClr>
                  </a:solidFill>
                  <a:effectLst/>
                  <a:uLnTx/>
                  <a:uFillTx/>
                  <a:latin typeface="Calibri"/>
                  <a:ea typeface="宋体" panose="02010600030101010101" pitchFamily="2" charset="-122"/>
                  <a:cs typeface="+mn-cs"/>
                </a:rPr>
                <a:t>解决舱内网络快速布置难和传感层通信传输问题 </a:t>
              </a:r>
              <a:r>
                <a:rPr kumimoji="0" lang="en-US" altLang="zh-CN" sz="1200" b="0" i="0" u="none" strike="noStrike" kern="0" cap="none" spc="0" normalizeH="0" baseline="0" noProof="0" dirty="0">
                  <a:ln>
                    <a:noFill/>
                  </a:ln>
                  <a:solidFill>
                    <a:schemeClr val="tx1">
                      <a:lumMod val="65000"/>
                      <a:lumOff val="35000"/>
                    </a:schemeClr>
                  </a:solidFill>
                  <a:effectLst/>
                  <a:uLnTx/>
                  <a:uFillTx/>
                  <a:latin typeface="Calibri"/>
                  <a:ea typeface="宋体" panose="02010600030101010101" pitchFamily="2" charset="-122"/>
                  <a:cs typeface="+mn-cs"/>
                </a:rPr>
                <a:t>----</a:t>
              </a:r>
              <a:endParaRPr kumimoji="0" lang="zh-CN" altLang="en-US" sz="1200" b="0" i="0" u="none" strike="noStrike" kern="0" cap="none" spc="0" normalizeH="0" baseline="0" noProof="0" dirty="0">
                <a:ln>
                  <a:noFill/>
                </a:ln>
                <a:solidFill>
                  <a:schemeClr val="tx1">
                    <a:lumMod val="65000"/>
                    <a:lumOff val="35000"/>
                  </a:schemeClr>
                </a:solidFill>
                <a:effectLst/>
                <a:uLnTx/>
                <a:uFillTx/>
                <a:latin typeface="Calibri"/>
                <a:ea typeface="宋体" panose="02010600030101010101" pitchFamily="2" charset="-122"/>
                <a:cs typeface="+mn-cs"/>
              </a:endParaRPr>
            </a:p>
          </p:txBody>
        </p:sp>
      </p:grpSp>
      <p:sp>
        <p:nvSpPr>
          <p:cNvPr id="59" name="任意多边形: 形状 58">
            <a:extLst>
              <a:ext uri="{FF2B5EF4-FFF2-40B4-BE49-F238E27FC236}">
                <a16:creationId xmlns:a16="http://schemas.microsoft.com/office/drawing/2014/main" id="{05DF797A-2827-4D81-A3AA-071C2D5CE44F}"/>
              </a:ext>
            </a:extLst>
          </p:cNvPr>
          <p:cNvSpPr/>
          <p:nvPr/>
        </p:nvSpPr>
        <p:spPr>
          <a:xfrm>
            <a:off x="9715329" y="4049520"/>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noFill/>
          <a:ln w="28575">
            <a:solidFill>
              <a:srgbClr val="00A24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sp>
        <p:nvSpPr>
          <p:cNvPr id="70" name="任意多边形: 形状 69">
            <a:extLst>
              <a:ext uri="{FF2B5EF4-FFF2-40B4-BE49-F238E27FC236}">
                <a16:creationId xmlns:a16="http://schemas.microsoft.com/office/drawing/2014/main" id="{3B2341CB-E48E-47D7-AC8A-90132BDF3DD9}"/>
              </a:ext>
            </a:extLst>
          </p:cNvPr>
          <p:cNvSpPr/>
          <p:nvPr/>
        </p:nvSpPr>
        <p:spPr>
          <a:xfrm>
            <a:off x="6127318" y="404647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no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p>
        </p:txBody>
      </p:sp>
      <p:grpSp>
        <p:nvGrpSpPr>
          <p:cNvPr id="14" name="组合 13">
            <a:extLst>
              <a:ext uri="{FF2B5EF4-FFF2-40B4-BE49-F238E27FC236}">
                <a16:creationId xmlns:a16="http://schemas.microsoft.com/office/drawing/2014/main" id="{19B15051-B69B-4CCD-A930-F3E598CF5B19}"/>
              </a:ext>
            </a:extLst>
          </p:cNvPr>
          <p:cNvGrpSpPr/>
          <p:nvPr/>
        </p:nvGrpSpPr>
        <p:grpSpPr>
          <a:xfrm>
            <a:off x="741742" y="827271"/>
            <a:ext cx="1747961" cy="2009151"/>
            <a:chOff x="702372" y="813194"/>
            <a:chExt cx="1747961" cy="2009151"/>
          </a:xfrm>
          <a:noFill/>
        </p:grpSpPr>
        <p:sp>
          <p:nvSpPr>
            <p:cNvPr id="39" name="任意多边形: 形状 38">
              <a:extLst>
                <a:ext uri="{FF2B5EF4-FFF2-40B4-BE49-F238E27FC236}">
                  <a16:creationId xmlns:a16="http://schemas.microsoft.com/office/drawing/2014/main" id="{4BE478FD-441E-4C3C-BF1F-96AA444D8266}"/>
                </a:ext>
              </a:extLst>
            </p:cNvPr>
            <p:cNvSpPr/>
            <p:nvPr/>
          </p:nvSpPr>
          <p:spPr>
            <a:xfrm>
              <a:off x="702372" y="813194"/>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grpFill/>
            <a:ln w="28575">
              <a:solidFill>
                <a:srgbClr val="7030A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dirty="0"/>
            </a:p>
          </p:txBody>
        </p:sp>
        <p:grpSp>
          <p:nvGrpSpPr>
            <p:cNvPr id="12" name="组合 11">
              <a:extLst>
                <a:ext uri="{FF2B5EF4-FFF2-40B4-BE49-F238E27FC236}">
                  <a16:creationId xmlns:a16="http://schemas.microsoft.com/office/drawing/2014/main" id="{89A52FF3-FE32-4960-8721-63FB43C1E854}"/>
                </a:ext>
              </a:extLst>
            </p:cNvPr>
            <p:cNvGrpSpPr/>
            <p:nvPr/>
          </p:nvGrpSpPr>
          <p:grpSpPr>
            <a:xfrm>
              <a:off x="878754" y="1419338"/>
              <a:ext cx="731064" cy="823416"/>
              <a:chOff x="2670078" y="4645386"/>
              <a:chExt cx="731064" cy="823416"/>
            </a:xfrm>
            <a:grpFill/>
          </p:grpSpPr>
          <p:grpSp>
            <p:nvGrpSpPr>
              <p:cNvPr id="63" name="组合 62">
                <a:extLst>
                  <a:ext uri="{FF2B5EF4-FFF2-40B4-BE49-F238E27FC236}">
                    <a16:creationId xmlns:a16="http://schemas.microsoft.com/office/drawing/2014/main" id="{242A1490-C3E8-41D7-BF3B-74C3FF79D81F}"/>
                  </a:ext>
                </a:extLst>
              </p:cNvPr>
              <p:cNvGrpSpPr/>
              <p:nvPr/>
            </p:nvGrpSpPr>
            <p:grpSpPr>
              <a:xfrm>
                <a:off x="2670078" y="4645386"/>
                <a:ext cx="375153" cy="823416"/>
                <a:chOff x="6840180" y="3930998"/>
                <a:chExt cx="375153" cy="823416"/>
              </a:xfrm>
              <a:grpFill/>
            </p:grpSpPr>
            <p:pic>
              <p:nvPicPr>
                <p:cNvPr id="64" name="图片 63">
                  <a:extLst>
                    <a:ext uri="{FF2B5EF4-FFF2-40B4-BE49-F238E27FC236}">
                      <a16:creationId xmlns:a16="http://schemas.microsoft.com/office/drawing/2014/main" id="{D12B716E-E186-49C2-B1E4-9F0270A95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6557" y="4387222"/>
                  <a:ext cx="368776" cy="367192"/>
                </a:xfrm>
                <a:prstGeom prst="rect">
                  <a:avLst/>
                </a:prstGeom>
                <a:grpFill/>
              </p:spPr>
            </p:pic>
            <p:pic>
              <p:nvPicPr>
                <p:cNvPr id="65" name="图片 64">
                  <a:extLst>
                    <a:ext uri="{FF2B5EF4-FFF2-40B4-BE49-F238E27FC236}">
                      <a16:creationId xmlns:a16="http://schemas.microsoft.com/office/drawing/2014/main" id="{95E725B7-5ABF-4019-81DB-06CE57A2E2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180" y="3930998"/>
                  <a:ext cx="366112" cy="367629"/>
                </a:xfrm>
                <a:prstGeom prst="rect">
                  <a:avLst/>
                </a:prstGeom>
                <a:grpFill/>
              </p:spPr>
            </p:pic>
          </p:grpSp>
          <p:sp>
            <p:nvSpPr>
              <p:cNvPr id="72" name="矩形 71">
                <a:extLst>
                  <a:ext uri="{FF2B5EF4-FFF2-40B4-BE49-F238E27FC236}">
                    <a16:creationId xmlns:a16="http://schemas.microsoft.com/office/drawing/2014/main" id="{7FC5E59B-59BE-49A6-A4B3-AEC9ED0BA9B0}"/>
                  </a:ext>
                </a:extLst>
              </p:cNvPr>
              <p:cNvSpPr/>
              <p:nvPr/>
            </p:nvSpPr>
            <p:spPr>
              <a:xfrm>
                <a:off x="2857403" y="4780103"/>
                <a:ext cx="543739" cy="523220"/>
              </a:xfrm>
              <a:prstGeom prst="rect">
                <a:avLst/>
              </a:prstGeom>
              <a:grpFill/>
            </p:spPr>
            <p:txBody>
              <a:bodyPr wrap="none">
                <a:spAutoFit/>
              </a:bodyPr>
              <a:lstStyle/>
              <a:p>
                <a:r>
                  <a:rPr lang="zh-CN" altLang="en-US" sz="2800" b="1" dirty="0">
                    <a:solidFill>
                      <a:schemeClr val="bg2">
                        <a:lumMod val="10000"/>
                      </a:schemeClr>
                    </a:solidFill>
                    <a:latin typeface="微软雅黑 Light" panose="020B0502040204020203" pitchFamily="34" charset="-122"/>
                    <a:ea typeface="微软雅黑 Light" panose="020B0502040204020203" pitchFamily="34" charset="-122"/>
                  </a:rPr>
                  <a:t>＋</a:t>
                </a:r>
                <a:endParaRPr lang="zh-CN" altLang="en-US" sz="2800" dirty="0">
                  <a:solidFill>
                    <a:schemeClr val="bg2">
                      <a:lumMod val="10000"/>
                    </a:schemeClr>
                  </a:solidFill>
                </a:endParaRPr>
              </a:p>
            </p:txBody>
          </p:sp>
        </p:grpSp>
      </p:grpSp>
      <p:pic>
        <p:nvPicPr>
          <p:cNvPr id="10" name="图片 9">
            <a:extLst>
              <a:ext uri="{FF2B5EF4-FFF2-40B4-BE49-F238E27FC236}">
                <a16:creationId xmlns:a16="http://schemas.microsoft.com/office/drawing/2014/main" id="{A8789BD7-5F6B-4E43-B454-B23EC7036405}"/>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11339" y="4499924"/>
            <a:ext cx="1572566" cy="1109965"/>
          </a:xfrm>
          <a:prstGeom prst="rect">
            <a:avLst/>
          </a:prstGeom>
        </p:spPr>
      </p:pic>
      <p:grpSp>
        <p:nvGrpSpPr>
          <p:cNvPr id="73" name="组合 72">
            <a:extLst>
              <a:ext uri="{FF2B5EF4-FFF2-40B4-BE49-F238E27FC236}">
                <a16:creationId xmlns:a16="http://schemas.microsoft.com/office/drawing/2014/main" id="{F1259003-1286-4388-A798-4B048D2356FC}"/>
              </a:ext>
            </a:extLst>
          </p:cNvPr>
          <p:cNvGrpSpPr/>
          <p:nvPr/>
        </p:nvGrpSpPr>
        <p:grpSpPr>
          <a:xfrm>
            <a:off x="8821047" y="2442518"/>
            <a:ext cx="1747961" cy="2009151"/>
            <a:chOff x="3695714" y="2433122"/>
            <a:chExt cx="1747961" cy="2009151"/>
          </a:xfrm>
          <a:noFill/>
        </p:grpSpPr>
        <p:sp>
          <p:nvSpPr>
            <p:cNvPr id="74" name="任意多边形: 形状 73">
              <a:extLst>
                <a:ext uri="{FF2B5EF4-FFF2-40B4-BE49-F238E27FC236}">
                  <a16:creationId xmlns:a16="http://schemas.microsoft.com/office/drawing/2014/main" id="{F3B2B079-8720-407D-ABD0-44DA6B415D01}"/>
                </a:ext>
              </a:extLst>
            </p:cNvPr>
            <p:cNvSpPr/>
            <p:nvPr/>
          </p:nvSpPr>
          <p:spPr>
            <a:xfrm>
              <a:off x="3695714" y="2433122"/>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grpFill/>
            <a:ln w="28575">
              <a:solidFill>
                <a:srgbClr val="00A24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sp>
          <p:nvSpPr>
            <p:cNvPr id="75" name="矩形 74">
              <a:extLst>
                <a:ext uri="{FF2B5EF4-FFF2-40B4-BE49-F238E27FC236}">
                  <a16:creationId xmlns:a16="http://schemas.microsoft.com/office/drawing/2014/main" id="{010DA611-93E9-4CC5-BD9A-62EC5CF2E5E0}"/>
                </a:ext>
              </a:extLst>
            </p:cNvPr>
            <p:cNvSpPr/>
            <p:nvPr/>
          </p:nvSpPr>
          <p:spPr>
            <a:xfrm>
              <a:off x="3868560" y="2837748"/>
              <a:ext cx="1440000" cy="584775"/>
            </a:xfrm>
            <a:prstGeom prst="rect">
              <a:avLst/>
            </a:prstGeom>
            <a:grpFill/>
            <a:ln>
              <a:noFill/>
            </a:ln>
          </p:spPr>
          <p:txBody>
            <a:bodyPr wrap="square">
              <a:spAutoFit/>
            </a:bodyPr>
            <a:lstStyle/>
            <a:p>
              <a:pPr lvl="0" algn="just">
                <a:defRPr/>
              </a:pPr>
              <a:r>
                <a:rPr lang="zh-CN" altLang="en-US" sz="1600" kern="0" dirty="0">
                  <a:solidFill>
                    <a:schemeClr val="bg2">
                      <a:lumMod val="10000"/>
                    </a:schemeClr>
                  </a:solidFill>
                  <a:ea typeface="宋体" panose="02010600030101010101" pitchFamily="2" charset="-122"/>
                </a:rPr>
                <a:t>分布式系统功能可定制</a:t>
              </a:r>
            </a:p>
          </p:txBody>
        </p:sp>
        <p:sp>
          <p:nvSpPr>
            <p:cNvPr id="76" name="矩形 75">
              <a:extLst>
                <a:ext uri="{FF2B5EF4-FFF2-40B4-BE49-F238E27FC236}">
                  <a16:creationId xmlns:a16="http://schemas.microsoft.com/office/drawing/2014/main" id="{A4C3FA4D-CC1E-4E72-A17F-9C87015D32DF}"/>
                </a:ext>
              </a:extLst>
            </p:cNvPr>
            <p:cNvSpPr/>
            <p:nvPr/>
          </p:nvSpPr>
          <p:spPr>
            <a:xfrm>
              <a:off x="3860549" y="3372254"/>
              <a:ext cx="1440000" cy="646331"/>
            </a:xfrm>
            <a:prstGeom prst="rect">
              <a:avLst/>
            </a:prstGeom>
            <a:grpFill/>
          </p:spPr>
          <p:txBody>
            <a:bodyPr wrap="square">
              <a:spAutoFit/>
            </a:bodyPr>
            <a:lstStyle/>
            <a:p>
              <a:pPr lvl="0" algn="just">
                <a:defRPr/>
              </a:pPr>
              <a:r>
                <a:rPr lang="zh-CN" altLang="en-US" sz="1200" kern="0" dirty="0">
                  <a:solidFill>
                    <a:schemeClr val="tx1">
                      <a:lumMod val="50000"/>
                      <a:lumOff val="50000"/>
                    </a:schemeClr>
                  </a:solidFill>
                  <a:ea typeface="宋体" panose="02010600030101010101" pitchFamily="2" charset="-122"/>
                </a:rPr>
                <a:t>解决信息混淆，服务不精准和船岸信息透明度问题</a:t>
              </a:r>
              <a:r>
                <a:rPr lang="en-US" altLang="zh-CN" sz="1200" kern="0" dirty="0">
                  <a:solidFill>
                    <a:schemeClr val="tx1">
                      <a:lumMod val="50000"/>
                      <a:lumOff val="50000"/>
                    </a:schemeClr>
                  </a:solidFill>
                  <a:ea typeface="宋体" panose="02010600030101010101" pitchFamily="2" charset="-122"/>
                </a:rPr>
                <a:t>----</a:t>
              </a:r>
              <a:endParaRPr lang="zh-CN" altLang="en-US" sz="1200" kern="0" dirty="0">
                <a:solidFill>
                  <a:schemeClr val="tx1">
                    <a:lumMod val="50000"/>
                    <a:lumOff val="50000"/>
                  </a:schemeClr>
                </a:solidFill>
                <a:ea typeface="宋体" panose="02010600030101010101" pitchFamily="2" charset="-122"/>
              </a:endParaRPr>
            </a:p>
          </p:txBody>
        </p:sp>
      </p:grpSp>
      <p:sp>
        <p:nvSpPr>
          <p:cNvPr id="78" name="矩形 77">
            <a:extLst>
              <a:ext uri="{FF2B5EF4-FFF2-40B4-BE49-F238E27FC236}">
                <a16:creationId xmlns:a16="http://schemas.microsoft.com/office/drawing/2014/main" id="{B0E4F059-BF88-40CE-8678-033C37C98572}"/>
              </a:ext>
            </a:extLst>
          </p:cNvPr>
          <p:cNvSpPr/>
          <p:nvPr/>
        </p:nvSpPr>
        <p:spPr>
          <a:xfrm>
            <a:off x="7883447" y="1315799"/>
            <a:ext cx="1856324" cy="1015663"/>
          </a:xfrm>
          <a:prstGeom prst="rect">
            <a:avLst/>
          </a:prstGeom>
        </p:spPr>
        <p:txBody>
          <a:bodyPr wrap="square">
            <a:spAutoFit/>
          </a:bodyPr>
          <a:lstStyle/>
          <a:p>
            <a:pPr algn="just">
              <a:defRPr/>
            </a:pPr>
            <a:r>
              <a:rPr lang="zh-CN" altLang="en-US" sz="2000" dirty="0">
                <a:solidFill>
                  <a:schemeClr val="bg2">
                    <a:lumMod val="10000"/>
                  </a:schemeClr>
                </a:solidFill>
                <a:latin typeface="方正兰亭超细黑简体" panose="02000000000000000000" pitchFamily="2" charset="-122"/>
                <a:ea typeface="方正兰亭超细黑简体" panose="02000000000000000000" pitchFamily="2" charset="-122"/>
              </a:rPr>
              <a:t>一站式数据采集、存储、分享解决方案</a:t>
            </a:r>
          </a:p>
        </p:txBody>
      </p:sp>
      <p:pic>
        <p:nvPicPr>
          <p:cNvPr id="16" name="图片 15">
            <a:extLst>
              <a:ext uri="{FF2B5EF4-FFF2-40B4-BE49-F238E27FC236}">
                <a16:creationId xmlns:a16="http://schemas.microsoft.com/office/drawing/2014/main" id="{B19A3A34-85EA-4CD7-9610-DD845D8FC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6580" y="4662021"/>
            <a:ext cx="1618381" cy="817619"/>
          </a:xfrm>
          <a:prstGeom prst="rect">
            <a:avLst/>
          </a:prstGeom>
        </p:spPr>
      </p:pic>
      <p:sp>
        <p:nvSpPr>
          <p:cNvPr id="40" name="任意多边形: 形状 39">
            <a:extLst>
              <a:ext uri="{FF2B5EF4-FFF2-40B4-BE49-F238E27FC236}">
                <a16:creationId xmlns:a16="http://schemas.microsoft.com/office/drawing/2014/main" id="{76B4AEAA-3DC3-4471-B906-D7889230378A}"/>
              </a:ext>
            </a:extLst>
          </p:cNvPr>
          <p:cNvSpPr/>
          <p:nvPr/>
        </p:nvSpPr>
        <p:spPr>
          <a:xfrm>
            <a:off x="7926263" y="826321"/>
            <a:ext cx="1747961" cy="2009151"/>
          </a:xfrm>
          <a:custGeom>
            <a:avLst/>
            <a:gdLst>
              <a:gd name="connsiteX0" fmla="*/ 0 w 2009151"/>
              <a:gd name="connsiteY0" fmla="*/ 873981 h 1747961"/>
              <a:gd name="connsiteX1" fmla="*/ 436990 w 2009151"/>
              <a:gd name="connsiteY1" fmla="*/ 0 h 1747961"/>
              <a:gd name="connsiteX2" fmla="*/ 1572161 w 2009151"/>
              <a:gd name="connsiteY2" fmla="*/ 0 h 1747961"/>
              <a:gd name="connsiteX3" fmla="*/ 2009151 w 2009151"/>
              <a:gd name="connsiteY3" fmla="*/ 873981 h 1747961"/>
              <a:gd name="connsiteX4" fmla="*/ 1572161 w 2009151"/>
              <a:gd name="connsiteY4" fmla="*/ 1747961 h 1747961"/>
              <a:gd name="connsiteX5" fmla="*/ 436990 w 2009151"/>
              <a:gd name="connsiteY5" fmla="*/ 1747961 h 1747961"/>
              <a:gd name="connsiteX6" fmla="*/ 0 w 2009151"/>
              <a:gd name="connsiteY6" fmla="*/ 873981 h 174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151" h="1747961">
                <a:moveTo>
                  <a:pt x="1004575" y="0"/>
                </a:moveTo>
                <a:lnTo>
                  <a:pt x="2009150" y="380181"/>
                </a:lnTo>
                <a:lnTo>
                  <a:pt x="2009150" y="1367780"/>
                </a:lnTo>
                <a:lnTo>
                  <a:pt x="1004575" y="1747961"/>
                </a:lnTo>
                <a:lnTo>
                  <a:pt x="1" y="1367780"/>
                </a:lnTo>
                <a:lnTo>
                  <a:pt x="1" y="380181"/>
                </a:lnTo>
                <a:lnTo>
                  <a:pt x="1004575" y="0"/>
                </a:lnTo>
                <a:close/>
              </a:path>
            </a:pathLst>
          </a:custGeom>
          <a:noFill/>
          <a:ln w="28575">
            <a:solidFill>
              <a:srgbClr val="00A24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311" tIns="435013" rIns="394311" bIns="435013"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pic>
        <p:nvPicPr>
          <p:cNvPr id="52" name="图片 51" descr="图片包含 物体&#10;&#10;已生成极高可信度的说明">
            <a:extLst>
              <a:ext uri="{FF2B5EF4-FFF2-40B4-BE49-F238E27FC236}">
                <a16:creationId xmlns:a16="http://schemas.microsoft.com/office/drawing/2014/main" id="{D44A81DA-AC4B-4086-AFFC-5EDC500C3FC8}"/>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1581554" y="1708031"/>
            <a:ext cx="868119" cy="243444"/>
          </a:xfrm>
          <a:prstGeom prst="rect">
            <a:avLst/>
          </a:prstGeom>
        </p:spPr>
      </p:pic>
      <p:grpSp>
        <p:nvGrpSpPr>
          <p:cNvPr id="53" name="组合 52">
            <a:extLst>
              <a:ext uri="{FF2B5EF4-FFF2-40B4-BE49-F238E27FC236}">
                <a16:creationId xmlns:a16="http://schemas.microsoft.com/office/drawing/2014/main" id="{F44BA559-11BC-4490-BD1C-C152644AB733}"/>
              </a:ext>
            </a:extLst>
          </p:cNvPr>
          <p:cNvGrpSpPr/>
          <p:nvPr/>
        </p:nvGrpSpPr>
        <p:grpSpPr>
          <a:xfrm>
            <a:off x="76112" y="188886"/>
            <a:ext cx="6923811" cy="370278"/>
            <a:chOff x="15914" y="240642"/>
            <a:chExt cx="6923811" cy="370278"/>
          </a:xfrm>
        </p:grpSpPr>
        <p:pic>
          <p:nvPicPr>
            <p:cNvPr id="55" name="图片 54">
              <a:extLst>
                <a:ext uri="{FF2B5EF4-FFF2-40B4-BE49-F238E27FC236}">
                  <a16:creationId xmlns:a16="http://schemas.microsoft.com/office/drawing/2014/main" id="{EE3C2376-8F96-4C31-BBB9-579DDED6C64B}"/>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6" name="图片 55">
              <a:extLst>
                <a:ext uri="{FF2B5EF4-FFF2-40B4-BE49-F238E27FC236}">
                  <a16:creationId xmlns:a16="http://schemas.microsoft.com/office/drawing/2014/main" id="{ADD9262D-685C-46B0-8CBD-30CB682EAE0B}"/>
                </a:ext>
              </a:extLst>
            </p:cNvPr>
            <p:cNvPicPr>
              <a:picLocks noChangeAspect="1"/>
            </p:cNvPicPr>
            <p:nvPr/>
          </p:nvPicPr>
          <p:blipFill rotWithShape="1">
            <a:blip r:embed="rId11">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7" name="图片 56" descr="图片包含 物体&#10;&#10;已生成极高可信度的说明">
              <a:extLst>
                <a:ext uri="{FF2B5EF4-FFF2-40B4-BE49-F238E27FC236}">
                  <a16:creationId xmlns:a16="http://schemas.microsoft.com/office/drawing/2014/main" id="{4FB0ABD2-BE0E-4865-974B-A60CAA0E6FC6}"/>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50" name="矩形 49">
            <a:extLst>
              <a:ext uri="{FF2B5EF4-FFF2-40B4-BE49-F238E27FC236}">
                <a16:creationId xmlns:a16="http://schemas.microsoft.com/office/drawing/2014/main" id="{8BDC717E-9705-481C-97BE-674EADA7E568}"/>
              </a:ext>
            </a:extLst>
          </p:cNvPr>
          <p:cNvSpPr/>
          <p:nvPr/>
        </p:nvSpPr>
        <p:spPr>
          <a:xfrm>
            <a:off x="2390050" y="195474"/>
            <a:ext cx="2364750"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❿</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kumimoji="0" lang="en-US" altLang="zh-CN"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a:t>
            </a:r>
            <a:r>
              <a:rPr kumimoji="0" lang="zh-CN" altLang="en-US" sz="1800" b="1" i="0" u="none" strike="noStrike" kern="1200" cap="none" spc="0" normalizeH="0" baseline="0" noProof="0" dirty="0">
                <a:ln>
                  <a:noFill/>
                </a:ln>
                <a:uLnTx/>
                <a:uFillTx/>
                <a:latin typeface="Candara" panose="020E0502030303020204" pitchFamily="34" charset="0"/>
                <a:ea typeface="微软雅黑 Light" panose="020B0502040204020203" pitchFamily="34" charset="-122"/>
                <a:cs typeface="Calibri" panose="020F0502020204030204" pitchFamily="34" charset="0"/>
              </a:rPr>
              <a:t>系统优势</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07940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7709BD4-0299-4EF3-80E9-E772ABC01FC0}"/>
              </a:ext>
            </a:extLst>
          </p:cNvPr>
          <p:cNvSpPr/>
          <p:nvPr/>
        </p:nvSpPr>
        <p:spPr>
          <a:xfrm>
            <a:off x="6174381" y="3071098"/>
            <a:ext cx="5421989"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rPr>
              <a:t>支持桌面、移动、</a:t>
            </a:r>
            <a:r>
              <a:rPr lang="zh-CN" altLang="en-US" sz="2000" b="1" dirty="0">
                <a:solidFill>
                  <a:srgbClr val="0266F8"/>
                </a:solidFill>
                <a:latin typeface="微软雅黑 Light" panose="020B0502040204020203" pitchFamily="34" charset="-122"/>
                <a:ea typeface="微软雅黑 Light" panose="020B0502040204020203" pitchFamily="34" charset="-122"/>
              </a:rPr>
              <a:t>手持</a:t>
            </a:r>
            <a:r>
              <a:rPr kumimoji="0" lang="zh-CN" altLang="en-US" sz="20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rPr>
              <a:t>客户端的交互方式，并提供数据通信接口实现随时信息互动分享。</a:t>
            </a:r>
          </a:p>
        </p:txBody>
      </p:sp>
      <p:sp>
        <p:nvSpPr>
          <p:cNvPr id="13" name="左中括号 12">
            <a:extLst>
              <a:ext uri="{FF2B5EF4-FFF2-40B4-BE49-F238E27FC236}">
                <a16:creationId xmlns:a16="http://schemas.microsoft.com/office/drawing/2014/main" id="{E76D0B71-6FDB-435A-9FD8-187A2F112CCF}"/>
              </a:ext>
            </a:extLst>
          </p:cNvPr>
          <p:cNvSpPr/>
          <p:nvPr/>
        </p:nvSpPr>
        <p:spPr>
          <a:xfrm rot="5400000">
            <a:off x="8832441" y="785166"/>
            <a:ext cx="108000" cy="5400000"/>
          </a:xfrm>
          <a:prstGeom prst="leftBracket">
            <a:avLst>
              <a:gd name="adj" fmla="val 19153"/>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 name="左中括号 16">
            <a:extLst>
              <a:ext uri="{FF2B5EF4-FFF2-40B4-BE49-F238E27FC236}">
                <a16:creationId xmlns:a16="http://schemas.microsoft.com/office/drawing/2014/main" id="{36D09CFC-7D3D-4151-B9A8-C0137367F1CB}"/>
              </a:ext>
            </a:extLst>
          </p:cNvPr>
          <p:cNvSpPr/>
          <p:nvPr/>
        </p:nvSpPr>
        <p:spPr>
          <a:xfrm rot="16200000">
            <a:off x="8831969" y="675418"/>
            <a:ext cx="107999" cy="5400000"/>
          </a:xfrm>
          <a:prstGeom prst="leftBracket">
            <a:avLst>
              <a:gd name="adj" fmla="val 1915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 name="组合 1">
            <a:extLst>
              <a:ext uri="{FF2B5EF4-FFF2-40B4-BE49-F238E27FC236}">
                <a16:creationId xmlns:a16="http://schemas.microsoft.com/office/drawing/2014/main" id="{A91D345A-F8AB-43AA-BEE2-913DD82E61BD}"/>
              </a:ext>
            </a:extLst>
          </p:cNvPr>
          <p:cNvGrpSpPr/>
          <p:nvPr/>
        </p:nvGrpSpPr>
        <p:grpSpPr>
          <a:xfrm>
            <a:off x="769265" y="1277794"/>
            <a:ext cx="5010409" cy="5339564"/>
            <a:chOff x="769265" y="1277794"/>
            <a:chExt cx="5010409" cy="5339564"/>
          </a:xfrm>
        </p:grpSpPr>
        <p:pic>
          <p:nvPicPr>
            <p:cNvPr id="12" name="图片 11">
              <a:extLst>
                <a:ext uri="{FF2B5EF4-FFF2-40B4-BE49-F238E27FC236}">
                  <a16:creationId xmlns:a16="http://schemas.microsoft.com/office/drawing/2014/main" id="{E16E9067-09C4-475C-BC4C-972D91D66588}"/>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24470" t="20972" r="23589" b="20138"/>
            <a:stretch/>
          </p:blipFill>
          <p:spPr>
            <a:xfrm>
              <a:off x="769265" y="1277794"/>
              <a:ext cx="5010409" cy="4038601"/>
            </a:xfrm>
            <a:prstGeom prst="rect">
              <a:avLst/>
            </a:prstGeom>
          </p:spPr>
        </p:pic>
        <p:pic>
          <p:nvPicPr>
            <p:cNvPr id="3" name="图片 2">
              <a:extLst>
                <a:ext uri="{FF2B5EF4-FFF2-40B4-BE49-F238E27FC236}">
                  <a16:creationId xmlns:a16="http://schemas.microsoft.com/office/drawing/2014/main" id="{83AB1CC2-BC5B-4109-96CC-B9C697CD16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1002489" y="1595638"/>
              <a:ext cx="4498487" cy="2503289"/>
            </a:xfrm>
            <a:prstGeom prst="rect">
              <a:avLst/>
            </a:prstGeom>
          </p:spPr>
        </p:pic>
        <p:pic>
          <p:nvPicPr>
            <p:cNvPr id="15" name="图片 14">
              <a:extLst>
                <a:ext uri="{FF2B5EF4-FFF2-40B4-BE49-F238E27FC236}">
                  <a16:creationId xmlns:a16="http://schemas.microsoft.com/office/drawing/2014/main" id="{07BB9436-70D4-44CF-9F69-A139D2FE1BAA}"/>
                </a:ext>
              </a:extLst>
            </p:cNvPr>
            <p:cNvPicPr>
              <a:picLocks noChangeAspect="1"/>
            </p:cNvPicPr>
            <p:nvPr/>
          </p:nvPicPr>
          <p:blipFill rotWithShape="1">
            <a:blip r:embed="rId6">
              <a:extLst>
                <a:ext uri="{28A0092B-C50C-407E-A947-70E740481C1C}">
                  <a14:useLocalDpi xmlns:a14="http://schemas.microsoft.com/office/drawing/2010/main" val="0"/>
                </a:ext>
              </a:extLst>
            </a:blip>
            <a:srcRect l="44173" t="34937" r="45457" b="37598"/>
            <a:stretch/>
          </p:blipFill>
          <p:spPr>
            <a:xfrm>
              <a:off x="3546003" y="3644206"/>
              <a:ext cx="1000385" cy="1883529"/>
            </a:xfrm>
            <a:prstGeom prst="rect">
              <a:avLst/>
            </a:prstGeom>
          </p:spPr>
        </p:pic>
        <p:pic>
          <p:nvPicPr>
            <p:cNvPr id="8" name="图片 7">
              <a:extLst>
                <a:ext uri="{FF2B5EF4-FFF2-40B4-BE49-F238E27FC236}">
                  <a16:creationId xmlns:a16="http://schemas.microsoft.com/office/drawing/2014/main" id="{55153E46-F642-46C5-8018-531A7BBDC4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8128" y="3921884"/>
              <a:ext cx="744832" cy="1326159"/>
            </a:xfrm>
            <a:prstGeom prst="rect">
              <a:avLst/>
            </a:prstGeom>
          </p:spPr>
        </p:pic>
        <p:grpSp>
          <p:nvGrpSpPr>
            <p:cNvPr id="28" name="组合 27">
              <a:extLst>
                <a:ext uri="{FF2B5EF4-FFF2-40B4-BE49-F238E27FC236}">
                  <a16:creationId xmlns:a16="http://schemas.microsoft.com/office/drawing/2014/main" id="{6C79D41C-AFF7-4E17-979E-4D9D575289D6}"/>
                </a:ext>
              </a:extLst>
            </p:cNvPr>
            <p:cNvGrpSpPr/>
            <p:nvPr/>
          </p:nvGrpSpPr>
          <p:grpSpPr>
            <a:xfrm>
              <a:off x="1349703" y="3597933"/>
              <a:ext cx="2172266" cy="3019425"/>
              <a:chOff x="1323722" y="2573194"/>
              <a:chExt cx="2172266" cy="3019425"/>
            </a:xfrm>
          </p:grpSpPr>
          <p:pic>
            <p:nvPicPr>
              <p:cNvPr id="14" name="图片 13">
                <a:extLst>
                  <a:ext uri="{FF2B5EF4-FFF2-40B4-BE49-F238E27FC236}">
                    <a16:creationId xmlns:a16="http://schemas.microsoft.com/office/drawing/2014/main" id="{AC90C502-CBED-4A1D-8D45-37D09FAC9686}"/>
                  </a:ext>
                </a:extLst>
              </p:cNvPr>
              <p:cNvPicPr>
                <a:picLocks noChangeAspect="1"/>
              </p:cNvPicPr>
              <p:nvPr/>
            </p:nvPicPr>
            <p:blipFill rotWithShape="1">
              <a:blip r:embed="rId8">
                <a:duotone>
                  <a:prstClr val="black"/>
                  <a:schemeClr val="tx1">
                    <a:lumMod val="95000"/>
                    <a:lumOff val="5000"/>
                    <a:tint val="45000"/>
                    <a:satMod val="400000"/>
                  </a:schemeClr>
                </a:duotone>
                <a:extLst>
                  <a:ext uri="{28A0092B-C50C-407E-A947-70E740481C1C}">
                    <a14:useLocalDpi xmlns:a14="http://schemas.microsoft.com/office/drawing/2010/main" val="0"/>
                  </a:ext>
                </a:extLst>
              </a:blip>
              <a:srcRect l="39729" t="32515" r="37752" b="23457"/>
              <a:stretch/>
            </p:blipFill>
            <p:spPr>
              <a:xfrm>
                <a:off x="1323722" y="2573194"/>
                <a:ext cx="2172266" cy="3019425"/>
              </a:xfrm>
              <a:prstGeom prst="rect">
                <a:avLst/>
              </a:prstGeom>
            </p:spPr>
          </p:pic>
          <p:pic>
            <p:nvPicPr>
              <p:cNvPr id="26" name="图片 25">
                <a:extLst>
                  <a:ext uri="{FF2B5EF4-FFF2-40B4-BE49-F238E27FC236}">
                    <a16:creationId xmlns:a16="http://schemas.microsoft.com/office/drawing/2014/main" id="{1B7ABED9-77A2-44DF-BF53-210D7E1AA6C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6536" y="2942044"/>
                <a:ext cx="1688266" cy="2307700"/>
              </a:xfrm>
              <a:prstGeom prst="rect">
                <a:avLst/>
              </a:prstGeom>
            </p:spPr>
          </p:pic>
        </p:grpSp>
      </p:grpSp>
      <p:grpSp>
        <p:nvGrpSpPr>
          <p:cNvPr id="21" name="组合 20">
            <a:extLst>
              <a:ext uri="{FF2B5EF4-FFF2-40B4-BE49-F238E27FC236}">
                <a16:creationId xmlns:a16="http://schemas.microsoft.com/office/drawing/2014/main" id="{9A9D039D-5AED-4B31-B685-63ED5440A994}"/>
              </a:ext>
            </a:extLst>
          </p:cNvPr>
          <p:cNvGrpSpPr/>
          <p:nvPr/>
        </p:nvGrpSpPr>
        <p:grpSpPr>
          <a:xfrm>
            <a:off x="76112" y="188886"/>
            <a:ext cx="6923811" cy="370278"/>
            <a:chOff x="15914" y="240642"/>
            <a:chExt cx="6923811" cy="370278"/>
          </a:xfrm>
        </p:grpSpPr>
        <p:pic>
          <p:nvPicPr>
            <p:cNvPr id="22" name="图片 21">
              <a:extLst>
                <a:ext uri="{FF2B5EF4-FFF2-40B4-BE49-F238E27FC236}">
                  <a16:creationId xmlns:a16="http://schemas.microsoft.com/office/drawing/2014/main" id="{65FDDE0F-13F1-4257-B6A2-7D1FDB384F91}"/>
                </a:ext>
              </a:extLst>
            </p:cNvPr>
            <p:cNvPicPr>
              <a:picLocks noChangeAspect="1"/>
            </p:cNvPicPr>
            <p:nvPr/>
          </p:nvPicPr>
          <p:blipFill rotWithShape="1">
            <a:blip r:embed="rId10">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3" name="图片 22">
              <a:extLst>
                <a:ext uri="{FF2B5EF4-FFF2-40B4-BE49-F238E27FC236}">
                  <a16:creationId xmlns:a16="http://schemas.microsoft.com/office/drawing/2014/main" id="{19C4C73F-467D-42A9-93EC-6F596AFC3A9B}"/>
                </a:ext>
              </a:extLst>
            </p:cNvPr>
            <p:cNvPicPr>
              <a:picLocks noChangeAspect="1"/>
            </p:cNvPicPr>
            <p:nvPr/>
          </p:nvPicPr>
          <p:blipFill rotWithShape="1">
            <a:blip r:embed="rId10">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4" name="图片 23" descr="图片包含 物体&#10;&#10;已生成极高可信度的说明">
              <a:extLst>
                <a:ext uri="{FF2B5EF4-FFF2-40B4-BE49-F238E27FC236}">
                  <a16:creationId xmlns:a16="http://schemas.microsoft.com/office/drawing/2014/main" id="{CC78F4E0-6CA8-4EA8-91FC-265C6570BB93}"/>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5" name="矩形 24">
            <a:extLst>
              <a:ext uri="{FF2B5EF4-FFF2-40B4-BE49-F238E27FC236}">
                <a16:creationId xmlns:a16="http://schemas.microsoft.com/office/drawing/2014/main" id="{2FEFEFD1-B64C-4AE8-AA24-8F5F09EB07AA}"/>
              </a:ext>
            </a:extLst>
          </p:cNvPr>
          <p:cNvSpPr/>
          <p:nvPr/>
        </p:nvSpPr>
        <p:spPr>
          <a:xfrm>
            <a:off x="2395510" y="195474"/>
            <a:ext cx="2440092" cy="369332"/>
          </a:xfrm>
          <a:prstGeom prst="rect">
            <a:avLst/>
          </a:prstGeom>
        </p:spPr>
        <p:txBody>
          <a:bodyPr wrap="none" anchor="ctr" anchorCtr="1">
            <a:spAutoFit/>
          </a:bodyPr>
          <a:lstStyle/>
          <a:p>
            <a:pPr lvl="0" algn="ctr">
              <a:defRPr/>
            </a:pPr>
            <a:r>
              <a:rPr lang="en-US" altLang="zh-CN" b="1" dirty="0">
                <a:solidFill>
                  <a:srgbClr val="7030A0"/>
                </a:solidFill>
                <a:latin typeface="Candara" panose="020E0502030303020204" pitchFamily="34" charset="0"/>
                <a:ea typeface="微软雅黑" panose="020B0503020204020204" pitchFamily="34" charset="-122"/>
              </a:rPr>
              <a:t>⓫</a:t>
            </a:r>
            <a:r>
              <a:rPr kumimoji="0" lang="zh-CN" altLang="en-US" sz="1800" b="1" i="0" u="none" strike="noStrike" kern="1200" cap="none" spc="0" normalizeH="0" baseline="0" noProof="0" dirty="0">
                <a:ln>
                  <a:noFill/>
                </a:ln>
                <a:solidFill>
                  <a:srgbClr val="E7E6E6">
                    <a:lumMod val="10000"/>
                  </a:srgbClr>
                </a:solidFill>
                <a:uLnTx/>
                <a:uFillTx/>
                <a:latin typeface="微软雅黑" panose="020B0503020204020204" pitchFamily="34" charset="-122"/>
                <a:ea typeface="微软雅黑" panose="020B0503020204020204" pitchFamily="34" charset="-122"/>
              </a:rPr>
              <a:t>平台介绍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&gt;</a:t>
            </a:r>
            <a:r>
              <a:rPr kumimoji="0" lang="zh-CN" altLang="en-US" sz="1800" b="1" i="0" u="none" strike="noStrike" kern="1200" cap="none" spc="0" normalizeH="0" baseline="0" noProof="0" dirty="0">
                <a:ln>
                  <a:noFill/>
                </a:ln>
                <a:uLnTx/>
                <a:uFillTx/>
                <a:latin typeface="Candara" panose="020E0502030303020204" pitchFamily="34" charset="0"/>
                <a:ea typeface="微软雅黑 Light" panose="020B0502040204020203" pitchFamily="34" charset="-122"/>
                <a:cs typeface="Calibri" panose="020F0502020204030204" pitchFamily="34" charset="0"/>
              </a:rPr>
              <a:t>交互工具</a:t>
            </a:r>
            <a:endParaRPr kumimoji="0" lang="zh-CN" altLang="en-US" sz="1800" b="1"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4184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par>
                          <p:cTn id="8" fill="hold">
                            <p:stCondLst>
                              <p:cond delay="750"/>
                            </p:stCondLst>
                            <p:childTnLst>
                              <p:par>
                                <p:cTn id="9" presetID="47" presetClass="entr" presetSubtype="0" fill="hold" grpId="0"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anim calcmode="lin" valueType="num">
                                      <p:cBhvr>
                                        <p:cTn id="12" dur="250" fill="hold"/>
                                        <p:tgtEl>
                                          <p:spTgt spid="13"/>
                                        </p:tgtEl>
                                        <p:attrNameLst>
                                          <p:attrName>ppt_x</p:attrName>
                                        </p:attrNameLst>
                                      </p:cBhvr>
                                      <p:tavLst>
                                        <p:tav tm="0">
                                          <p:val>
                                            <p:strVal val="#ppt_x"/>
                                          </p:val>
                                        </p:tav>
                                        <p:tav tm="100000">
                                          <p:val>
                                            <p:strVal val="#ppt_x"/>
                                          </p:val>
                                        </p:tav>
                                      </p:tavLst>
                                    </p:anim>
                                    <p:anim calcmode="lin" valueType="num">
                                      <p:cBhvr>
                                        <p:cTn id="13" dur="250" fill="hold"/>
                                        <p:tgtEl>
                                          <p:spTgt spid="13"/>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25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50"/>
                                        <p:tgtEl>
                                          <p:spTgt spid="17"/>
                                        </p:tgtEl>
                                      </p:cBhvr>
                                    </p:animEffect>
                                    <p:anim calcmode="lin" valueType="num">
                                      <p:cBhvr>
                                        <p:cTn id="17" dur="250" fill="hold"/>
                                        <p:tgtEl>
                                          <p:spTgt spid="17"/>
                                        </p:tgtEl>
                                        <p:attrNameLst>
                                          <p:attrName>ppt_x</p:attrName>
                                        </p:attrNameLst>
                                      </p:cBhvr>
                                      <p:tavLst>
                                        <p:tav tm="0">
                                          <p:val>
                                            <p:strVal val="#ppt_x"/>
                                          </p:val>
                                        </p:tav>
                                        <p:tav tm="100000">
                                          <p:val>
                                            <p:strVal val="#ppt_x"/>
                                          </p:val>
                                        </p:tav>
                                      </p:tavLst>
                                    </p:anim>
                                    <p:anim calcmode="lin" valueType="num">
                                      <p:cBhvr>
                                        <p:cTn id="18" dur="250" fill="hold"/>
                                        <p:tgtEl>
                                          <p:spTgt spid="17"/>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35" presetClass="path" presetSubtype="0" accel="50000" decel="50000" fill="hold" grpId="1" nodeType="afterEffect">
                                  <p:stCondLst>
                                    <p:cond delay="250"/>
                                  </p:stCondLst>
                                  <p:childTnLst>
                                    <p:animMotion origin="layout" path="M 3.51992E-6 -1.85185E-6 L 3.51992E-6 -0.05463 " pathEditMode="relative" rAng="0" ptsTypes="AA">
                                      <p:cBhvr>
                                        <p:cTn id="21" dur="250" fill="hold"/>
                                        <p:tgtEl>
                                          <p:spTgt spid="13"/>
                                        </p:tgtEl>
                                        <p:attrNameLst>
                                          <p:attrName>ppt_x</p:attrName>
                                          <p:attrName>ppt_y</p:attrName>
                                        </p:attrNameLst>
                                      </p:cBhvr>
                                      <p:rCtr x="0" y="-2731"/>
                                    </p:animMotion>
                                  </p:childTnLst>
                                </p:cTn>
                              </p:par>
                              <p:par>
                                <p:cTn id="22" presetID="63" presetClass="path" presetSubtype="0" accel="50000" decel="50000" fill="hold" grpId="1" nodeType="withEffect">
                                  <p:stCondLst>
                                    <p:cond delay="250"/>
                                  </p:stCondLst>
                                  <p:childTnLst>
                                    <p:animMotion origin="layout" path="M 3.69435E-6 3.7037E-7 L 3.69435E-6 0.05139 " pathEditMode="relative" rAng="0" ptsTypes="AA">
                                      <p:cBhvr>
                                        <p:cTn id="23" dur="250" fill="hold"/>
                                        <p:tgtEl>
                                          <p:spTgt spid="17"/>
                                        </p:tgtEl>
                                        <p:attrNameLst>
                                          <p:attrName>ppt_x</p:attrName>
                                          <p:attrName>ppt_y</p:attrName>
                                        </p:attrNameLst>
                                      </p:cBhvr>
                                      <p:rCtr x="0" y="2569"/>
                                    </p:animMotion>
                                  </p:childTnLst>
                                </p:cTn>
                              </p:par>
                            </p:childTnLst>
                          </p:cTn>
                        </p:par>
                        <p:par>
                          <p:cTn id="24" fill="hold">
                            <p:stCondLst>
                              <p:cond delay="1750"/>
                            </p:stCondLst>
                            <p:childTnLst>
                              <p:par>
                                <p:cTn id="25" presetID="2" presetClass="entr" presetSubtype="8" fill="hold" nodeType="afterEffect">
                                  <p:stCondLst>
                                    <p:cond delay="250"/>
                                  </p:stCondLst>
                                  <p:childTnLst>
                                    <p:set>
                                      <p:cBhvr>
                                        <p:cTn id="26" dur="1" fill="hold">
                                          <p:stCondLst>
                                            <p:cond delay="0"/>
                                          </p:stCondLst>
                                        </p:cTn>
                                        <p:tgtEl>
                                          <p:spTgt spid="7">
                                            <p:txEl>
                                              <p:pRg st="0" end="0"/>
                                            </p:txEl>
                                          </p:spTgt>
                                        </p:tgtEl>
                                        <p:attrNameLst>
                                          <p:attrName>style.visibility</p:attrName>
                                        </p:attrNameLst>
                                      </p:cBhvr>
                                      <p:to>
                                        <p:strVal val="visible"/>
                                      </p:to>
                                    </p:set>
                                    <p:anim calcmode="lin" valueType="num">
                                      <p:cBhvr additive="base">
                                        <p:cTn id="2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774D13E-47A9-45FF-A786-F44163F122C9}"/>
              </a:ext>
            </a:extLst>
          </p:cNvPr>
          <p:cNvSpPr/>
          <p:nvPr/>
        </p:nvSpPr>
        <p:spPr>
          <a:xfrm>
            <a:off x="571236" y="1855548"/>
            <a:ext cx="1107427" cy="338554"/>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600" b="1" dirty="0">
                <a:solidFill>
                  <a:schemeClr val="bg1">
                    <a:lumMod val="65000"/>
                  </a:schemeClr>
                </a:solidFill>
                <a:latin typeface="微软雅黑 Light" panose="020B0502040204020203" pitchFamily="34" charset="-122"/>
                <a:ea typeface="微软雅黑 Light" panose="020B0502040204020203" pitchFamily="34" charset="-122"/>
              </a:rPr>
              <a:t>设备状态</a:t>
            </a:r>
          </a:p>
        </p:txBody>
      </p:sp>
      <p:pic>
        <p:nvPicPr>
          <p:cNvPr id="3" name="图片 2">
            <a:extLst>
              <a:ext uri="{FF2B5EF4-FFF2-40B4-BE49-F238E27FC236}">
                <a16:creationId xmlns:a16="http://schemas.microsoft.com/office/drawing/2014/main" id="{829E349F-CCC0-40A8-92BB-E85D9A5B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86" y="2223815"/>
            <a:ext cx="5372100" cy="2428875"/>
          </a:xfrm>
          <a:prstGeom prst="rect">
            <a:avLst/>
          </a:prstGeom>
        </p:spPr>
      </p:pic>
      <p:pic>
        <p:nvPicPr>
          <p:cNvPr id="5" name="图片 4">
            <a:extLst>
              <a:ext uri="{FF2B5EF4-FFF2-40B4-BE49-F238E27FC236}">
                <a16:creationId xmlns:a16="http://schemas.microsoft.com/office/drawing/2014/main" id="{309918EC-5815-4EA0-AF58-3DB03CB9D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140" y="2164490"/>
            <a:ext cx="5388997" cy="2547524"/>
          </a:xfrm>
          <a:prstGeom prst="rect">
            <a:avLst/>
          </a:prstGeom>
        </p:spPr>
      </p:pic>
      <p:sp>
        <p:nvSpPr>
          <p:cNvPr id="7" name="矩形 6">
            <a:extLst>
              <a:ext uri="{FF2B5EF4-FFF2-40B4-BE49-F238E27FC236}">
                <a16:creationId xmlns:a16="http://schemas.microsoft.com/office/drawing/2014/main" id="{9BCC6C2E-B9B1-42B0-BA5C-DABB20F445A4}"/>
              </a:ext>
            </a:extLst>
          </p:cNvPr>
          <p:cNvSpPr/>
          <p:nvPr/>
        </p:nvSpPr>
        <p:spPr>
          <a:xfrm>
            <a:off x="6097587" y="1854483"/>
            <a:ext cx="1126477" cy="338554"/>
          </a:xfrm>
          <a:prstGeom prst="rect">
            <a:avLst/>
          </a:prstGeom>
        </p:spPr>
        <p:txBody>
          <a:bodyPr wrap="square">
            <a:spAutoFit/>
          </a:bodyPr>
          <a:lstStyle/>
          <a:p>
            <a:pPr algn="ctr">
              <a:defRPr/>
            </a:pPr>
            <a:r>
              <a:rPr lang="zh-CN" altLang="en-US" sz="1600" b="1" dirty="0">
                <a:solidFill>
                  <a:schemeClr val="bg1">
                    <a:lumMod val="65000"/>
                  </a:schemeClr>
                </a:solidFill>
                <a:latin typeface="微软雅黑 Light" panose="020B0502040204020203" pitchFamily="34" charset="-122"/>
                <a:ea typeface="微软雅黑 Light" panose="020B0502040204020203" pitchFamily="34" charset="-122"/>
              </a:rPr>
              <a:t>航行状态</a:t>
            </a:r>
          </a:p>
        </p:txBody>
      </p:sp>
      <p:sp>
        <p:nvSpPr>
          <p:cNvPr id="8" name="矩形 7">
            <a:extLst>
              <a:ext uri="{FF2B5EF4-FFF2-40B4-BE49-F238E27FC236}">
                <a16:creationId xmlns:a16="http://schemas.microsoft.com/office/drawing/2014/main" id="{B7C28F34-8BDF-4657-924A-8F7F443FA76B}"/>
              </a:ext>
            </a:extLst>
          </p:cNvPr>
          <p:cNvSpPr/>
          <p:nvPr/>
        </p:nvSpPr>
        <p:spPr>
          <a:xfrm>
            <a:off x="2393409" y="188777"/>
            <a:ext cx="1155048" cy="369332"/>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功能展现</a:t>
            </a:r>
          </a:p>
        </p:txBody>
      </p:sp>
      <p:grpSp>
        <p:nvGrpSpPr>
          <p:cNvPr id="16" name="组合 15">
            <a:extLst>
              <a:ext uri="{FF2B5EF4-FFF2-40B4-BE49-F238E27FC236}">
                <a16:creationId xmlns:a16="http://schemas.microsoft.com/office/drawing/2014/main" id="{702B2A5B-B907-4FD3-A772-BD0381394B8C}"/>
              </a:ext>
            </a:extLst>
          </p:cNvPr>
          <p:cNvGrpSpPr/>
          <p:nvPr/>
        </p:nvGrpSpPr>
        <p:grpSpPr>
          <a:xfrm>
            <a:off x="76112" y="188886"/>
            <a:ext cx="6923811" cy="370278"/>
            <a:chOff x="15914" y="240642"/>
            <a:chExt cx="6923811" cy="370278"/>
          </a:xfrm>
        </p:grpSpPr>
        <p:pic>
          <p:nvPicPr>
            <p:cNvPr id="17" name="图片 16">
              <a:extLst>
                <a:ext uri="{FF2B5EF4-FFF2-40B4-BE49-F238E27FC236}">
                  <a16:creationId xmlns:a16="http://schemas.microsoft.com/office/drawing/2014/main" id="{E3E37631-4FDC-4BA7-A2EE-9249E7125A5A}"/>
                </a:ext>
              </a:extLst>
            </p:cNvPr>
            <p:cNvPicPr>
              <a:picLocks noChangeAspect="1"/>
            </p:cNvPicPr>
            <p:nvPr/>
          </p:nvPicPr>
          <p:blipFill rotWithShape="1">
            <a:blip r:embed="rId5">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18" name="图片 17">
              <a:extLst>
                <a:ext uri="{FF2B5EF4-FFF2-40B4-BE49-F238E27FC236}">
                  <a16:creationId xmlns:a16="http://schemas.microsoft.com/office/drawing/2014/main" id="{B77E8449-E91C-4F31-ABDD-535E0ABA0F9A}"/>
                </a:ext>
              </a:extLst>
            </p:cNvPr>
            <p:cNvPicPr>
              <a:picLocks noChangeAspect="1"/>
            </p:cNvPicPr>
            <p:nvPr/>
          </p:nvPicPr>
          <p:blipFill rotWithShape="1">
            <a:blip r:embed="rId5">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19" name="图片 18" descr="图片包含 物体&#10;&#10;已生成极高可信度的说明">
              <a:extLst>
                <a:ext uri="{FF2B5EF4-FFF2-40B4-BE49-F238E27FC236}">
                  <a16:creationId xmlns:a16="http://schemas.microsoft.com/office/drawing/2014/main" id="{6009ED40-B83D-4D63-9D5E-70687CC7350E}"/>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Tree>
    <p:extLst>
      <p:ext uri="{BB962C8B-B14F-4D97-AF65-F5344CB8AC3E}">
        <p14:creationId xmlns:p14="http://schemas.microsoft.com/office/powerpoint/2010/main" val="4276264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7418AC7E-4823-448B-BA26-F46522AE051C}"/>
              </a:ext>
            </a:extLst>
          </p:cNvPr>
          <p:cNvSpPr/>
          <p:nvPr/>
        </p:nvSpPr>
        <p:spPr>
          <a:xfrm>
            <a:off x="2402111" y="187441"/>
            <a:ext cx="2612892" cy="369332"/>
          </a:xfrm>
          <a:prstGeom prst="rect">
            <a:avLst/>
          </a:prstGeom>
        </p:spPr>
        <p:txBody>
          <a:bodyPr wrap="square">
            <a:spAutoFit/>
          </a:bodyPr>
          <a:lstStyle/>
          <a:p>
            <a:pPr algn="ctr">
              <a:defRPr/>
            </a:pP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rPr>
              <a:t>4G</a:t>
            </a:r>
            <a:r>
              <a:rPr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视频监控方案示意图</a:t>
            </a:r>
          </a:p>
        </p:txBody>
      </p:sp>
      <p:pic>
        <p:nvPicPr>
          <p:cNvPr id="12" name="图片 11" descr="图片包含 黑色, 室内, 白色&#10;&#10;已生成高可信度的说明">
            <a:extLst>
              <a:ext uri="{FF2B5EF4-FFF2-40B4-BE49-F238E27FC236}">
                <a16:creationId xmlns:a16="http://schemas.microsoft.com/office/drawing/2014/main" id="{C456018E-3BC3-4CAE-B6E1-D264AC81BE1F}"/>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841693" y="932569"/>
            <a:ext cx="862619" cy="735657"/>
          </a:xfrm>
          <a:prstGeom prst="rect">
            <a:avLst/>
          </a:prstGeom>
        </p:spPr>
      </p:pic>
      <p:pic>
        <p:nvPicPr>
          <p:cNvPr id="3" name="图片 2">
            <a:extLst>
              <a:ext uri="{FF2B5EF4-FFF2-40B4-BE49-F238E27FC236}">
                <a16:creationId xmlns:a16="http://schemas.microsoft.com/office/drawing/2014/main" id="{3932096C-7FCC-476B-BE49-938A649035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89783" y="3155200"/>
            <a:ext cx="862620" cy="646966"/>
          </a:xfrm>
          <a:prstGeom prst="rect">
            <a:avLst/>
          </a:prstGeom>
        </p:spPr>
      </p:pic>
      <p:pic>
        <p:nvPicPr>
          <p:cNvPr id="5" name="图片 4">
            <a:extLst>
              <a:ext uri="{FF2B5EF4-FFF2-40B4-BE49-F238E27FC236}">
                <a16:creationId xmlns:a16="http://schemas.microsoft.com/office/drawing/2014/main" id="{A2A0DFC7-E43B-4378-97B1-7A020D5FA4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783" y="2144477"/>
            <a:ext cx="862620" cy="646965"/>
          </a:xfrm>
          <a:prstGeom prst="rect">
            <a:avLst/>
          </a:prstGeom>
        </p:spPr>
      </p:pic>
      <p:grpSp>
        <p:nvGrpSpPr>
          <p:cNvPr id="115" name="组合 114">
            <a:extLst>
              <a:ext uri="{FF2B5EF4-FFF2-40B4-BE49-F238E27FC236}">
                <a16:creationId xmlns:a16="http://schemas.microsoft.com/office/drawing/2014/main" id="{DB7B61C8-6D0B-4D87-A1BC-418A8717202E}"/>
              </a:ext>
            </a:extLst>
          </p:cNvPr>
          <p:cNvGrpSpPr/>
          <p:nvPr/>
        </p:nvGrpSpPr>
        <p:grpSpPr>
          <a:xfrm>
            <a:off x="10253640" y="3552648"/>
            <a:ext cx="877163" cy="584416"/>
            <a:chOff x="10368120" y="3536551"/>
            <a:chExt cx="877163" cy="584416"/>
          </a:xfrm>
        </p:grpSpPr>
        <p:grpSp>
          <p:nvGrpSpPr>
            <p:cNvPr id="22" name="组合 21">
              <a:extLst>
                <a:ext uri="{FF2B5EF4-FFF2-40B4-BE49-F238E27FC236}">
                  <a16:creationId xmlns:a16="http://schemas.microsoft.com/office/drawing/2014/main" id="{37E7C9D8-5BE3-4889-89A2-F3E3BB8888F9}"/>
                </a:ext>
              </a:extLst>
            </p:cNvPr>
            <p:cNvGrpSpPr/>
            <p:nvPr/>
          </p:nvGrpSpPr>
          <p:grpSpPr>
            <a:xfrm>
              <a:off x="10622001" y="3536551"/>
              <a:ext cx="360000" cy="354480"/>
              <a:chOff x="6540501" y="5635626"/>
              <a:chExt cx="171450" cy="177800"/>
            </a:xfrm>
            <a:noFill/>
          </p:grpSpPr>
          <p:sp>
            <p:nvSpPr>
              <p:cNvPr id="23" name="Freeform 463">
                <a:extLst>
                  <a:ext uri="{FF2B5EF4-FFF2-40B4-BE49-F238E27FC236}">
                    <a16:creationId xmlns:a16="http://schemas.microsoft.com/office/drawing/2014/main" id="{605DE9A0-E529-4950-A0A3-FAC2932ADFD7}"/>
                  </a:ext>
                </a:extLst>
              </p:cNvPr>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4" name="Freeform 464">
                <a:extLst>
                  <a:ext uri="{FF2B5EF4-FFF2-40B4-BE49-F238E27FC236}">
                    <a16:creationId xmlns:a16="http://schemas.microsoft.com/office/drawing/2014/main" id="{84841A34-588A-41AC-B236-C8F65DD23F4F}"/>
                  </a:ext>
                </a:extLst>
              </p:cNvPr>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25" name="Freeform 465">
                <a:extLst>
                  <a:ext uri="{FF2B5EF4-FFF2-40B4-BE49-F238E27FC236}">
                    <a16:creationId xmlns:a16="http://schemas.microsoft.com/office/drawing/2014/main" id="{B8C70A54-A800-4DBB-87B1-1542CC39ABE9}"/>
                  </a:ext>
                </a:extLst>
              </p:cNvPr>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16" name="矩形 15">
              <a:extLst>
                <a:ext uri="{FF2B5EF4-FFF2-40B4-BE49-F238E27FC236}">
                  <a16:creationId xmlns:a16="http://schemas.microsoft.com/office/drawing/2014/main" id="{FBF5E9C0-05C6-4ECF-BD8B-0E32C3A5272F}"/>
                </a:ext>
              </a:extLst>
            </p:cNvPr>
            <p:cNvSpPr/>
            <p:nvPr/>
          </p:nvSpPr>
          <p:spPr>
            <a:xfrm>
              <a:off x="10368120" y="3890135"/>
              <a:ext cx="877163"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数据分享接口</a:t>
              </a:r>
            </a:p>
          </p:txBody>
        </p:sp>
      </p:grpSp>
      <p:grpSp>
        <p:nvGrpSpPr>
          <p:cNvPr id="123" name="组合 122">
            <a:extLst>
              <a:ext uri="{FF2B5EF4-FFF2-40B4-BE49-F238E27FC236}">
                <a16:creationId xmlns:a16="http://schemas.microsoft.com/office/drawing/2014/main" id="{EC964B07-4CA5-4BED-9C4C-B25C8E6CC9F2}"/>
              </a:ext>
            </a:extLst>
          </p:cNvPr>
          <p:cNvGrpSpPr/>
          <p:nvPr/>
        </p:nvGrpSpPr>
        <p:grpSpPr>
          <a:xfrm>
            <a:off x="10285700" y="1543597"/>
            <a:ext cx="813043" cy="1673272"/>
            <a:chOff x="10382316" y="2046079"/>
            <a:chExt cx="813043" cy="1673272"/>
          </a:xfrm>
        </p:grpSpPr>
        <p:pic>
          <p:nvPicPr>
            <p:cNvPr id="19" name="图形 18" descr="平板电脑">
              <a:extLst>
                <a:ext uri="{FF2B5EF4-FFF2-40B4-BE49-F238E27FC236}">
                  <a16:creationId xmlns:a16="http://schemas.microsoft.com/office/drawing/2014/main" id="{FD4589DF-4A7F-4DE1-B5C2-83963349F47B}"/>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0886" y="2524276"/>
              <a:ext cx="424846" cy="418331"/>
            </a:xfrm>
            <a:prstGeom prst="rect">
              <a:avLst/>
            </a:prstGeom>
          </p:spPr>
        </p:pic>
        <p:pic>
          <p:nvPicPr>
            <p:cNvPr id="20" name="图形 19" descr="便携式计算机">
              <a:extLst>
                <a:ext uri="{FF2B5EF4-FFF2-40B4-BE49-F238E27FC236}">
                  <a16:creationId xmlns:a16="http://schemas.microsoft.com/office/drawing/2014/main" id="{D8F6A54D-830E-4AB1-9AA9-B6D09173EA04}"/>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36412" y="2944816"/>
              <a:ext cx="527866" cy="519771"/>
            </a:xfrm>
            <a:prstGeom prst="rect">
              <a:avLst/>
            </a:prstGeom>
          </p:spPr>
        </p:pic>
        <p:pic>
          <p:nvPicPr>
            <p:cNvPr id="21" name="图形 20" descr="智能手机">
              <a:extLst>
                <a:ext uri="{FF2B5EF4-FFF2-40B4-BE49-F238E27FC236}">
                  <a16:creationId xmlns:a16="http://schemas.microsoft.com/office/drawing/2014/main" id="{8A4DB27E-BDAB-404E-9175-7FEA62A6BFB1}"/>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10675160" y="2172419"/>
              <a:ext cx="244035" cy="240293"/>
            </a:xfrm>
            <a:prstGeom prst="rect">
              <a:avLst/>
            </a:prstGeom>
          </p:spPr>
        </p:pic>
        <p:sp>
          <p:nvSpPr>
            <p:cNvPr id="13" name="矩形 12">
              <a:extLst>
                <a:ext uri="{FF2B5EF4-FFF2-40B4-BE49-F238E27FC236}">
                  <a16:creationId xmlns:a16="http://schemas.microsoft.com/office/drawing/2014/main" id="{6A9B15DB-CDF0-4AAB-85B5-EB921F531749}"/>
                </a:ext>
              </a:extLst>
            </p:cNvPr>
            <p:cNvSpPr/>
            <p:nvPr/>
          </p:nvSpPr>
          <p:spPr>
            <a:xfrm>
              <a:off x="10500627" y="2361257"/>
              <a:ext cx="598479"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chemeClr val="bg1">
                      <a:lumMod val="85000"/>
                    </a:schemeClr>
                  </a:solidFill>
                  <a:effectLst/>
                  <a:uLnTx/>
                  <a:uFillTx/>
                  <a:latin typeface="等线" panose="02010600030101010101" pitchFamily="2" charset="-122"/>
                  <a:ea typeface="等线" panose="02010600030101010101" pitchFamily="2" charset="-122"/>
                </a:rPr>
                <a:t>手持</a:t>
              </a:r>
            </a:p>
          </p:txBody>
        </p:sp>
        <p:sp>
          <p:nvSpPr>
            <p:cNvPr id="14" name="矩形 13">
              <a:extLst>
                <a:ext uri="{FF2B5EF4-FFF2-40B4-BE49-F238E27FC236}">
                  <a16:creationId xmlns:a16="http://schemas.microsoft.com/office/drawing/2014/main" id="{2C44D058-6505-4F53-961A-32E5722DA157}"/>
                </a:ext>
              </a:extLst>
            </p:cNvPr>
            <p:cNvSpPr/>
            <p:nvPr/>
          </p:nvSpPr>
          <p:spPr>
            <a:xfrm>
              <a:off x="10608831" y="2813147"/>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bg1">
                      <a:lumMod val="85000"/>
                    </a:schemeClr>
                  </a:solidFill>
                  <a:effectLst/>
                  <a:uLnTx/>
                  <a:uFillTx/>
                  <a:latin typeface="等线" panose="02010600030101010101" pitchFamily="2" charset="-122"/>
                  <a:ea typeface="等线" panose="02010600030101010101" pitchFamily="2" charset="-122"/>
                </a:rPr>
                <a:t>移动</a:t>
              </a:r>
            </a:p>
          </p:txBody>
        </p:sp>
        <p:sp>
          <p:nvSpPr>
            <p:cNvPr id="15" name="矩形 14">
              <a:extLst>
                <a:ext uri="{FF2B5EF4-FFF2-40B4-BE49-F238E27FC236}">
                  <a16:creationId xmlns:a16="http://schemas.microsoft.com/office/drawing/2014/main" id="{921480E1-DA2A-49C5-9B93-FE1CE0B3F679}"/>
                </a:ext>
              </a:extLst>
            </p:cNvPr>
            <p:cNvSpPr/>
            <p:nvPr/>
          </p:nvSpPr>
          <p:spPr>
            <a:xfrm>
              <a:off x="10606739" y="3317265"/>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chemeClr val="bg1">
                      <a:lumMod val="85000"/>
                    </a:schemeClr>
                  </a:solidFill>
                  <a:effectLst/>
                  <a:uLnTx/>
                  <a:uFillTx/>
                  <a:latin typeface="方正兰亭超细黑简体" panose="02000000000000000000" pitchFamily="2" charset="-122"/>
                  <a:ea typeface="方正兰亭超细黑简体" panose="02000000000000000000" pitchFamily="2" charset="-122"/>
                  <a:cs typeface="+mn-cs"/>
                </a:rPr>
                <a:t>桌面</a:t>
              </a:r>
            </a:p>
          </p:txBody>
        </p:sp>
        <p:sp>
          <p:nvSpPr>
            <p:cNvPr id="18" name="矩形: 圆角 17">
              <a:extLst>
                <a:ext uri="{FF2B5EF4-FFF2-40B4-BE49-F238E27FC236}">
                  <a16:creationId xmlns:a16="http://schemas.microsoft.com/office/drawing/2014/main" id="{66E32127-66AD-430C-AC76-0C7A74F04488}"/>
                </a:ext>
              </a:extLst>
            </p:cNvPr>
            <p:cNvSpPr/>
            <p:nvPr/>
          </p:nvSpPr>
          <p:spPr>
            <a:xfrm rot="5400000">
              <a:off x="9952202" y="2476193"/>
              <a:ext cx="1673272"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grpSp>
      <p:sp>
        <p:nvSpPr>
          <p:cNvPr id="27" name="矩形 26">
            <a:extLst>
              <a:ext uri="{FF2B5EF4-FFF2-40B4-BE49-F238E27FC236}">
                <a16:creationId xmlns:a16="http://schemas.microsoft.com/office/drawing/2014/main" id="{CE468E2E-008F-488C-83F7-ED05D1D7FC59}"/>
              </a:ext>
            </a:extLst>
          </p:cNvPr>
          <p:cNvSpPr/>
          <p:nvPr/>
        </p:nvSpPr>
        <p:spPr>
          <a:xfrm>
            <a:off x="890164" y="1629214"/>
            <a:ext cx="90033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chemeClr val="bg1">
                    <a:lumMod val="85000"/>
                  </a:schemeClr>
                </a:solidFill>
                <a:effectLst/>
                <a:uLnTx/>
                <a:uFillTx/>
                <a:latin typeface="等线" panose="02010600030101010101" pitchFamily="2" charset="-122"/>
                <a:ea typeface="等线" panose="02010600030101010101" pitchFamily="2" charset="-122"/>
              </a:rPr>
              <a:t>防风雨云台摄像机</a:t>
            </a:r>
          </a:p>
        </p:txBody>
      </p:sp>
      <p:sp>
        <p:nvSpPr>
          <p:cNvPr id="28" name="矩形 27">
            <a:extLst>
              <a:ext uri="{FF2B5EF4-FFF2-40B4-BE49-F238E27FC236}">
                <a16:creationId xmlns:a16="http://schemas.microsoft.com/office/drawing/2014/main" id="{381EB443-155A-48C2-9331-DB6C3601BC98}"/>
              </a:ext>
            </a:extLst>
          </p:cNvPr>
          <p:cNvSpPr/>
          <p:nvPr/>
        </p:nvSpPr>
        <p:spPr>
          <a:xfrm>
            <a:off x="917907" y="2649063"/>
            <a:ext cx="829740" cy="200055"/>
          </a:xfrm>
          <a:prstGeom prst="rect">
            <a:avLst/>
          </a:prstGeom>
        </p:spPr>
        <p:txBody>
          <a:bodyPr wrap="square">
            <a:spAutoFit/>
          </a:bodyPr>
          <a:lstStyle/>
          <a:p>
            <a:pPr algn="ctr">
              <a:defRPr/>
            </a:pPr>
            <a:r>
              <a:rPr lang="zh-CN" altLang="en-US" sz="700" dirty="0">
                <a:solidFill>
                  <a:schemeClr val="bg1">
                    <a:lumMod val="85000"/>
                  </a:schemeClr>
                </a:solidFill>
                <a:latin typeface="等线" panose="02010600030101010101" pitchFamily="2" charset="-122"/>
                <a:ea typeface="等线" panose="02010600030101010101" pitchFamily="2" charset="-122"/>
              </a:rPr>
              <a:t>防水滴摄像机</a:t>
            </a:r>
          </a:p>
        </p:txBody>
      </p:sp>
      <p:sp>
        <p:nvSpPr>
          <p:cNvPr id="29" name="矩形 28">
            <a:extLst>
              <a:ext uri="{FF2B5EF4-FFF2-40B4-BE49-F238E27FC236}">
                <a16:creationId xmlns:a16="http://schemas.microsoft.com/office/drawing/2014/main" id="{97F77747-4E82-4EF2-BC5B-9C913341BB2C}"/>
              </a:ext>
            </a:extLst>
          </p:cNvPr>
          <p:cNvSpPr/>
          <p:nvPr/>
        </p:nvSpPr>
        <p:spPr>
          <a:xfrm>
            <a:off x="906222" y="3729927"/>
            <a:ext cx="82974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chemeClr val="bg1">
                    <a:lumMod val="85000"/>
                  </a:schemeClr>
                </a:solidFill>
                <a:effectLst/>
                <a:uLnTx/>
                <a:uFillTx/>
                <a:latin typeface="方正兰亭超细黑简体" panose="02000000000000000000" pitchFamily="2" charset="-122"/>
                <a:ea typeface="方正兰亭超细黑简体" panose="02000000000000000000" pitchFamily="2" charset="-122"/>
                <a:cs typeface="+mn-cs"/>
              </a:rPr>
              <a:t>室内摄像机</a:t>
            </a:r>
          </a:p>
        </p:txBody>
      </p:sp>
      <p:sp>
        <p:nvSpPr>
          <p:cNvPr id="35" name="矩形 34">
            <a:extLst>
              <a:ext uri="{FF2B5EF4-FFF2-40B4-BE49-F238E27FC236}">
                <a16:creationId xmlns:a16="http://schemas.microsoft.com/office/drawing/2014/main" id="{5005B25F-7B5B-491C-92F0-311242267836}"/>
              </a:ext>
            </a:extLst>
          </p:cNvPr>
          <p:cNvSpPr/>
          <p:nvPr/>
        </p:nvSpPr>
        <p:spPr>
          <a:xfrm>
            <a:off x="2639569" y="2594402"/>
            <a:ext cx="82974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chemeClr val="bg1">
                    <a:lumMod val="85000"/>
                  </a:schemeClr>
                </a:solidFill>
                <a:effectLst/>
                <a:uLnTx/>
                <a:uFillTx/>
                <a:latin typeface="等线" panose="02010600030101010101" pitchFamily="2" charset="-122"/>
                <a:ea typeface="等线" panose="02010600030101010101" pitchFamily="2" charset="-122"/>
              </a:rPr>
              <a:t>硬盘刻录机</a:t>
            </a:r>
          </a:p>
        </p:txBody>
      </p:sp>
      <p:cxnSp>
        <p:nvCxnSpPr>
          <p:cNvPr id="34" name="直接连接符 33">
            <a:extLst>
              <a:ext uri="{FF2B5EF4-FFF2-40B4-BE49-F238E27FC236}">
                <a16:creationId xmlns:a16="http://schemas.microsoft.com/office/drawing/2014/main" id="{6DAE7DD1-F10A-4A2E-922F-ED1688ADC862}"/>
              </a:ext>
            </a:extLst>
          </p:cNvPr>
          <p:cNvCxnSpPr/>
          <p:nvPr/>
        </p:nvCxnSpPr>
        <p:spPr>
          <a:xfrm>
            <a:off x="1331161" y="1827959"/>
            <a:ext cx="0" cy="367828"/>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C030C03-B110-4998-83B8-53E95A7610AE}"/>
              </a:ext>
            </a:extLst>
          </p:cNvPr>
          <p:cNvCxnSpPr/>
          <p:nvPr/>
        </p:nvCxnSpPr>
        <p:spPr>
          <a:xfrm>
            <a:off x="1331161" y="2845696"/>
            <a:ext cx="0" cy="367828"/>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11FE1C0-8C7C-4D02-94D1-B696711EC06E}"/>
              </a:ext>
            </a:extLst>
          </p:cNvPr>
          <p:cNvCxnSpPr>
            <a:cxnSpLocks/>
          </p:cNvCxnSpPr>
          <p:nvPr/>
        </p:nvCxnSpPr>
        <p:spPr>
          <a:xfrm>
            <a:off x="1744670" y="2474496"/>
            <a:ext cx="396000"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991BC91-AA8B-41B7-8396-FD59BDEA259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9665" t="4219" r="41674" b="11919"/>
          <a:stretch/>
        </p:blipFill>
        <p:spPr>
          <a:xfrm>
            <a:off x="5290752" y="3499400"/>
            <a:ext cx="332288" cy="655495"/>
          </a:xfrm>
          <a:prstGeom prst="rect">
            <a:avLst/>
          </a:prstGeom>
        </p:spPr>
      </p:pic>
      <p:grpSp>
        <p:nvGrpSpPr>
          <p:cNvPr id="59" name="组合 58">
            <a:extLst>
              <a:ext uri="{FF2B5EF4-FFF2-40B4-BE49-F238E27FC236}">
                <a16:creationId xmlns:a16="http://schemas.microsoft.com/office/drawing/2014/main" id="{3A3C6ABF-BF27-4BD6-AD29-47D229387B92}"/>
              </a:ext>
            </a:extLst>
          </p:cNvPr>
          <p:cNvGrpSpPr/>
          <p:nvPr/>
        </p:nvGrpSpPr>
        <p:grpSpPr>
          <a:xfrm>
            <a:off x="5951910" y="932569"/>
            <a:ext cx="300601" cy="3175919"/>
            <a:chOff x="10196474" y="-180067"/>
            <a:chExt cx="544997" cy="5722747"/>
          </a:xfrm>
        </p:grpSpPr>
        <p:pic>
          <p:nvPicPr>
            <p:cNvPr id="61" name="图片 60" descr="图片包含 事情, 物体&#10;&#10;已生成极高可信度的说明">
              <a:extLst>
                <a:ext uri="{FF2B5EF4-FFF2-40B4-BE49-F238E27FC236}">
                  <a16:creationId xmlns:a16="http://schemas.microsoft.com/office/drawing/2014/main" id="{892C1C34-ACAA-4B76-86F1-B0DC0F8F73D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8265" t="11795" r="42237" b="10627"/>
            <a:stretch/>
          </p:blipFill>
          <p:spPr>
            <a:xfrm>
              <a:off x="10244024" y="4508586"/>
              <a:ext cx="468798" cy="1034094"/>
            </a:xfrm>
            <a:prstGeom prst="rect">
              <a:avLst/>
            </a:prstGeom>
          </p:spPr>
        </p:pic>
        <p:pic>
          <p:nvPicPr>
            <p:cNvPr id="62" name="图片 61" descr="图片包含 事情, 物体&#10;&#10;已生成高可信度的说明">
              <a:extLst>
                <a:ext uri="{FF2B5EF4-FFF2-40B4-BE49-F238E27FC236}">
                  <a16:creationId xmlns:a16="http://schemas.microsoft.com/office/drawing/2014/main" id="{DBDE83C8-FAFA-4719-BBC8-09B2BCA3ABF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5780" t="10182" r="39747" b="16568"/>
            <a:stretch/>
          </p:blipFill>
          <p:spPr>
            <a:xfrm>
              <a:off x="10239480" y="3830899"/>
              <a:ext cx="467786" cy="787561"/>
            </a:xfrm>
            <a:prstGeom prst="rect">
              <a:avLst/>
            </a:prstGeom>
          </p:spPr>
        </p:pic>
        <p:pic>
          <p:nvPicPr>
            <p:cNvPr id="64" name="图片 63" descr="图片包含 事情, 物体&#10;&#10;已生成高可信度的说明">
              <a:extLst>
                <a:ext uri="{FF2B5EF4-FFF2-40B4-BE49-F238E27FC236}">
                  <a16:creationId xmlns:a16="http://schemas.microsoft.com/office/drawing/2014/main" id="{E00BD1DC-49D9-423A-BCF8-43C38AD2B1E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44046" t="2580" r="48545" b="5467"/>
            <a:stretch/>
          </p:blipFill>
          <p:spPr>
            <a:xfrm>
              <a:off x="10196474" y="-180067"/>
              <a:ext cx="544997" cy="4160714"/>
            </a:xfrm>
            <a:prstGeom prst="rect">
              <a:avLst/>
            </a:prstGeom>
          </p:spPr>
        </p:pic>
      </p:grpSp>
      <p:pic>
        <p:nvPicPr>
          <p:cNvPr id="66" name="图片 65">
            <a:extLst>
              <a:ext uri="{FF2B5EF4-FFF2-40B4-BE49-F238E27FC236}">
                <a16:creationId xmlns:a16="http://schemas.microsoft.com/office/drawing/2014/main" id="{79D9FB34-AC97-4AF1-84C0-E9F39034BE17}"/>
              </a:ext>
            </a:extLst>
          </p:cNvPr>
          <p:cNvPicPr>
            <a:picLocks noChangeAspect="1"/>
          </p:cNvPicPr>
          <p:nvPr/>
        </p:nvPicPr>
        <p:blipFill rotWithShape="1">
          <a:blip r:embed="rId16" cstate="print">
            <a:duotone>
              <a:prstClr val="black"/>
              <a:schemeClr val="accent3">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rcRect l="12349" t="22349" r="10906" b="40781"/>
          <a:stretch/>
        </p:blipFill>
        <p:spPr>
          <a:xfrm>
            <a:off x="2194419" y="2321314"/>
            <a:ext cx="1320413" cy="320786"/>
          </a:xfrm>
          <a:prstGeom prst="rect">
            <a:avLst/>
          </a:prstGeom>
        </p:spPr>
      </p:pic>
      <p:grpSp>
        <p:nvGrpSpPr>
          <p:cNvPr id="86" name="组合 85">
            <a:extLst>
              <a:ext uri="{FF2B5EF4-FFF2-40B4-BE49-F238E27FC236}">
                <a16:creationId xmlns:a16="http://schemas.microsoft.com/office/drawing/2014/main" id="{398E7633-4462-47C1-BAD7-0215157701BE}"/>
              </a:ext>
            </a:extLst>
          </p:cNvPr>
          <p:cNvGrpSpPr/>
          <p:nvPr/>
        </p:nvGrpSpPr>
        <p:grpSpPr>
          <a:xfrm rot="4051821">
            <a:off x="6539959" y="2170626"/>
            <a:ext cx="901209" cy="724085"/>
            <a:chOff x="5182318" y="1357340"/>
            <a:chExt cx="901209" cy="724085"/>
          </a:xfrm>
        </p:grpSpPr>
        <p:sp>
          <p:nvSpPr>
            <p:cNvPr id="79" name="闪电形 78">
              <a:extLst>
                <a:ext uri="{FF2B5EF4-FFF2-40B4-BE49-F238E27FC236}">
                  <a16:creationId xmlns:a16="http://schemas.microsoft.com/office/drawing/2014/main" id="{C9A7723B-267A-4DDF-A4FA-DCE881D28D89}"/>
                </a:ext>
              </a:extLst>
            </p:cNvPr>
            <p:cNvSpPr/>
            <p:nvPr/>
          </p:nvSpPr>
          <p:spPr>
            <a:xfrm rot="14570070">
              <a:off x="5585123" y="1151282"/>
              <a:ext cx="230550" cy="642666"/>
            </a:xfrm>
            <a:prstGeom prst="lightningBolt">
              <a:avLst/>
            </a:prstGeom>
            <a:noFill/>
            <a:ln>
              <a:solidFill>
                <a:srgbClr val="2D76E5"/>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矩形 79">
              <a:extLst>
                <a:ext uri="{FF2B5EF4-FFF2-40B4-BE49-F238E27FC236}">
                  <a16:creationId xmlns:a16="http://schemas.microsoft.com/office/drawing/2014/main" id="{9BBFCDE6-823C-4E89-80A4-10ADEAD230A8}"/>
                </a:ext>
              </a:extLst>
            </p:cNvPr>
            <p:cNvSpPr/>
            <p:nvPr/>
          </p:nvSpPr>
          <p:spPr>
            <a:xfrm rot="19195780">
              <a:off x="5182318" y="1635527"/>
              <a:ext cx="901209" cy="200055"/>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4GLTE</a:t>
              </a:r>
              <a:r>
                <a:rPr kumimoji="0" lang="zh-CN" altLang="en-US"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移动互联网</a:t>
              </a:r>
              <a:endParaRPr kumimoji="0" lang="en-US" altLang="zh-CN"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1" name="闪电形 80">
              <a:extLst>
                <a:ext uri="{FF2B5EF4-FFF2-40B4-BE49-F238E27FC236}">
                  <a16:creationId xmlns:a16="http://schemas.microsoft.com/office/drawing/2014/main" id="{FA73BC7F-693B-4868-8C44-A1C3F69E5BBA}"/>
                </a:ext>
              </a:extLst>
            </p:cNvPr>
            <p:cNvSpPr/>
            <p:nvPr/>
          </p:nvSpPr>
          <p:spPr>
            <a:xfrm rot="3694644">
              <a:off x="5495331" y="1644817"/>
              <a:ext cx="230550" cy="642666"/>
            </a:xfrm>
            <a:prstGeom prst="lightningBolt">
              <a:avLst/>
            </a:prstGeom>
            <a:noFill/>
            <a:ln>
              <a:solidFill>
                <a:srgbClr val="2D76E5"/>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3" name="Freeform 711">
            <a:extLst>
              <a:ext uri="{FF2B5EF4-FFF2-40B4-BE49-F238E27FC236}">
                <a16:creationId xmlns:a16="http://schemas.microsoft.com/office/drawing/2014/main" id="{7135B1B1-845B-4824-BF88-8A92FB8ADF7D}"/>
              </a:ext>
            </a:extLst>
          </p:cNvPr>
          <p:cNvSpPr>
            <a:spLocks noEditPoints="1"/>
          </p:cNvSpPr>
          <p:nvPr/>
        </p:nvSpPr>
        <p:spPr bwMode="auto">
          <a:xfrm rot="13452840">
            <a:off x="5060532" y="3281089"/>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5" name="矩形 124">
            <a:extLst>
              <a:ext uri="{FF2B5EF4-FFF2-40B4-BE49-F238E27FC236}">
                <a16:creationId xmlns:a16="http://schemas.microsoft.com/office/drawing/2014/main" id="{6672FDD5-2FCA-47BE-8D1E-6D048C2F38CB}"/>
              </a:ext>
            </a:extLst>
          </p:cNvPr>
          <p:cNvSpPr/>
          <p:nvPr/>
        </p:nvSpPr>
        <p:spPr>
          <a:xfrm>
            <a:off x="5145369" y="3282543"/>
            <a:ext cx="406154"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Wi-Fi</a:t>
            </a:r>
          </a:p>
        </p:txBody>
      </p:sp>
      <p:sp>
        <p:nvSpPr>
          <p:cNvPr id="132" name="矩形 131">
            <a:extLst>
              <a:ext uri="{FF2B5EF4-FFF2-40B4-BE49-F238E27FC236}">
                <a16:creationId xmlns:a16="http://schemas.microsoft.com/office/drawing/2014/main" id="{AD97429E-2396-4C5E-98A5-AE4FF7D0981D}"/>
              </a:ext>
            </a:extLst>
          </p:cNvPr>
          <p:cNvSpPr/>
          <p:nvPr/>
        </p:nvSpPr>
        <p:spPr>
          <a:xfrm>
            <a:off x="10367675" y="3012041"/>
            <a:ext cx="64633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用户终端</a:t>
            </a:r>
          </a:p>
        </p:txBody>
      </p:sp>
      <p:sp>
        <p:nvSpPr>
          <p:cNvPr id="134" name="矩形: 圆角 133">
            <a:extLst>
              <a:ext uri="{FF2B5EF4-FFF2-40B4-BE49-F238E27FC236}">
                <a16:creationId xmlns:a16="http://schemas.microsoft.com/office/drawing/2014/main" id="{DE1C7024-1B26-47AB-AEC0-9A0B1DBF0695}"/>
              </a:ext>
            </a:extLst>
          </p:cNvPr>
          <p:cNvSpPr/>
          <p:nvPr/>
        </p:nvSpPr>
        <p:spPr>
          <a:xfrm rot="5400000">
            <a:off x="10254687" y="3259331"/>
            <a:ext cx="885271"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8" name="箭头: 圆角右 137">
            <a:extLst>
              <a:ext uri="{FF2B5EF4-FFF2-40B4-BE49-F238E27FC236}">
                <a16:creationId xmlns:a16="http://schemas.microsoft.com/office/drawing/2014/main" id="{04847EF2-14F4-4F71-9C06-AE3DE2F618DA}"/>
              </a:ext>
            </a:extLst>
          </p:cNvPr>
          <p:cNvSpPr/>
          <p:nvPr/>
        </p:nvSpPr>
        <p:spPr>
          <a:xfrm rot="5400000">
            <a:off x="1648581" y="1610384"/>
            <a:ext cx="826187" cy="414139"/>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139" name="箭头: 圆角右 138">
            <a:extLst>
              <a:ext uri="{FF2B5EF4-FFF2-40B4-BE49-F238E27FC236}">
                <a16:creationId xmlns:a16="http://schemas.microsoft.com/office/drawing/2014/main" id="{1C036271-632B-4965-8FAD-46847EE41D00}"/>
              </a:ext>
            </a:extLst>
          </p:cNvPr>
          <p:cNvSpPr/>
          <p:nvPr/>
        </p:nvSpPr>
        <p:spPr>
          <a:xfrm rot="16200000" flipV="1">
            <a:off x="1641108" y="2874138"/>
            <a:ext cx="826187" cy="414138"/>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87" name="矩形 86">
            <a:extLst>
              <a:ext uri="{FF2B5EF4-FFF2-40B4-BE49-F238E27FC236}">
                <a16:creationId xmlns:a16="http://schemas.microsoft.com/office/drawing/2014/main" id="{301E325C-CD5D-4B3B-9917-275ABEA3D8C2}"/>
              </a:ext>
            </a:extLst>
          </p:cNvPr>
          <p:cNvSpPr/>
          <p:nvPr/>
        </p:nvSpPr>
        <p:spPr>
          <a:xfrm>
            <a:off x="7885897" y="4212097"/>
            <a:ext cx="889987" cy="253916"/>
          </a:xfrm>
          <a:prstGeom prst="rect">
            <a:avLst/>
          </a:prstGeom>
        </p:spPr>
        <p:txBody>
          <a:bodyPr wrap="none">
            <a:spAutoFit/>
          </a:bodyPr>
          <a:lstStyle/>
          <a:p>
            <a:pPr algn="ct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船联网</a:t>
            </a:r>
            <a:r>
              <a:rPr lang="en-US" altLang="zh-CN" sz="1050" b="1" dirty="0">
                <a:solidFill>
                  <a:schemeClr val="bg1">
                    <a:lumMod val="85000"/>
                  </a:schemeClr>
                </a:solidFill>
                <a:latin typeface="方正兰亭超细黑简体" panose="02000000000000000000" pitchFamily="2" charset="-122"/>
                <a:ea typeface="方正兰亭超细黑简体" panose="02000000000000000000" pitchFamily="2" charset="-122"/>
              </a:rPr>
              <a:t>I</a:t>
            </a: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平台</a:t>
            </a:r>
          </a:p>
        </p:txBody>
      </p:sp>
      <p:sp>
        <p:nvSpPr>
          <p:cNvPr id="89" name="Freeform 19">
            <a:extLst>
              <a:ext uri="{FF2B5EF4-FFF2-40B4-BE49-F238E27FC236}">
                <a16:creationId xmlns:a16="http://schemas.microsoft.com/office/drawing/2014/main" id="{9F6B169F-C076-402E-9B92-D9B8C437586A}"/>
              </a:ext>
            </a:extLst>
          </p:cNvPr>
          <p:cNvSpPr>
            <a:spLocks noEditPoints="1"/>
          </p:cNvSpPr>
          <p:nvPr/>
        </p:nvSpPr>
        <p:spPr bwMode="auto">
          <a:xfrm>
            <a:off x="7983937" y="3587910"/>
            <a:ext cx="693908" cy="580825"/>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等线" panose="020F0502020204030204"/>
              <a:ea typeface="+mn-ea"/>
              <a:cs typeface="+mn-cs"/>
            </a:endParaRPr>
          </a:p>
        </p:txBody>
      </p:sp>
      <p:sp>
        <p:nvSpPr>
          <p:cNvPr id="105" name="矩形 104">
            <a:extLst>
              <a:ext uri="{FF2B5EF4-FFF2-40B4-BE49-F238E27FC236}">
                <a16:creationId xmlns:a16="http://schemas.microsoft.com/office/drawing/2014/main" id="{76F633CD-7750-4922-9ECC-A24AAC5B76B9}"/>
              </a:ext>
            </a:extLst>
          </p:cNvPr>
          <p:cNvSpPr/>
          <p:nvPr/>
        </p:nvSpPr>
        <p:spPr>
          <a:xfrm>
            <a:off x="2221213" y="2736891"/>
            <a:ext cx="1653017" cy="230832"/>
          </a:xfrm>
          <a:prstGeom prst="rect">
            <a:avLst/>
          </a:prstGeom>
        </p:spPr>
        <p:txBody>
          <a:bodyPr wrap="none">
            <a:spAutoFit/>
          </a:bodyPr>
          <a:lstStyle/>
          <a:p>
            <a:pPr algn="ctr">
              <a:defRPr/>
            </a:pPr>
            <a:r>
              <a:rPr lang="en-US" altLang="zh-CN" sz="900" dirty="0">
                <a:solidFill>
                  <a:schemeClr val="bg1">
                    <a:lumMod val="85000"/>
                  </a:schemeClr>
                </a:solidFill>
                <a:latin typeface="等线" panose="02010600030101010101" pitchFamily="2" charset="-122"/>
                <a:ea typeface="等线" panose="02010600030101010101" pitchFamily="2" charset="-122"/>
              </a:rPr>
              <a:t>(</a:t>
            </a:r>
            <a:r>
              <a:rPr lang="zh-CN" altLang="en-US" sz="900" dirty="0">
                <a:solidFill>
                  <a:schemeClr val="bg1">
                    <a:lumMod val="85000"/>
                  </a:schemeClr>
                </a:solidFill>
                <a:latin typeface="等线" panose="02010600030101010101" pitchFamily="2" charset="-122"/>
                <a:ea typeface="等线" panose="02010600030101010101" pitchFamily="2" charset="-122"/>
              </a:rPr>
              <a:t>终端数量和存储空间可扩展</a:t>
            </a:r>
            <a:r>
              <a:rPr lang="en-US" altLang="zh-CN" sz="900" dirty="0">
                <a:solidFill>
                  <a:schemeClr val="bg1">
                    <a:lumMod val="85000"/>
                  </a:schemeClr>
                </a:solidFill>
                <a:latin typeface="等线" panose="02010600030101010101" pitchFamily="2" charset="-122"/>
                <a:ea typeface="等线" panose="02010600030101010101" pitchFamily="2" charset="-122"/>
              </a:rPr>
              <a:t>)</a:t>
            </a:r>
            <a:endParaRPr lang="zh-CN" altLang="en-US" sz="900" dirty="0">
              <a:solidFill>
                <a:schemeClr val="bg1">
                  <a:lumMod val="85000"/>
                </a:schemeClr>
              </a:solidFill>
              <a:latin typeface="等线" panose="02010600030101010101" pitchFamily="2" charset="-122"/>
              <a:ea typeface="等线" panose="02010600030101010101" pitchFamily="2" charset="-122"/>
            </a:endParaRPr>
          </a:p>
        </p:txBody>
      </p:sp>
      <p:sp>
        <p:nvSpPr>
          <p:cNvPr id="107" name="箭头: 圆角右 106">
            <a:extLst>
              <a:ext uri="{FF2B5EF4-FFF2-40B4-BE49-F238E27FC236}">
                <a16:creationId xmlns:a16="http://schemas.microsoft.com/office/drawing/2014/main" id="{D551CD3E-CB49-4D40-83B7-E188CE0F2D4F}"/>
              </a:ext>
            </a:extLst>
          </p:cNvPr>
          <p:cNvSpPr/>
          <p:nvPr/>
        </p:nvSpPr>
        <p:spPr>
          <a:xfrm rot="10800000" flipV="1">
            <a:off x="3598475" y="2457168"/>
            <a:ext cx="449645" cy="935320"/>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4" name="矩形 3">
            <a:extLst>
              <a:ext uri="{FF2B5EF4-FFF2-40B4-BE49-F238E27FC236}">
                <a16:creationId xmlns:a16="http://schemas.microsoft.com/office/drawing/2014/main" id="{F3645BF1-0B51-4650-93AE-03E400382FB7}"/>
              </a:ext>
            </a:extLst>
          </p:cNvPr>
          <p:cNvSpPr/>
          <p:nvPr/>
        </p:nvSpPr>
        <p:spPr>
          <a:xfrm>
            <a:off x="5089660" y="4203471"/>
            <a:ext cx="723275" cy="253916"/>
          </a:xfrm>
          <a:prstGeom prst="rect">
            <a:avLst/>
          </a:prstGeom>
        </p:spPr>
        <p:txBody>
          <a:bodyPr wrap="none">
            <a:spAutoFit/>
          </a:bodyPr>
          <a:lstStyle/>
          <a:p>
            <a:pPr algn="ct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控制单元</a:t>
            </a:r>
          </a:p>
        </p:txBody>
      </p:sp>
      <p:cxnSp>
        <p:nvCxnSpPr>
          <p:cNvPr id="7" name="直接连接符 6">
            <a:extLst>
              <a:ext uri="{FF2B5EF4-FFF2-40B4-BE49-F238E27FC236}">
                <a16:creationId xmlns:a16="http://schemas.microsoft.com/office/drawing/2014/main" id="{76E6FA0E-A186-4BA6-A593-F89F252B2912}"/>
              </a:ext>
            </a:extLst>
          </p:cNvPr>
          <p:cNvCxnSpPr/>
          <p:nvPr/>
        </p:nvCxnSpPr>
        <p:spPr>
          <a:xfrm>
            <a:off x="5708095" y="3969779"/>
            <a:ext cx="243335"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3FC2DEF1-8EE1-42C7-B547-CA983F0D6C4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24485" y="3569457"/>
            <a:ext cx="700796" cy="618471"/>
          </a:xfrm>
          <a:prstGeom prst="rect">
            <a:avLst/>
          </a:prstGeom>
        </p:spPr>
      </p:pic>
      <p:grpSp>
        <p:nvGrpSpPr>
          <p:cNvPr id="10" name="组合 9">
            <a:extLst>
              <a:ext uri="{FF2B5EF4-FFF2-40B4-BE49-F238E27FC236}">
                <a16:creationId xmlns:a16="http://schemas.microsoft.com/office/drawing/2014/main" id="{48BA2025-7CF4-43BC-A689-A51F67B85F06}"/>
              </a:ext>
            </a:extLst>
          </p:cNvPr>
          <p:cNvGrpSpPr/>
          <p:nvPr/>
        </p:nvGrpSpPr>
        <p:grpSpPr>
          <a:xfrm>
            <a:off x="4262973" y="3600261"/>
            <a:ext cx="494491" cy="192789"/>
            <a:chOff x="4276941" y="2868464"/>
            <a:chExt cx="494491" cy="192789"/>
          </a:xfrm>
        </p:grpSpPr>
        <p:sp>
          <p:nvSpPr>
            <p:cNvPr id="111" name="Freeform 711">
              <a:extLst>
                <a:ext uri="{FF2B5EF4-FFF2-40B4-BE49-F238E27FC236}">
                  <a16:creationId xmlns:a16="http://schemas.microsoft.com/office/drawing/2014/main" id="{79FB9EAE-F0F6-4C00-800A-15909ED494D8}"/>
                </a:ext>
              </a:extLst>
            </p:cNvPr>
            <p:cNvSpPr>
              <a:spLocks noEditPoints="1"/>
            </p:cNvSpPr>
            <p:nvPr/>
          </p:nvSpPr>
          <p:spPr bwMode="auto">
            <a:xfrm rot="2524962">
              <a:off x="4595219" y="2868464"/>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13" name="矩形 112">
              <a:extLst>
                <a:ext uri="{FF2B5EF4-FFF2-40B4-BE49-F238E27FC236}">
                  <a16:creationId xmlns:a16="http://schemas.microsoft.com/office/drawing/2014/main" id="{3CE45473-DE2F-46F5-B80D-43E6FBCA3985}"/>
                </a:ext>
              </a:extLst>
            </p:cNvPr>
            <p:cNvSpPr/>
            <p:nvPr/>
          </p:nvSpPr>
          <p:spPr>
            <a:xfrm>
              <a:off x="4276941" y="2876587"/>
              <a:ext cx="406154"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Wi-Fi</a:t>
              </a:r>
            </a:p>
          </p:txBody>
        </p:sp>
      </p:grpSp>
      <p:sp>
        <p:nvSpPr>
          <p:cNvPr id="116" name="矩形 115">
            <a:extLst>
              <a:ext uri="{FF2B5EF4-FFF2-40B4-BE49-F238E27FC236}">
                <a16:creationId xmlns:a16="http://schemas.microsoft.com/office/drawing/2014/main" id="{008C145F-5F6D-4621-974E-350C0D8B858B}"/>
              </a:ext>
            </a:extLst>
          </p:cNvPr>
          <p:cNvSpPr/>
          <p:nvPr/>
        </p:nvSpPr>
        <p:spPr>
          <a:xfrm>
            <a:off x="3708557" y="4201836"/>
            <a:ext cx="588623" cy="253916"/>
          </a:xfrm>
          <a:prstGeom prst="rect">
            <a:avLst/>
          </a:prstGeom>
        </p:spPr>
        <p:txBody>
          <a:bodyPr wrap="none">
            <a:spAutoFit/>
          </a:bodyPr>
          <a:lstStyle/>
          <a:p>
            <a:pPr algn="ct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路由器</a:t>
            </a:r>
          </a:p>
        </p:txBody>
      </p:sp>
      <p:sp>
        <p:nvSpPr>
          <p:cNvPr id="117" name="矩形 116">
            <a:extLst>
              <a:ext uri="{FF2B5EF4-FFF2-40B4-BE49-F238E27FC236}">
                <a16:creationId xmlns:a16="http://schemas.microsoft.com/office/drawing/2014/main" id="{B56C4F82-D9E6-4D6F-A18E-15C647F07D10}"/>
              </a:ext>
            </a:extLst>
          </p:cNvPr>
          <p:cNvSpPr/>
          <p:nvPr/>
        </p:nvSpPr>
        <p:spPr>
          <a:xfrm>
            <a:off x="10344243" y="4207846"/>
            <a:ext cx="723276" cy="253916"/>
          </a:xfrm>
          <a:prstGeom prst="rect">
            <a:avLst/>
          </a:prstGeom>
        </p:spPr>
        <p:txBody>
          <a:bodyPr wrap="none">
            <a:spAutoFit/>
          </a:bodyPr>
          <a:lstStyle/>
          <a:p>
            <a:pPr algn="ct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终端展现</a:t>
            </a:r>
          </a:p>
        </p:txBody>
      </p:sp>
      <p:grpSp>
        <p:nvGrpSpPr>
          <p:cNvPr id="127" name="组合 126">
            <a:extLst>
              <a:ext uri="{FF2B5EF4-FFF2-40B4-BE49-F238E27FC236}">
                <a16:creationId xmlns:a16="http://schemas.microsoft.com/office/drawing/2014/main" id="{83C2FC04-5699-467F-82DD-C96D5EEB7894}"/>
              </a:ext>
            </a:extLst>
          </p:cNvPr>
          <p:cNvGrpSpPr/>
          <p:nvPr/>
        </p:nvGrpSpPr>
        <p:grpSpPr>
          <a:xfrm>
            <a:off x="7983937" y="2369653"/>
            <a:ext cx="557316" cy="420527"/>
            <a:chOff x="4288228" y="1360962"/>
            <a:chExt cx="557316" cy="420527"/>
          </a:xfrm>
        </p:grpSpPr>
        <p:pic>
          <p:nvPicPr>
            <p:cNvPr id="131" name="Picture 5" descr="C:\Users\Administrator\Desktop\{5E76D618-86A6-4C9A-857F-01234C5B40F5}.png">
              <a:extLst>
                <a:ext uri="{FF2B5EF4-FFF2-40B4-BE49-F238E27FC236}">
                  <a16:creationId xmlns:a16="http://schemas.microsoft.com/office/drawing/2014/main" id="{8F460D5C-8F06-4F4A-9D8A-11F11E30EB6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328172" y="1360962"/>
              <a:ext cx="484002" cy="420527"/>
            </a:xfrm>
            <a:prstGeom prst="rect">
              <a:avLst/>
            </a:prstGeom>
            <a:noFill/>
            <a:extLst>
              <a:ext uri="{909E8E84-426E-40DD-AFC4-6F175D3DCCD1}">
                <a14:hiddenFill xmlns:a14="http://schemas.microsoft.com/office/drawing/2010/main">
                  <a:solidFill>
                    <a:srgbClr val="FFFFFF"/>
                  </a:solidFill>
                </a14:hiddenFill>
              </a:ext>
            </a:extLst>
          </p:spPr>
        </p:pic>
        <p:sp>
          <p:nvSpPr>
            <p:cNvPr id="137" name="矩形 136">
              <a:extLst>
                <a:ext uri="{FF2B5EF4-FFF2-40B4-BE49-F238E27FC236}">
                  <a16:creationId xmlns:a16="http://schemas.microsoft.com/office/drawing/2014/main" id="{C15581E7-D729-48E0-96B5-A9C2588D21A0}"/>
                </a:ext>
              </a:extLst>
            </p:cNvPr>
            <p:cNvSpPr/>
            <p:nvPr/>
          </p:nvSpPr>
          <p:spPr>
            <a:xfrm>
              <a:off x="4288228" y="1458278"/>
              <a:ext cx="557316" cy="230832"/>
            </a:xfrm>
            <a:prstGeom prst="rect">
              <a:avLst/>
            </a:prstGeom>
          </p:spPr>
          <p:txBody>
            <a:bodyPr wrap="square">
              <a:spAutoFit/>
            </a:bodyPr>
            <a:lstStyle/>
            <a:p>
              <a:pPr lvl="0" algn="ctr"/>
              <a:r>
                <a:rPr lang="zh-CN" altLang="en-US" sz="900" b="1" dirty="0">
                  <a:solidFill>
                    <a:prstClr val="white"/>
                  </a:solidFill>
                  <a:latin typeface="微软雅黑" panose="020B0503020204020204" pitchFamily="34" charset="-122"/>
                  <a:ea typeface="微软雅黑" panose="020B0503020204020204" pitchFamily="34" charset="-122"/>
                </a:rPr>
                <a:t>互联网</a:t>
              </a:r>
              <a:endParaRPr lang="zh-CN" altLang="en-US" dirty="0">
                <a:solidFill>
                  <a:prstClr val="black"/>
                </a:solidFill>
              </a:endParaRPr>
            </a:p>
          </p:txBody>
        </p:sp>
      </p:grpSp>
      <p:grpSp>
        <p:nvGrpSpPr>
          <p:cNvPr id="6" name="组合 5">
            <a:extLst>
              <a:ext uri="{FF2B5EF4-FFF2-40B4-BE49-F238E27FC236}">
                <a16:creationId xmlns:a16="http://schemas.microsoft.com/office/drawing/2014/main" id="{A7B1C59A-42C0-42D4-B69B-032B50D0317B}"/>
              </a:ext>
            </a:extLst>
          </p:cNvPr>
          <p:cNvGrpSpPr/>
          <p:nvPr/>
        </p:nvGrpSpPr>
        <p:grpSpPr>
          <a:xfrm rot="766151">
            <a:off x="1156834" y="4197911"/>
            <a:ext cx="348653" cy="656445"/>
            <a:chOff x="1680278" y="4108870"/>
            <a:chExt cx="348653" cy="656445"/>
          </a:xfrm>
        </p:grpSpPr>
        <p:pic>
          <p:nvPicPr>
            <p:cNvPr id="68" name="图片 67">
              <a:extLst>
                <a:ext uri="{FF2B5EF4-FFF2-40B4-BE49-F238E27FC236}">
                  <a16:creationId xmlns:a16="http://schemas.microsoft.com/office/drawing/2014/main" id="{F6FA6AFD-0493-4AF8-BEE4-BE6769A9601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44173" t="34937" r="45457" b="37598"/>
            <a:stretch/>
          </p:blipFill>
          <p:spPr>
            <a:xfrm rot="493261">
              <a:off x="1680278" y="4108870"/>
              <a:ext cx="348653" cy="656445"/>
            </a:xfrm>
            <a:prstGeom prst="rect">
              <a:avLst/>
            </a:prstGeom>
          </p:spPr>
        </p:pic>
        <p:pic>
          <p:nvPicPr>
            <p:cNvPr id="69" name="图片 68">
              <a:extLst>
                <a:ext uri="{FF2B5EF4-FFF2-40B4-BE49-F238E27FC236}">
                  <a16:creationId xmlns:a16="http://schemas.microsoft.com/office/drawing/2014/main" id="{CFB34B12-5047-454A-B606-D7F8451E652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460886">
              <a:off x="1724037" y="4230493"/>
              <a:ext cx="254110" cy="451751"/>
            </a:xfrm>
            <a:prstGeom prst="rect">
              <a:avLst/>
            </a:prstGeom>
          </p:spPr>
        </p:pic>
      </p:grpSp>
      <p:grpSp>
        <p:nvGrpSpPr>
          <p:cNvPr id="72" name="组合 71">
            <a:extLst>
              <a:ext uri="{FF2B5EF4-FFF2-40B4-BE49-F238E27FC236}">
                <a16:creationId xmlns:a16="http://schemas.microsoft.com/office/drawing/2014/main" id="{63777908-9BFD-48A3-AF20-0F409993F51F}"/>
              </a:ext>
            </a:extLst>
          </p:cNvPr>
          <p:cNvGrpSpPr/>
          <p:nvPr/>
        </p:nvGrpSpPr>
        <p:grpSpPr>
          <a:xfrm rot="20272531">
            <a:off x="1640212" y="4147672"/>
            <a:ext cx="494491" cy="192789"/>
            <a:chOff x="4276941" y="2868464"/>
            <a:chExt cx="494491" cy="192789"/>
          </a:xfrm>
        </p:grpSpPr>
        <p:sp>
          <p:nvSpPr>
            <p:cNvPr id="73" name="Freeform 711">
              <a:extLst>
                <a:ext uri="{FF2B5EF4-FFF2-40B4-BE49-F238E27FC236}">
                  <a16:creationId xmlns:a16="http://schemas.microsoft.com/office/drawing/2014/main" id="{B2B6F057-8E89-4AE4-81AF-4DB998FE2173}"/>
                </a:ext>
              </a:extLst>
            </p:cNvPr>
            <p:cNvSpPr>
              <a:spLocks noEditPoints="1"/>
            </p:cNvSpPr>
            <p:nvPr/>
          </p:nvSpPr>
          <p:spPr bwMode="auto">
            <a:xfrm rot="2524962">
              <a:off x="4595219" y="2868464"/>
              <a:ext cx="176213" cy="1762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9527AE5E-40BF-4ADE-83D9-968F194860EC}"/>
                </a:ext>
              </a:extLst>
            </p:cNvPr>
            <p:cNvSpPr/>
            <p:nvPr/>
          </p:nvSpPr>
          <p:spPr>
            <a:xfrm>
              <a:off x="4276941" y="2876587"/>
              <a:ext cx="406154"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Wi-Fi</a:t>
              </a:r>
            </a:p>
          </p:txBody>
        </p:sp>
      </p:grpSp>
      <p:sp>
        <p:nvSpPr>
          <p:cNvPr id="75" name="矩形 74">
            <a:extLst>
              <a:ext uri="{FF2B5EF4-FFF2-40B4-BE49-F238E27FC236}">
                <a16:creationId xmlns:a16="http://schemas.microsoft.com/office/drawing/2014/main" id="{29DEA249-FA6D-4D23-902E-35E2B5C2D75E}"/>
              </a:ext>
            </a:extLst>
          </p:cNvPr>
          <p:cNvSpPr/>
          <p:nvPr/>
        </p:nvSpPr>
        <p:spPr>
          <a:xfrm>
            <a:off x="850636" y="4874673"/>
            <a:ext cx="829740" cy="200055"/>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700" dirty="0">
                <a:solidFill>
                  <a:schemeClr val="bg1">
                    <a:lumMod val="85000"/>
                  </a:schemeClr>
                </a:solidFill>
                <a:latin typeface="等线" panose="02010600030101010101" pitchFamily="2" charset="-122"/>
                <a:ea typeface="等线" panose="02010600030101010101" pitchFamily="2" charset="-122"/>
              </a:rPr>
              <a:t>手机移动直播</a:t>
            </a:r>
          </a:p>
        </p:txBody>
      </p:sp>
      <p:grpSp>
        <p:nvGrpSpPr>
          <p:cNvPr id="8" name="组合 7">
            <a:extLst>
              <a:ext uri="{FF2B5EF4-FFF2-40B4-BE49-F238E27FC236}">
                <a16:creationId xmlns:a16="http://schemas.microsoft.com/office/drawing/2014/main" id="{6324E4A0-0D5B-4D5B-A785-4CBDF52FBE43}"/>
              </a:ext>
            </a:extLst>
          </p:cNvPr>
          <p:cNvGrpSpPr/>
          <p:nvPr/>
        </p:nvGrpSpPr>
        <p:grpSpPr>
          <a:xfrm rot="20048271">
            <a:off x="3350324" y="3614655"/>
            <a:ext cx="490991" cy="199055"/>
            <a:chOff x="3107486" y="3982786"/>
            <a:chExt cx="490991" cy="199055"/>
          </a:xfrm>
        </p:grpSpPr>
        <p:sp>
          <p:nvSpPr>
            <p:cNvPr id="82" name="Freeform 711">
              <a:extLst>
                <a:ext uri="{FF2B5EF4-FFF2-40B4-BE49-F238E27FC236}">
                  <a16:creationId xmlns:a16="http://schemas.microsoft.com/office/drawing/2014/main" id="{A1131BD2-5FD8-41E6-8B98-60BA424061B5}"/>
                </a:ext>
              </a:extLst>
            </p:cNvPr>
            <p:cNvSpPr>
              <a:spLocks noEditPoints="1"/>
            </p:cNvSpPr>
            <p:nvPr/>
          </p:nvSpPr>
          <p:spPr bwMode="auto">
            <a:xfrm rot="13452840">
              <a:off x="3107486" y="3982786"/>
              <a:ext cx="176213" cy="184666"/>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accent2"/>
            </a:solidFill>
            <a:extLst/>
          </p:spPr>
          <p:txBody>
            <a:bodyPr wrap="square">
              <a:spAutoFit/>
            </a:bodyPr>
            <a:lstStyle/>
            <a:p>
              <a:pPr algn="ctr"/>
              <a:endParaRPr lang="zh-CN" altLang="en-US" sz="600" dirty="0">
                <a:solidFill>
                  <a:schemeClr val="accent2"/>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322D32EB-8C75-47D3-AFC8-1D1E240CB3A8}"/>
                </a:ext>
              </a:extLst>
            </p:cNvPr>
            <p:cNvSpPr/>
            <p:nvPr/>
          </p:nvSpPr>
          <p:spPr>
            <a:xfrm>
              <a:off x="3192323" y="3997175"/>
              <a:ext cx="406154" cy="184666"/>
            </a:xfrm>
            <a:prstGeom prst="rect">
              <a:avLst/>
            </a:prstGeom>
          </p:spPr>
          <p:txBody>
            <a:bodyPr wrap="square">
              <a:spAutoFit/>
            </a:bodyPr>
            <a:lstStyle/>
            <a:p>
              <a:pPr algn="ctr"/>
              <a:r>
                <a:rPr lang="en-US" altLang="zh-CN" sz="600" dirty="0">
                  <a:solidFill>
                    <a:schemeClr val="accent2"/>
                  </a:solidFill>
                  <a:latin typeface="微软雅黑" panose="020B0503020204020204" pitchFamily="34" charset="-122"/>
                  <a:ea typeface="微软雅黑" panose="020B0503020204020204" pitchFamily="34" charset="-122"/>
                </a:rPr>
                <a:t>Wi-Fi</a:t>
              </a:r>
            </a:p>
          </p:txBody>
        </p:sp>
      </p:grpSp>
      <p:pic>
        <p:nvPicPr>
          <p:cNvPr id="11" name="图片 10">
            <a:extLst>
              <a:ext uri="{FF2B5EF4-FFF2-40B4-BE49-F238E27FC236}">
                <a16:creationId xmlns:a16="http://schemas.microsoft.com/office/drawing/2014/main" id="{4AB10232-799C-4F89-9B0C-A42F43ACE9C4}"/>
              </a:ext>
            </a:extLst>
          </p:cNvPr>
          <p:cNvPicPr>
            <a:picLocks noChangeAspect="1"/>
          </p:cNvPicPr>
          <p:nvPr/>
        </p:nvPicPr>
        <p:blipFill>
          <a:blip r:embed="rId22"/>
          <a:stretch>
            <a:fillRect/>
          </a:stretch>
        </p:blipFill>
        <p:spPr>
          <a:xfrm>
            <a:off x="9063931" y="2446911"/>
            <a:ext cx="446779" cy="313781"/>
          </a:xfrm>
          <a:prstGeom prst="rect">
            <a:avLst/>
          </a:prstGeom>
        </p:spPr>
      </p:pic>
      <p:pic>
        <p:nvPicPr>
          <p:cNvPr id="77" name="图片 76">
            <a:extLst>
              <a:ext uri="{FF2B5EF4-FFF2-40B4-BE49-F238E27FC236}">
                <a16:creationId xmlns:a16="http://schemas.microsoft.com/office/drawing/2014/main" id="{150D80E3-E7A2-4AEA-BF95-1CB2297A82D9}"/>
              </a:ext>
            </a:extLst>
          </p:cNvPr>
          <p:cNvPicPr>
            <a:picLocks noChangeAspect="1"/>
          </p:cNvPicPr>
          <p:nvPr/>
        </p:nvPicPr>
        <p:blipFill>
          <a:blip r:embed="rId22"/>
          <a:stretch>
            <a:fillRect/>
          </a:stretch>
        </p:blipFill>
        <p:spPr>
          <a:xfrm rot="5400000">
            <a:off x="8054849" y="2971799"/>
            <a:ext cx="446779" cy="313781"/>
          </a:xfrm>
          <a:prstGeom prst="rect">
            <a:avLst/>
          </a:prstGeom>
        </p:spPr>
      </p:pic>
      <p:sp>
        <p:nvSpPr>
          <p:cNvPr id="76" name="矩形 75">
            <a:extLst>
              <a:ext uri="{FF2B5EF4-FFF2-40B4-BE49-F238E27FC236}">
                <a16:creationId xmlns:a16="http://schemas.microsoft.com/office/drawing/2014/main" id="{08E2420B-BB60-44E9-B847-BF9EE4B87B33}"/>
              </a:ext>
            </a:extLst>
          </p:cNvPr>
          <p:cNvSpPr/>
          <p:nvPr/>
        </p:nvSpPr>
        <p:spPr>
          <a:xfrm>
            <a:off x="5622876" y="4208617"/>
            <a:ext cx="95571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solidFill>
                  <a:schemeClr val="bg1">
                    <a:lumMod val="85000"/>
                  </a:schemeClr>
                </a:solidFill>
                <a:latin typeface="方正兰亭超细黑简体" panose="02000000000000000000" pitchFamily="2" charset="-122"/>
                <a:ea typeface="方正兰亭超细黑简体" panose="02000000000000000000" pitchFamily="2" charset="-122"/>
              </a:rPr>
              <a:t>摩棒</a:t>
            </a:r>
          </a:p>
        </p:txBody>
      </p:sp>
      <p:grpSp>
        <p:nvGrpSpPr>
          <p:cNvPr id="78" name="组合 77">
            <a:extLst>
              <a:ext uri="{FF2B5EF4-FFF2-40B4-BE49-F238E27FC236}">
                <a16:creationId xmlns:a16="http://schemas.microsoft.com/office/drawing/2014/main" id="{AC903DCC-33F6-4E26-812C-11C78306E666}"/>
              </a:ext>
            </a:extLst>
          </p:cNvPr>
          <p:cNvGrpSpPr/>
          <p:nvPr/>
        </p:nvGrpSpPr>
        <p:grpSpPr>
          <a:xfrm>
            <a:off x="523733" y="5113036"/>
            <a:ext cx="11153917" cy="1436543"/>
            <a:chOff x="1113148" y="4738565"/>
            <a:chExt cx="9976430" cy="1436543"/>
          </a:xfrm>
        </p:grpSpPr>
        <p:sp>
          <p:nvSpPr>
            <p:cNvPr id="84" name="矩形 83">
              <a:extLst>
                <a:ext uri="{FF2B5EF4-FFF2-40B4-BE49-F238E27FC236}">
                  <a16:creationId xmlns:a16="http://schemas.microsoft.com/office/drawing/2014/main" id="{562EB6BF-5623-4292-A7DE-12256EAF3B4D}"/>
                </a:ext>
              </a:extLst>
            </p:cNvPr>
            <p:cNvSpPr/>
            <p:nvPr/>
          </p:nvSpPr>
          <p:spPr>
            <a:xfrm>
              <a:off x="1121857" y="4760437"/>
              <a:ext cx="4965389" cy="140807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chemeClr val="bg1"/>
                  </a:solidFill>
                  <a:effectLst/>
                  <a:uLnTx/>
                  <a:uFillTx/>
                  <a:latin typeface="方正兰亭超细黑简体" panose="02000000000000000000" pitchFamily="2" charset="-122"/>
                  <a:ea typeface="方正兰亭超细黑简体" panose="02000000000000000000" pitchFamily="2" charset="-122"/>
                  <a:cs typeface="+mn-cs"/>
                </a:rPr>
                <a:t>系统特点：</a:t>
              </a:r>
              <a:endParaRPr kumimoji="0" lang="en-US" altLang="zh-CN" sz="1200" b="1" i="0" u="none" strike="noStrike" kern="1200" cap="none" spc="0" normalizeH="0" baseline="0" noProof="0" dirty="0">
                <a:ln>
                  <a:noFill/>
                </a:ln>
                <a:solidFill>
                  <a:schemeClr val="bg1"/>
                </a:solidFill>
                <a:effectLst/>
                <a:uLnTx/>
                <a:uFillTx/>
                <a:latin typeface="方正兰亭超细黑简体" panose="02000000000000000000" pitchFamily="2" charset="-122"/>
                <a:ea typeface="方正兰亭超细黑简体" panose="02000000000000000000" pitchFamily="2" charset="-122"/>
                <a:cs typeface="+mn-cs"/>
              </a:endParaRPr>
            </a:p>
            <a:p>
              <a:pPr lvl="0" algn="just"/>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1.</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信号更强、连接极简：</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摩棒是多元技术融合的产品，将高增益天线</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+4G</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路由</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+GPS</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定位模块整合设计，</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提升</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入网接通率；</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独创控制单元</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通过一根同轴线缆向摩棒供电，同时也传导网络信号至舱内技术；摄像机与刻录机连接</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支持</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POE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网线</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同轴线缆、</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WIFI</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的连接，</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遇穿舱布线困难时可采用“内通物联” </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技术解决；</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2.</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极速联网、资费透明：</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船</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网已与电信运营商签署了物联网卡应用在船舶领域的战略合作协议，享有物联网卡专用通道，不限速与随时查流量等技术支持，确保用户查看视频更流畅、资费透明没套路；</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85" name="矩形 84">
              <a:extLst>
                <a:ext uri="{FF2B5EF4-FFF2-40B4-BE49-F238E27FC236}">
                  <a16:creationId xmlns:a16="http://schemas.microsoft.com/office/drawing/2014/main" id="{FBFAF018-C745-4401-96E1-E61B198E24A2}"/>
                </a:ext>
              </a:extLst>
            </p:cNvPr>
            <p:cNvSpPr/>
            <p:nvPr/>
          </p:nvSpPr>
          <p:spPr>
            <a:xfrm>
              <a:off x="6115480" y="4945018"/>
              <a:ext cx="4965389" cy="122341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0453C8"/>
                  </a:solidFill>
                  <a:effectLst/>
                  <a:uLnTx/>
                  <a:uFillTx/>
                  <a:latin typeface="方正兰亭超细黑简体" panose="02000000000000000000" pitchFamily="2" charset="-122"/>
                  <a:ea typeface="方正兰亭超细黑简体" panose="02000000000000000000" pitchFamily="2" charset="-122"/>
                  <a:cs typeface="+mn-cs"/>
                </a:rPr>
                <a:t>3.</a:t>
              </a:r>
              <a:r>
                <a:rPr kumimoji="0" lang="zh-CN" altLang="en-US" sz="1050" b="1" i="0" u="none" strike="noStrike" kern="1200" cap="none" spc="0" normalizeH="0" baseline="0" noProof="0" dirty="0">
                  <a:ln>
                    <a:noFill/>
                  </a:ln>
                  <a:solidFill>
                    <a:srgbClr val="0453C8"/>
                  </a:solidFill>
                  <a:effectLst/>
                  <a:uLnTx/>
                  <a:uFillTx/>
                  <a:latin typeface="方正兰亭超细黑简体" panose="02000000000000000000" pitchFamily="2" charset="-122"/>
                  <a:ea typeface="方正兰亭超细黑简体" panose="02000000000000000000" pitchFamily="2" charset="-122"/>
                  <a:cs typeface="+mn-cs"/>
                </a:rPr>
                <a:t>自有技术、节约流量：</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自主研发的专用视频传输平台，</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视频监控系统采用按需连接和不查看即休眠模式，较传统平台</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节约流量至少</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30%</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以上；</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lvl="0" algn="just">
                <a:defRPr/>
              </a:pPr>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4.</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独创，船用移动直播：</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船端用户可安装手机</a:t>
              </a:r>
              <a:r>
                <a:rPr lang="en-US" altLang="zh-CN"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APP</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实现移动直播视频或离线录制视频缓存后自动上传到刻录机存储，方便岸端用户远程直播与查询回放</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lvl="0" algn="just"/>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5.</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功能定制、信息安全：</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定制化手机软件和电脑、平板功能界面，也可根据用户需求订制功能模块，用户存储时间可通过增加硬盘扩展实现</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；岸端手机用户可拍照、录制视频存储功能；提供定制化</a:t>
              </a:r>
              <a:r>
                <a:rPr lang="en-US" altLang="zh-CN"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VPN</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专网服务，保障用户信息安全。</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88" name="矩形: 圆角 87">
              <a:extLst>
                <a:ext uri="{FF2B5EF4-FFF2-40B4-BE49-F238E27FC236}">
                  <a16:creationId xmlns:a16="http://schemas.microsoft.com/office/drawing/2014/main" id="{2CFCB3EB-C489-4277-9277-7AB8268AE3EF}"/>
                </a:ext>
              </a:extLst>
            </p:cNvPr>
            <p:cNvSpPr/>
            <p:nvPr/>
          </p:nvSpPr>
          <p:spPr>
            <a:xfrm>
              <a:off x="1113148" y="4738565"/>
              <a:ext cx="9976430" cy="1436543"/>
            </a:xfrm>
            <a:prstGeom prst="roundRect">
              <a:avLst>
                <a:gd name="adj" fmla="val 8636"/>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3" name="组合 92">
            <a:extLst>
              <a:ext uri="{FF2B5EF4-FFF2-40B4-BE49-F238E27FC236}">
                <a16:creationId xmlns:a16="http://schemas.microsoft.com/office/drawing/2014/main" id="{F7F5ED7C-5EAD-4AA4-9A78-6617805AAB60}"/>
              </a:ext>
            </a:extLst>
          </p:cNvPr>
          <p:cNvGrpSpPr/>
          <p:nvPr/>
        </p:nvGrpSpPr>
        <p:grpSpPr>
          <a:xfrm>
            <a:off x="76112" y="188886"/>
            <a:ext cx="6923811" cy="370278"/>
            <a:chOff x="15914" y="240642"/>
            <a:chExt cx="6923811" cy="370278"/>
          </a:xfrm>
        </p:grpSpPr>
        <p:pic>
          <p:nvPicPr>
            <p:cNvPr id="94" name="图片 93">
              <a:extLst>
                <a:ext uri="{FF2B5EF4-FFF2-40B4-BE49-F238E27FC236}">
                  <a16:creationId xmlns:a16="http://schemas.microsoft.com/office/drawing/2014/main" id="{53D488D8-57C3-4A1E-A7BB-F267823EFE3D}"/>
                </a:ext>
              </a:extLst>
            </p:cNvPr>
            <p:cNvPicPr>
              <a:picLocks noChangeAspect="1"/>
            </p:cNvPicPr>
            <p:nvPr/>
          </p:nvPicPr>
          <p:blipFill rotWithShape="1">
            <a:blip r:embed="rId2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95" name="图片 94">
              <a:extLst>
                <a:ext uri="{FF2B5EF4-FFF2-40B4-BE49-F238E27FC236}">
                  <a16:creationId xmlns:a16="http://schemas.microsoft.com/office/drawing/2014/main" id="{2090C98D-3B76-4834-B511-D7BAD74AA8AA}"/>
                </a:ext>
              </a:extLst>
            </p:cNvPr>
            <p:cNvPicPr>
              <a:picLocks noChangeAspect="1"/>
            </p:cNvPicPr>
            <p:nvPr/>
          </p:nvPicPr>
          <p:blipFill rotWithShape="1">
            <a:blip r:embed="rId2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96" name="图片 95" descr="图片包含 物体&#10;&#10;已生成极高可信度的说明">
              <a:extLst>
                <a:ext uri="{FF2B5EF4-FFF2-40B4-BE49-F238E27FC236}">
                  <a16:creationId xmlns:a16="http://schemas.microsoft.com/office/drawing/2014/main" id="{81C4C386-8EC8-4465-9123-00FC2E0F921D}"/>
                </a:ext>
              </a:extLst>
            </p:cNvPr>
            <p:cNvPicPr>
              <a:picLocks noChangeAspect="1"/>
            </p:cNvPicPr>
            <p:nvPr/>
          </p:nvPicPr>
          <p:blipFill>
            <a:blip r:embed="rId24" cstate="print">
              <a:extLst>
                <a:ext uri="{BEBA8EAE-BF5A-486C-A8C5-ECC9F3942E4B}">
                  <a14:imgProps xmlns:a14="http://schemas.microsoft.com/office/drawing/2010/main">
                    <a14:imgLayer r:embed="rId2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Tree>
    <p:extLst>
      <p:ext uri="{BB962C8B-B14F-4D97-AF65-F5344CB8AC3E}">
        <p14:creationId xmlns:p14="http://schemas.microsoft.com/office/powerpoint/2010/main" val="226860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descr="图片包含 物体&#10;&#10;已生成极高可信度的说明">
            <a:extLst>
              <a:ext uri="{FF2B5EF4-FFF2-40B4-BE49-F238E27FC236}">
                <a16:creationId xmlns:a16="http://schemas.microsoft.com/office/drawing/2014/main" id="{565C333A-D602-47EE-A9A6-F6A950E8787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91" name="图片 90">
            <a:extLst>
              <a:ext uri="{FF2B5EF4-FFF2-40B4-BE49-F238E27FC236}">
                <a16:creationId xmlns:a16="http://schemas.microsoft.com/office/drawing/2014/main" id="{F3A54269-B0AA-45A4-826C-22FFE3D5DB4D}"/>
              </a:ext>
            </a:extLst>
          </p:cNvPr>
          <p:cNvPicPr>
            <a:picLocks noChangeAspect="1"/>
          </p:cNvPicPr>
          <p:nvPr/>
        </p:nvPicPr>
        <p:blipFill rotWithShape="1">
          <a:blip r:embed="rId4"/>
          <a:srcRect r="78187" b="4571"/>
          <a:stretch/>
        </p:blipFill>
        <p:spPr>
          <a:xfrm>
            <a:off x="15914" y="250392"/>
            <a:ext cx="2317297" cy="360000"/>
          </a:xfrm>
          <a:prstGeom prst="rect">
            <a:avLst/>
          </a:prstGeom>
          <a:ln>
            <a:noFill/>
          </a:ln>
        </p:spPr>
      </p:pic>
      <p:pic>
        <p:nvPicPr>
          <p:cNvPr id="92" name="图片 91">
            <a:extLst>
              <a:ext uri="{FF2B5EF4-FFF2-40B4-BE49-F238E27FC236}">
                <a16:creationId xmlns:a16="http://schemas.microsoft.com/office/drawing/2014/main" id="{1DF8CF36-6832-4D61-B5D3-8D6721E36E52}"/>
              </a:ext>
            </a:extLst>
          </p:cNvPr>
          <p:cNvPicPr>
            <a:picLocks noChangeAspect="1"/>
          </p:cNvPicPr>
          <p:nvPr/>
        </p:nvPicPr>
        <p:blipFill rotWithShape="1">
          <a:blip r:embed="rId4"/>
          <a:srcRect r="78187" b="4571"/>
          <a:stretch/>
        </p:blipFill>
        <p:spPr>
          <a:xfrm rot="10800000">
            <a:off x="2333211" y="249864"/>
            <a:ext cx="4606514" cy="360000"/>
          </a:xfrm>
          <a:prstGeom prst="rect">
            <a:avLst/>
          </a:prstGeom>
          <a:ln>
            <a:noFill/>
          </a:ln>
        </p:spPr>
      </p:pic>
      <p:sp>
        <p:nvSpPr>
          <p:cNvPr id="54" name="矩形 53">
            <a:extLst>
              <a:ext uri="{FF2B5EF4-FFF2-40B4-BE49-F238E27FC236}">
                <a16:creationId xmlns:a16="http://schemas.microsoft.com/office/drawing/2014/main" id="{7418AC7E-4823-448B-BA26-F46522AE051C}"/>
              </a:ext>
            </a:extLst>
          </p:cNvPr>
          <p:cNvSpPr/>
          <p:nvPr/>
        </p:nvSpPr>
        <p:spPr>
          <a:xfrm>
            <a:off x="2208386" y="242682"/>
            <a:ext cx="2612892" cy="369332"/>
          </a:xfrm>
          <a:prstGeom prst="rect">
            <a:avLst/>
          </a:prstGeom>
        </p:spPr>
        <p:txBody>
          <a:bodyPr wrap="square">
            <a:spAutoFit/>
          </a:bodyPr>
          <a:lstStyle/>
          <a:p>
            <a:pPr algn="ctr">
              <a:defRPr/>
            </a:pP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rPr>
              <a:t>4G</a:t>
            </a:r>
            <a:r>
              <a:rPr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视频监控方案示意图</a:t>
            </a:r>
          </a:p>
        </p:txBody>
      </p:sp>
      <p:pic>
        <p:nvPicPr>
          <p:cNvPr id="67" name="图片 66" descr="图片包含 物体&#10;&#10;已生成极高可信度的说明">
            <a:extLst>
              <a:ext uri="{FF2B5EF4-FFF2-40B4-BE49-F238E27FC236}">
                <a16:creationId xmlns:a16="http://schemas.microsoft.com/office/drawing/2014/main" id="{3070D66E-EC67-45BD-882C-BC94D17BE3BA}"/>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12" name="图片 11" descr="图片包含 黑色, 室内, 白色&#10;&#10;已生成高可信度的说明">
            <a:extLst>
              <a:ext uri="{FF2B5EF4-FFF2-40B4-BE49-F238E27FC236}">
                <a16:creationId xmlns:a16="http://schemas.microsoft.com/office/drawing/2014/main" id="{C456018E-3BC3-4CAE-B6E1-D264AC81BE1F}"/>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7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841693" y="932569"/>
            <a:ext cx="862619" cy="735657"/>
          </a:xfrm>
          <a:prstGeom prst="rect">
            <a:avLst/>
          </a:prstGeom>
        </p:spPr>
      </p:pic>
      <p:pic>
        <p:nvPicPr>
          <p:cNvPr id="3" name="图片 2">
            <a:extLst>
              <a:ext uri="{FF2B5EF4-FFF2-40B4-BE49-F238E27FC236}">
                <a16:creationId xmlns:a16="http://schemas.microsoft.com/office/drawing/2014/main" id="{3932096C-7FCC-476B-BE49-938A649035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89783" y="3155200"/>
            <a:ext cx="862620" cy="646966"/>
          </a:xfrm>
          <a:prstGeom prst="rect">
            <a:avLst/>
          </a:prstGeom>
        </p:spPr>
      </p:pic>
      <p:pic>
        <p:nvPicPr>
          <p:cNvPr id="5" name="图片 4">
            <a:extLst>
              <a:ext uri="{FF2B5EF4-FFF2-40B4-BE49-F238E27FC236}">
                <a16:creationId xmlns:a16="http://schemas.microsoft.com/office/drawing/2014/main" id="{A2A0DFC7-E43B-4378-97B1-7A020D5FA4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783" y="2144477"/>
            <a:ext cx="862620" cy="646965"/>
          </a:xfrm>
          <a:prstGeom prst="rect">
            <a:avLst/>
          </a:prstGeom>
        </p:spPr>
      </p:pic>
      <p:grpSp>
        <p:nvGrpSpPr>
          <p:cNvPr id="115" name="组合 114">
            <a:extLst>
              <a:ext uri="{FF2B5EF4-FFF2-40B4-BE49-F238E27FC236}">
                <a16:creationId xmlns:a16="http://schemas.microsoft.com/office/drawing/2014/main" id="{DB7B61C8-6D0B-4D87-A1BC-418A8717202E}"/>
              </a:ext>
            </a:extLst>
          </p:cNvPr>
          <p:cNvGrpSpPr/>
          <p:nvPr/>
        </p:nvGrpSpPr>
        <p:grpSpPr>
          <a:xfrm>
            <a:off x="10253640" y="3552648"/>
            <a:ext cx="877163" cy="584416"/>
            <a:chOff x="10368120" y="3536551"/>
            <a:chExt cx="877163" cy="584416"/>
          </a:xfrm>
        </p:grpSpPr>
        <p:grpSp>
          <p:nvGrpSpPr>
            <p:cNvPr id="22" name="组合 21">
              <a:extLst>
                <a:ext uri="{FF2B5EF4-FFF2-40B4-BE49-F238E27FC236}">
                  <a16:creationId xmlns:a16="http://schemas.microsoft.com/office/drawing/2014/main" id="{37E7C9D8-5BE3-4889-89A2-F3E3BB8888F9}"/>
                </a:ext>
              </a:extLst>
            </p:cNvPr>
            <p:cNvGrpSpPr/>
            <p:nvPr/>
          </p:nvGrpSpPr>
          <p:grpSpPr>
            <a:xfrm>
              <a:off x="10622001" y="3536551"/>
              <a:ext cx="360000" cy="354480"/>
              <a:chOff x="6540501" y="5635626"/>
              <a:chExt cx="171450" cy="177800"/>
            </a:xfrm>
            <a:noFill/>
          </p:grpSpPr>
          <p:sp>
            <p:nvSpPr>
              <p:cNvPr id="23" name="Freeform 463">
                <a:extLst>
                  <a:ext uri="{FF2B5EF4-FFF2-40B4-BE49-F238E27FC236}">
                    <a16:creationId xmlns:a16="http://schemas.microsoft.com/office/drawing/2014/main" id="{605DE9A0-E529-4950-A0A3-FAC2932ADFD7}"/>
                  </a:ext>
                </a:extLst>
              </p:cNvPr>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4" name="Freeform 464">
                <a:extLst>
                  <a:ext uri="{FF2B5EF4-FFF2-40B4-BE49-F238E27FC236}">
                    <a16:creationId xmlns:a16="http://schemas.microsoft.com/office/drawing/2014/main" id="{84841A34-588A-41AC-B236-C8F65DD23F4F}"/>
                  </a:ext>
                </a:extLst>
              </p:cNvPr>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25" name="Freeform 465">
                <a:extLst>
                  <a:ext uri="{FF2B5EF4-FFF2-40B4-BE49-F238E27FC236}">
                    <a16:creationId xmlns:a16="http://schemas.microsoft.com/office/drawing/2014/main" id="{B8C70A54-A800-4DBB-87B1-1542CC39ABE9}"/>
                  </a:ext>
                </a:extLst>
              </p:cNvPr>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9050">
                <a:solidFill>
                  <a:schemeClr val="bg1">
                    <a:lumMod val="95000"/>
                  </a:schemeClr>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16" name="矩形 15">
              <a:extLst>
                <a:ext uri="{FF2B5EF4-FFF2-40B4-BE49-F238E27FC236}">
                  <a16:creationId xmlns:a16="http://schemas.microsoft.com/office/drawing/2014/main" id="{FBF5E9C0-05C6-4ECF-BD8B-0E32C3A5272F}"/>
                </a:ext>
              </a:extLst>
            </p:cNvPr>
            <p:cNvSpPr/>
            <p:nvPr/>
          </p:nvSpPr>
          <p:spPr>
            <a:xfrm>
              <a:off x="10368120" y="3890135"/>
              <a:ext cx="877163"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数据分享接口</a:t>
              </a:r>
            </a:p>
          </p:txBody>
        </p:sp>
      </p:grpSp>
      <p:grpSp>
        <p:nvGrpSpPr>
          <p:cNvPr id="123" name="组合 122">
            <a:extLst>
              <a:ext uri="{FF2B5EF4-FFF2-40B4-BE49-F238E27FC236}">
                <a16:creationId xmlns:a16="http://schemas.microsoft.com/office/drawing/2014/main" id="{EC964B07-4CA5-4BED-9C4C-B25C8E6CC9F2}"/>
              </a:ext>
            </a:extLst>
          </p:cNvPr>
          <p:cNvGrpSpPr/>
          <p:nvPr/>
        </p:nvGrpSpPr>
        <p:grpSpPr>
          <a:xfrm>
            <a:off x="10285700" y="1543597"/>
            <a:ext cx="813043" cy="1673272"/>
            <a:chOff x="10382316" y="2046079"/>
            <a:chExt cx="813043" cy="1673272"/>
          </a:xfrm>
        </p:grpSpPr>
        <p:pic>
          <p:nvPicPr>
            <p:cNvPr id="19" name="图形 18" descr="平板电脑">
              <a:extLst>
                <a:ext uri="{FF2B5EF4-FFF2-40B4-BE49-F238E27FC236}">
                  <a16:creationId xmlns:a16="http://schemas.microsoft.com/office/drawing/2014/main" id="{FD4589DF-4A7F-4DE1-B5C2-83963349F47B}"/>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90886" y="2524276"/>
              <a:ext cx="424846" cy="418331"/>
            </a:xfrm>
            <a:prstGeom prst="rect">
              <a:avLst/>
            </a:prstGeom>
          </p:spPr>
        </p:pic>
        <p:pic>
          <p:nvPicPr>
            <p:cNvPr id="20" name="图形 19" descr="便携式计算机">
              <a:extLst>
                <a:ext uri="{FF2B5EF4-FFF2-40B4-BE49-F238E27FC236}">
                  <a16:creationId xmlns:a16="http://schemas.microsoft.com/office/drawing/2014/main" id="{D8F6A54D-830E-4AB1-9AA9-B6D09173EA04}"/>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536412" y="2944816"/>
              <a:ext cx="527866" cy="519771"/>
            </a:xfrm>
            <a:prstGeom prst="rect">
              <a:avLst/>
            </a:prstGeom>
          </p:spPr>
        </p:pic>
        <p:pic>
          <p:nvPicPr>
            <p:cNvPr id="21" name="图形 20" descr="智能手机">
              <a:extLst>
                <a:ext uri="{FF2B5EF4-FFF2-40B4-BE49-F238E27FC236}">
                  <a16:creationId xmlns:a16="http://schemas.microsoft.com/office/drawing/2014/main" id="{8A4DB27E-BDAB-404E-9175-7FEA62A6BFB1}"/>
                </a:ext>
              </a:extLst>
            </p:cNvPr>
            <p:cNvPicPr>
              <a:picLocks noChangeAspect="1"/>
            </p:cNvPicPr>
            <p:nvPr/>
          </p:nvPicPr>
          <p:blipFill>
            <a:blip r:embed="rId13"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V="1">
              <a:off x="10675160" y="2172419"/>
              <a:ext cx="244035" cy="240293"/>
            </a:xfrm>
            <a:prstGeom prst="rect">
              <a:avLst/>
            </a:prstGeom>
          </p:spPr>
        </p:pic>
        <p:sp>
          <p:nvSpPr>
            <p:cNvPr id="13" name="矩形 12">
              <a:extLst>
                <a:ext uri="{FF2B5EF4-FFF2-40B4-BE49-F238E27FC236}">
                  <a16:creationId xmlns:a16="http://schemas.microsoft.com/office/drawing/2014/main" id="{6A9B15DB-CDF0-4AAB-85B5-EB921F531749}"/>
                </a:ext>
              </a:extLst>
            </p:cNvPr>
            <p:cNvSpPr/>
            <p:nvPr/>
          </p:nvSpPr>
          <p:spPr>
            <a:xfrm>
              <a:off x="10500627" y="2361257"/>
              <a:ext cx="598479"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effectLst/>
                  <a:uLnTx/>
                  <a:uFillTx/>
                  <a:latin typeface="等线" panose="02010600030101010101" pitchFamily="2" charset="-122"/>
                  <a:ea typeface="等线" panose="02010600030101010101" pitchFamily="2" charset="-122"/>
                </a:rPr>
                <a:t>手持</a:t>
              </a:r>
            </a:p>
          </p:txBody>
        </p:sp>
        <p:sp>
          <p:nvSpPr>
            <p:cNvPr id="14" name="矩形 13">
              <a:extLst>
                <a:ext uri="{FF2B5EF4-FFF2-40B4-BE49-F238E27FC236}">
                  <a16:creationId xmlns:a16="http://schemas.microsoft.com/office/drawing/2014/main" id="{2C44D058-6505-4F53-961A-32E5722DA157}"/>
                </a:ext>
              </a:extLst>
            </p:cNvPr>
            <p:cNvSpPr/>
            <p:nvPr/>
          </p:nvSpPr>
          <p:spPr>
            <a:xfrm>
              <a:off x="10608831" y="2813147"/>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effectLst/>
                  <a:uLnTx/>
                  <a:uFillTx/>
                  <a:latin typeface="等线" panose="02010600030101010101" pitchFamily="2" charset="-122"/>
                  <a:ea typeface="等线" panose="02010600030101010101" pitchFamily="2" charset="-122"/>
                </a:rPr>
                <a:t>移动</a:t>
              </a:r>
            </a:p>
          </p:txBody>
        </p:sp>
        <p:sp>
          <p:nvSpPr>
            <p:cNvPr id="15" name="矩形 14">
              <a:extLst>
                <a:ext uri="{FF2B5EF4-FFF2-40B4-BE49-F238E27FC236}">
                  <a16:creationId xmlns:a16="http://schemas.microsoft.com/office/drawing/2014/main" id="{921480E1-DA2A-49C5-9B93-FE1CE0B3F679}"/>
                </a:ext>
              </a:extLst>
            </p:cNvPr>
            <p:cNvSpPr/>
            <p:nvPr/>
          </p:nvSpPr>
          <p:spPr>
            <a:xfrm>
              <a:off x="10606739" y="3317265"/>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effectLst/>
                  <a:uLnTx/>
                  <a:uFillTx/>
                  <a:latin typeface="方正兰亭超细黑简体" panose="02000000000000000000" pitchFamily="2" charset="-122"/>
                  <a:ea typeface="方正兰亭超细黑简体" panose="02000000000000000000" pitchFamily="2" charset="-122"/>
                  <a:cs typeface="+mn-cs"/>
                </a:rPr>
                <a:t>桌面</a:t>
              </a:r>
            </a:p>
          </p:txBody>
        </p:sp>
        <p:sp>
          <p:nvSpPr>
            <p:cNvPr id="18" name="矩形: 圆角 17">
              <a:extLst>
                <a:ext uri="{FF2B5EF4-FFF2-40B4-BE49-F238E27FC236}">
                  <a16:creationId xmlns:a16="http://schemas.microsoft.com/office/drawing/2014/main" id="{66E32127-66AD-430C-AC76-0C7A74F04488}"/>
                </a:ext>
              </a:extLst>
            </p:cNvPr>
            <p:cNvSpPr/>
            <p:nvPr/>
          </p:nvSpPr>
          <p:spPr>
            <a:xfrm rot="5400000">
              <a:off x="9952202" y="2476193"/>
              <a:ext cx="1673272"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等线" panose="020F0502020204030204"/>
                <a:ea typeface="等线" panose="02010600030101010101" pitchFamily="2" charset="-122"/>
                <a:cs typeface="+mn-cs"/>
              </a:endParaRPr>
            </a:p>
          </p:txBody>
        </p:sp>
      </p:grpSp>
      <p:sp>
        <p:nvSpPr>
          <p:cNvPr id="27" name="矩形 26">
            <a:extLst>
              <a:ext uri="{FF2B5EF4-FFF2-40B4-BE49-F238E27FC236}">
                <a16:creationId xmlns:a16="http://schemas.microsoft.com/office/drawing/2014/main" id="{CE468E2E-008F-488C-83F7-ED05D1D7FC59}"/>
              </a:ext>
            </a:extLst>
          </p:cNvPr>
          <p:cNvSpPr/>
          <p:nvPr/>
        </p:nvSpPr>
        <p:spPr>
          <a:xfrm>
            <a:off x="890164" y="1629214"/>
            <a:ext cx="900334"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effectLst/>
                <a:uLnTx/>
                <a:uFillTx/>
                <a:latin typeface="等线" panose="02010600030101010101" pitchFamily="2" charset="-122"/>
                <a:ea typeface="等线" panose="02010600030101010101" pitchFamily="2" charset="-122"/>
              </a:rPr>
              <a:t>防风雨云台摄像机</a:t>
            </a:r>
          </a:p>
        </p:txBody>
      </p:sp>
      <p:sp>
        <p:nvSpPr>
          <p:cNvPr id="28" name="矩形 27">
            <a:extLst>
              <a:ext uri="{FF2B5EF4-FFF2-40B4-BE49-F238E27FC236}">
                <a16:creationId xmlns:a16="http://schemas.microsoft.com/office/drawing/2014/main" id="{381EB443-155A-48C2-9331-DB6C3601BC98}"/>
              </a:ext>
            </a:extLst>
          </p:cNvPr>
          <p:cNvSpPr/>
          <p:nvPr/>
        </p:nvSpPr>
        <p:spPr>
          <a:xfrm>
            <a:off x="917907" y="2649063"/>
            <a:ext cx="829740" cy="200055"/>
          </a:xfrm>
          <a:prstGeom prst="rect">
            <a:avLst/>
          </a:prstGeom>
        </p:spPr>
        <p:txBody>
          <a:bodyPr wrap="square">
            <a:spAutoFit/>
          </a:bodyPr>
          <a:lstStyle/>
          <a:p>
            <a:pPr algn="ctr">
              <a:defRPr/>
            </a:pPr>
            <a:r>
              <a:rPr lang="zh-CN" altLang="en-US" sz="700" dirty="0">
                <a:latin typeface="等线" panose="02010600030101010101" pitchFamily="2" charset="-122"/>
                <a:ea typeface="等线" panose="02010600030101010101" pitchFamily="2" charset="-122"/>
              </a:rPr>
              <a:t>防水滴摄像机</a:t>
            </a:r>
          </a:p>
        </p:txBody>
      </p:sp>
      <p:sp>
        <p:nvSpPr>
          <p:cNvPr id="29" name="矩形 28">
            <a:extLst>
              <a:ext uri="{FF2B5EF4-FFF2-40B4-BE49-F238E27FC236}">
                <a16:creationId xmlns:a16="http://schemas.microsoft.com/office/drawing/2014/main" id="{97F77747-4E82-4EF2-BC5B-9C913341BB2C}"/>
              </a:ext>
            </a:extLst>
          </p:cNvPr>
          <p:cNvSpPr/>
          <p:nvPr/>
        </p:nvSpPr>
        <p:spPr>
          <a:xfrm>
            <a:off x="906222" y="3729927"/>
            <a:ext cx="829740"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effectLst/>
                <a:uLnTx/>
                <a:uFillTx/>
                <a:latin typeface="方正兰亭超细黑简体" panose="02000000000000000000" pitchFamily="2" charset="-122"/>
                <a:ea typeface="方正兰亭超细黑简体" panose="02000000000000000000" pitchFamily="2" charset="-122"/>
                <a:cs typeface="+mn-cs"/>
              </a:rPr>
              <a:t>室内摄像机</a:t>
            </a:r>
          </a:p>
        </p:txBody>
      </p:sp>
      <p:sp>
        <p:nvSpPr>
          <p:cNvPr id="35" name="矩形 34">
            <a:extLst>
              <a:ext uri="{FF2B5EF4-FFF2-40B4-BE49-F238E27FC236}">
                <a16:creationId xmlns:a16="http://schemas.microsoft.com/office/drawing/2014/main" id="{5005B25F-7B5B-491C-92F0-311242267836}"/>
              </a:ext>
            </a:extLst>
          </p:cNvPr>
          <p:cNvSpPr/>
          <p:nvPr/>
        </p:nvSpPr>
        <p:spPr>
          <a:xfrm>
            <a:off x="2639569" y="2594402"/>
            <a:ext cx="82974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effectLst/>
                <a:uLnTx/>
                <a:uFillTx/>
                <a:latin typeface="等线" panose="02010600030101010101" pitchFamily="2" charset="-122"/>
                <a:ea typeface="等线" panose="02010600030101010101" pitchFamily="2" charset="-122"/>
              </a:rPr>
              <a:t>硬盘刻录机</a:t>
            </a:r>
          </a:p>
        </p:txBody>
      </p:sp>
      <p:cxnSp>
        <p:nvCxnSpPr>
          <p:cNvPr id="34" name="直接连接符 33">
            <a:extLst>
              <a:ext uri="{FF2B5EF4-FFF2-40B4-BE49-F238E27FC236}">
                <a16:creationId xmlns:a16="http://schemas.microsoft.com/office/drawing/2014/main" id="{6DAE7DD1-F10A-4A2E-922F-ED1688ADC862}"/>
              </a:ext>
            </a:extLst>
          </p:cNvPr>
          <p:cNvCxnSpPr/>
          <p:nvPr/>
        </p:nvCxnSpPr>
        <p:spPr>
          <a:xfrm>
            <a:off x="1331161" y="1827959"/>
            <a:ext cx="0" cy="367828"/>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C030C03-B110-4998-83B8-53E95A7610AE}"/>
              </a:ext>
            </a:extLst>
          </p:cNvPr>
          <p:cNvCxnSpPr/>
          <p:nvPr/>
        </p:nvCxnSpPr>
        <p:spPr>
          <a:xfrm>
            <a:off x="1331161" y="2845696"/>
            <a:ext cx="0" cy="367828"/>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11FE1C0-8C7C-4D02-94D1-B696711EC06E}"/>
              </a:ext>
            </a:extLst>
          </p:cNvPr>
          <p:cNvCxnSpPr>
            <a:cxnSpLocks/>
          </p:cNvCxnSpPr>
          <p:nvPr/>
        </p:nvCxnSpPr>
        <p:spPr>
          <a:xfrm>
            <a:off x="1744670" y="2474496"/>
            <a:ext cx="396000"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F991BC91-AA8B-41B7-8396-FD59BDEA259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9665" t="4219" r="41674" b="11919"/>
          <a:stretch/>
        </p:blipFill>
        <p:spPr>
          <a:xfrm>
            <a:off x="3953353" y="3547976"/>
            <a:ext cx="332288" cy="655495"/>
          </a:xfrm>
          <a:prstGeom prst="rect">
            <a:avLst/>
          </a:prstGeom>
        </p:spPr>
      </p:pic>
      <p:pic>
        <p:nvPicPr>
          <p:cNvPr id="66" name="图片 65">
            <a:extLst>
              <a:ext uri="{FF2B5EF4-FFF2-40B4-BE49-F238E27FC236}">
                <a16:creationId xmlns:a16="http://schemas.microsoft.com/office/drawing/2014/main" id="{79D9FB34-AC97-4AF1-84C0-E9F39034BE17}"/>
              </a:ext>
            </a:extLst>
          </p:cNvPr>
          <p:cNvPicPr>
            <a:picLocks noChangeAspect="1"/>
          </p:cNvPicPr>
          <p:nvPr/>
        </p:nvPicPr>
        <p:blipFill rotWithShape="1">
          <a:blip r:embed="rId16" cstate="print">
            <a:duotone>
              <a:prstClr val="black"/>
              <a:schemeClr val="accent3">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rcRect l="12349" t="22349" r="10906" b="40781"/>
          <a:stretch/>
        </p:blipFill>
        <p:spPr>
          <a:xfrm>
            <a:off x="2194419" y="2321314"/>
            <a:ext cx="1320413" cy="320786"/>
          </a:xfrm>
          <a:prstGeom prst="rect">
            <a:avLst/>
          </a:prstGeom>
        </p:spPr>
      </p:pic>
      <p:grpSp>
        <p:nvGrpSpPr>
          <p:cNvPr id="86" name="组合 85">
            <a:extLst>
              <a:ext uri="{FF2B5EF4-FFF2-40B4-BE49-F238E27FC236}">
                <a16:creationId xmlns:a16="http://schemas.microsoft.com/office/drawing/2014/main" id="{398E7633-4462-47C1-BAD7-0215157701BE}"/>
              </a:ext>
            </a:extLst>
          </p:cNvPr>
          <p:cNvGrpSpPr/>
          <p:nvPr/>
        </p:nvGrpSpPr>
        <p:grpSpPr>
          <a:xfrm>
            <a:off x="6982991" y="2712674"/>
            <a:ext cx="901209" cy="566206"/>
            <a:chOff x="5182318" y="1357340"/>
            <a:chExt cx="901209" cy="566206"/>
          </a:xfrm>
        </p:grpSpPr>
        <p:sp>
          <p:nvSpPr>
            <p:cNvPr id="79" name="闪电形 78">
              <a:extLst>
                <a:ext uri="{FF2B5EF4-FFF2-40B4-BE49-F238E27FC236}">
                  <a16:creationId xmlns:a16="http://schemas.microsoft.com/office/drawing/2014/main" id="{C9A7723B-267A-4DDF-A4FA-DCE881D28D89}"/>
                </a:ext>
              </a:extLst>
            </p:cNvPr>
            <p:cNvSpPr/>
            <p:nvPr/>
          </p:nvSpPr>
          <p:spPr>
            <a:xfrm rot="14570070">
              <a:off x="5585123" y="1151282"/>
              <a:ext cx="230550" cy="642666"/>
            </a:xfrm>
            <a:prstGeom prst="lightningBolt">
              <a:avLst/>
            </a:prstGeom>
            <a:noFill/>
            <a:ln>
              <a:solidFill>
                <a:srgbClr val="2D76E5"/>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矩形 79">
              <a:extLst>
                <a:ext uri="{FF2B5EF4-FFF2-40B4-BE49-F238E27FC236}">
                  <a16:creationId xmlns:a16="http://schemas.microsoft.com/office/drawing/2014/main" id="{9BBFCDE6-823C-4E89-80A4-10ADEAD230A8}"/>
                </a:ext>
              </a:extLst>
            </p:cNvPr>
            <p:cNvSpPr/>
            <p:nvPr/>
          </p:nvSpPr>
          <p:spPr>
            <a:xfrm rot="19195780">
              <a:off x="5182318" y="1635527"/>
              <a:ext cx="901209" cy="200055"/>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4GLTE</a:t>
              </a:r>
              <a:r>
                <a:rPr kumimoji="0" lang="zh-CN" altLang="en-US"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移动互联网</a:t>
              </a:r>
              <a:endParaRPr kumimoji="0" lang="en-US" altLang="zh-CN" sz="7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1" name="闪电形 80">
              <a:extLst>
                <a:ext uri="{FF2B5EF4-FFF2-40B4-BE49-F238E27FC236}">
                  <a16:creationId xmlns:a16="http://schemas.microsoft.com/office/drawing/2014/main" id="{FA73BC7F-693B-4868-8C44-A1C3F69E5BBA}"/>
                </a:ext>
              </a:extLst>
            </p:cNvPr>
            <p:cNvSpPr/>
            <p:nvPr/>
          </p:nvSpPr>
          <p:spPr>
            <a:xfrm rot="3694644">
              <a:off x="5466938" y="1486938"/>
              <a:ext cx="230550" cy="642666"/>
            </a:xfrm>
            <a:prstGeom prst="lightningBolt">
              <a:avLst/>
            </a:prstGeom>
            <a:noFill/>
            <a:ln>
              <a:solidFill>
                <a:srgbClr val="2D76E5"/>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32" name="矩形 131">
            <a:extLst>
              <a:ext uri="{FF2B5EF4-FFF2-40B4-BE49-F238E27FC236}">
                <a16:creationId xmlns:a16="http://schemas.microsoft.com/office/drawing/2014/main" id="{AD97429E-2396-4C5E-98A5-AE4FF7D0981D}"/>
              </a:ext>
            </a:extLst>
          </p:cNvPr>
          <p:cNvSpPr/>
          <p:nvPr/>
        </p:nvSpPr>
        <p:spPr>
          <a:xfrm>
            <a:off x="10367675" y="3012041"/>
            <a:ext cx="64633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用户终端</a:t>
            </a:r>
          </a:p>
        </p:txBody>
      </p:sp>
      <p:sp>
        <p:nvSpPr>
          <p:cNvPr id="134" name="矩形: 圆角 133">
            <a:extLst>
              <a:ext uri="{FF2B5EF4-FFF2-40B4-BE49-F238E27FC236}">
                <a16:creationId xmlns:a16="http://schemas.microsoft.com/office/drawing/2014/main" id="{DE1C7024-1B26-47AB-AEC0-9A0B1DBF0695}"/>
              </a:ext>
            </a:extLst>
          </p:cNvPr>
          <p:cNvSpPr/>
          <p:nvPr/>
        </p:nvSpPr>
        <p:spPr>
          <a:xfrm rot="5400000">
            <a:off x="10254687" y="3259331"/>
            <a:ext cx="885271" cy="813043"/>
          </a:xfrm>
          <a:prstGeom prst="roundRect">
            <a:avLst>
              <a:gd name="adj" fmla="val 8636"/>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8" name="箭头: 圆角右 137">
            <a:extLst>
              <a:ext uri="{FF2B5EF4-FFF2-40B4-BE49-F238E27FC236}">
                <a16:creationId xmlns:a16="http://schemas.microsoft.com/office/drawing/2014/main" id="{04847EF2-14F4-4F71-9C06-AE3DE2F618DA}"/>
              </a:ext>
            </a:extLst>
          </p:cNvPr>
          <p:cNvSpPr/>
          <p:nvPr/>
        </p:nvSpPr>
        <p:spPr>
          <a:xfrm rot="5400000">
            <a:off x="1648581" y="1610384"/>
            <a:ext cx="826187" cy="414139"/>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139" name="箭头: 圆角右 138">
            <a:extLst>
              <a:ext uri="{FF2B5EF4-FFF2-40B4-BE49-F238E27FC236}">
                <a16:creationId xmlns:a16="http://schemas.microsoft.com/office/drawing/2014/main" id="{1C036271-632B-4965-8FAD-46847EE41D00}"/>
              </a:ext>
            </a:extLst>
          </p:cNvPr>
          <p:cNvSpPr/>
          <p:nvPr/>
        </p:nvSpPr>
        <p:spPr>
          <a:xfrm rot="16200000" flipV="1">
            <a:off x="1641108" y="2874138"/>
            <a:ext cx="826187" cy="414138"/>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87" name="矩形 86">
            <a:extLst>
              <a:ext uri="{FF2B5EF4-FFF2-40B4-BE49-F238E27FC236}">
                <a16:creationId xmlns:a16="http://schemas.microsoft.com/office/drawing/2014/main" id="{301E325C-CD5D-4B3B-9917-275ABEA3D8C2}"/>
              </a:ext>
            </a:extLst>
          </p:cNvPr>
          <p:cNvSpPr/>
          <p:nvPr/>
        </p:nvSpPr>
        <p:spPr>
          <a:xfrm>
            <a:off x="7885897" y="4212097"/>
            <a:ext cx="889987" cy="253916"/>
          </a:xfrm>
          <a:prstGeom prst="rect">
            <a:avLst/>
          </a:prstGeom>
        </p:spPr>
        <p:txBody>
          <a:bodyPr wrap="none">
            <a:spAutoFit/>
          </a:bodyPr>
          <a:lstStyle/>
          <a:p>
            <a:pPr algn="ctr"/>
            <a:r>
              <a:rPr lang="zh-CN" altLang="en-US" sz="1050" b="1" dirty="0">
                <a:latin typeface="方正兰亭超细黑简体" panose="02000000000000000000" pitchFamily="2" charset="-122"/>
                <a:ea typeface="方正兰亭超细黑简体" panose="02000000000000000000" pitchFamily="2" charset="-122"/>
              </a:rPr>
              <a:t>船联网</a:t>
            </a:r>
            <a:r>
              <a:rPr lang="en-US" altLang="zh-CN" sz="1050" b="1" dirty="0">
                <a:latin typeface="方正兰亭超细黑简体" panose="02000000000000000000" pitchFamily="2" charset="-122"/>
                <a:ea typeface="方正兰亭超细黑简体" panose="02000000000000000000" pitchFamily="2" charset="-122"/>
              </a:rPr>
              <a:t>I</a:t>
            </a:r>
            <a:r>
              <a:rPr lang="zh-CN" altLang="en-US" sz="1050" b="1" dirty="0">
                <a:latin typeface="方正兰亭超细黑简体" panose="02000000000000000000" pitchFamily="2" charset="-122"/>
                <a:ea typeface="方正兰亭超细黑简体" panose="02000000000000000000" pitchFamily="2" charset="-122"/>
              </a:rPr>
              <a:t>平台</a:t>
            </a:r>
          </a:p>
        </p:txBody>
      </p:sp>
      <p:sp>
        <p:nvSpPr>
          <p:cNvPr id="89" name="Freeform 19">
            <a:extLst>
              <a:ext uri="{FF2B5EF4-FFF2-40B4-BE49-F238E27FC236}">
                <a16:creationId xmlns:a16="http://schemas.microsoft.com/office/drawing/2014/main" id="{9F6B169F-C076-402E-9B92-D9B8C437586A}"/>
              </a:ext>
            </a:extLst>
          </p:cNvPr>
          <p:cNvSpPr>
            <a:spLocks noEditPoints="1"/>
          </p:cNvSpPr>
          <p:nvPr/>
        </p:nvSpPr>
        <p:spPr bwMode="auto">
          <a:xfrm>
            <a:off x="7983937" y="3587910"/>
            <a:ext cx="693908" cy="580825"/>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等线" panose="020F0502020204030204"/>
              <a:ea typeface="+mn-ea"/>
              <a:cs typeface="+mn-cs"/>
            </a:endParaRPr>
          </a:p>
        </p:txBody>
      </p:sp>
      <p:sp>
        <p:nvSpPr>
          <p:cNvPr id="105" name="矩形 104">
            <a:extLst>
              <a:ext uri="{FF2B5EF4-FFF2-40B4-BE49-F238E27FC236}">
                <a16:creationId xmlns:a16="http://schemas.microsoft.com/office/drawing/2014/main" id="{76F633CD-7750-4922-9ECC-A24AAC5B76B9}"/>
              </a:ext>
            </a:extLst>
          </p:cNvPr>
          <p:cNvSpPr/>
          <p:nvPr/>
        </p:nvSpPr>
        <p:spPr>
          <a:xfrm>
            <a:off x="2221213" y="2736891"/>
            <a:ext cx="1653017" cy="230832"/>
          </a:xfrm>
          <a:prstGeom prst="rect">
            <a:avLst/>
          </a:prstGeom>
        </p:spPr>
        <p:txBody>
          <a:bodyPr wrap="none">
            <a:spAutoFit/>
          </a:bodyPr>
          <a:lstStyle/>
          <a:p>
            <a:pPr algn="ctr">
              <a:defRPr/>
            </a:pPr>
            <a:r>
              <a:rPr lang="en-US" altLang="zh-CN" sz="900" dirty="0">
                <a:latin typeface="等线" panose="02010600030101010101" pitchFamily="2" charset="-122"/>
                <a:ea typeface="等线" panose="02010600030101010101" pitchFamily="2" charset="-122"/>
              </a:rPr>
              <a:t>(</a:t>
            </a:r>
            <a:r>
              <a:rPr lang="zh-CN" altLang="en-US" sz="900" dirty="0">
                <a:latin typeface="等线" panose="02010600030101010101" pitchFamily="2" charset="-122"/>
                <a:ea typeface="等线" panose="02010600030101010101" pitchFamily="2" charset="-122"/>
              </a:rPr>
              <a:t>终端数量和存储空间可扩展</a:t>
            </a:r>
            <a:r>
              <a:rPr lang="en-US" altLang="zh-CN" sz="900" dirty="0">
                <a:latin typeface="等线" panose="02010600030101010101" pitchFamily="2" charset="-122"/>
                <a:ea typeface="等线" panose="02010600030101010101" pitchFamily="2" charset="-122"/>
              </a:rPr>
              <a:t>)</a:t>
            </a:r>
            <a:endParaRPr lang="zh-CN" altLang="en-US" sz="900" dirty="0">
              <a:latin typeface="等线" panose="02010600030101010101" pitchFamily="2" charset="-122"/>
              <a:ea typeface="等线" panose="02010600030101010101" pitchFamily="2" charset="-122"/>
            </a:endParaRPr>
          </a:p>
        </p:txBody>
      </p:sp>
      <p:sp>
        <p:nvSpPr>
          <p:cNvPr id="107" name="箭头: 圆角右 106">
            <a:extLst>
              <a:ext uri="{FF2B5EF4-FFF2-40B4-BE49-F238E27FC236}">
                <a16:creationId xmlns:a16="http://schemas.microsoft.com/office/drawing/2014/main" id="{D551CD3E-CB49-4D40-83B7-E188CE0F2D4F}"/>
              </a:ext>
            </a:extLst>
          </p:cNvPr>
          <p:cNvSpPr/>
          <p:nvPr/>
        </p:nvSpPr>
        <p:spPr>
          <a:xfrm rot="10800000" flipV="1">
            <a:off x="3598472" y="2457167"/>
            <a:ext cx="543555" cy="1036619"/>
          </a:xfrm>
          <a:prstGeom prst="bentArrow">
            <a:avLst>
              <a:gd name="adj1" fmla="val 0"/>
              <a:gd name="adj2" fmla="val 0"/>
              <a:gd name="adj3" fmla="val 0"/>
              <a:gd name="adj4" fmla="val 898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等线" panose="020F0502020204030204"/>
              <a:ea typeface="等线" panose="02010600030101010101" pitchFamily="2" charset="-122"/>
            </a:endParaRPr>
          </a:p>
        </p:txBody>
      </p:sp>
      <p:sp>
        <p:nvSpPr>
          <p:cNvPr id="4" name="矩形 3">
            <a:extLst>
              <a:ext uri="{FF2B5EF4-FFF2-40B4-BE49-F238E27FC236}">
                <a16:creationId xmlns:a16="http://schemas.microsoft.com/office/drawing/2014/main" id="{F3645BF1-0B51-4650-93AE-03E400382FB7}"/>
              </a:ext>
            </a:extLst>
          </p:cNvPr>
          <p:cNvSpPr/>
          <p:nvPr/>
        </p:nvSpPr>
        <p:spPr>
          <a:xfrm>
            <a:off x="3771684" y="4203471"/>
            <a:ext cx="723275" cy="253916"/>
          </a:xfrm>
          <a:prstGeom prst="rect">
            <a:avLst/>
          </a:prstGeom>
        </p:spPr>
        <p:txBody>
          <a:bodyPr wrap="none">
            <a:spAutoFit/>
          </a:bodyPr>
          <a:lstStyle/>
          <a:p>
            <a:pPr algn="ctr"/>
            <a:r>
              <a:rPr lang="zh-CN" altLang="en-US" sz="1050" b="1" dirty="0">
                <a:latin typeface="方正兰亭超细黑简体" panose="02000000000000000000" pitchFamily="2" charset="-122"/>
                <a:ea typeface="方正兰亭超细黑简体" panose="02000000000000000000" pitchFamily="2" charset="-122"/>
              </a:rPr>
              <a:t>控制单元</a:t>
            </a:r>
          </a:p>
        </p:txBody>
      </p:sp>
      <p:cxnSp>
        <p:nvCxnSpPr>
          <p:cNvPr id="7" name="直接连接符 6">
            <a:extLst>
              <a:ext uri="{FF2B5EF4-FFF2-40B4-BE49-F238E27FC236}">
                <a16:creationId xmlns:a16="http://schemas.microsoft.com/office/drawing/2014/main" id="{76E6FA0E-A186-4BA6-A593-F89F252B2912}"/>
              </a:ext>
            </a:extLst>
          </p:cNvPr>
          <p:cNvCxnSpPr>
            <a:cxnSpLocks/>
          </p:cNvCxnSpPr>
          <p:nvPr/>
        </p:nvCxnSpPr>
        <p:spPr>
          <a:xfrm>
            <a:off x="4821278" y="4010792"/>
            <a:ext cx="683192"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B56C4F82-D9E6-4D6F-A18E-15C647F07D10}"/>
              </a:ext>
            </a:extLst>
          </p:cNvPr>
          <p:cNvSpPr/>
          <p:nvPr/>
        </p:nvSpPr>
        <p:spPr>
          <a:xfrm>
            <a:off x="10344243" y="4207846"/>
            <a:ext cx="723276" cy="253916"/>
          </a:xfrm>
          <a:prstGeom prst="rect">
            <a:avLst/>
          </a:prstGeom>
        </p:spPr>
        <p:txBody>
          <a:bodyPr wrap="none">
            <a:spAutoFit/>
          </a:bodyPr>
          <a:lstStyle/>
          <a:p>
            <a:pPr algn="ctr"/>
            <a:r>
              <a:rPr lang="zh-CN" altLang="en-US" sz="1050" b="1" dirty="0">
                <a:latin typeface="方正兰亭超细黑简体" panose="02000000000000000000" pitchFamily="2" charset="-122"/>
                <a:ea typeface="方正兰亭超细黑简体" panose="02000000000000000000" pitchFamily="2" charset="-122"/>
              </a:rPr>
              <a:t>终端展现</a:t>
            </a:r>
          </a:p>
        </p:txBody>
      </p:sp>
      <p:grpSp>
        <p:nvGrpSpPr>
          <p:cNvPr id="127" name="组合 126">
            <a:extLst>
              <a:ext uri="{FF2B5EF4-FFF2-40B4-BE49-F238E27FC236}">
                <a16:creationId xmlns:a16="http://schemas.microsoft.com/office/drawing/2014/main" id="{83C2FC04-5699-467F-82DD-C96D5EEB7894}"/>
              </a:ext>
            </a:extLst>
          </p:cNvPr>
          <p:cNvGrpSpPr/>
          <p:nvPr/>
        </p:nvGrpSpPr>
        <p:grpSpPr>
          <a:xfrm>
            <a:off x="7983937" y="2369653"/>
            <a:ext cx="557316" cy="420527"/>
            <a:chOff x="4288228" y="1360962"/>
            <a:chExt cx="557316" cy="420527"/>
          </a:xfrm>
        </p:grpSpPr>
        <p:pic>
          <p:nvPicPr>
            <p:cNvPr id="131" name="Picture 5" descr="C:\Users\Administrator\Desktop\{5E76D618-86A6-4C9A-857F-01234C5B40F5}.png">
              <a:extLst>
                <a:ext uri="{FF2B5EF4-FFF2-40B4-BE49-F238E27FC236}">
                  <a16:creationId xmlns:a16="http://schemas.microsoft.com/office/drawing/2014/main" id="{8F460D5C-8F06-4F4A-9D8A-11F11E30EB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28172" y="1360962"/>
              <a:ext cx="484002" cy="420527"/>
            </a:xfrm>
            <a:prstGeom prst="rect">
              <a:avLst/>
            </a:prstGeom>
            <a:noFill/>
            <a:extLst>
              <a:ext uri="{909E8E84-426E-40DD-AFC4-6F175D3DCCD1}">
                <a14:hiddenFill xmlns:a14="http://schemas.microsoft.com/office/drawing/2010/main">
                  <a:solidFill>
                    <a:srgbClr val="FFFFFF"/>
                  </a:solidFill>
                </a14:hiddenFill>
              </a:ext>
            </a:extLst>
          </p:spPr>
        </p:pic>
        <p:sp>
          <p:nvSpPr>
            <p:cNvPr id="137" name="矩形 136">
              <a:extLst>
                <a:ext uri="{FF2B5EF4-FFF2-40B4-BE49-F238E27FC236}">
                  <a16:creationId xmlns:a16="http://schemas.microsoft.com/office/drawing/2014/main" id="{C15581E7-D729-48E0-96B5-A9C2588D21A0}"/>
                </a:ext>
              </a:extLst>
            </p:cNvPr>
            <p:cNvSpPr/>
            <p:nvPr/>
          </p:nvSpPr>
          <p:spPr>
            <a:xfrm>
              <a:off x="4288228" y="1458278"/>
              <a:ext cx="557316" cy="230832"/>
            </a:xfrm>
            <a:prstGeom prst="rect">
              <a:avLst/>
            </a:prstGeom>
          </p:spPr>
          <p:txBody>
            <a:bodyPr wrap="square">
              <a:spAutoFit/>
            </a:bodyPr>
            <a:lstStyle/>
            <a:p>
              <a:pPr lvl="0" algn="ctr"/>
              <a:r>
                <a:rPr lang="zh-CN" altLang="en-US" sz="900" b="1" dirty="0">
                  <a:solidFill>
                    <a:prstClr val="white"/>
                  </a:solidFill>
                  <a:latin typeface="微软雅黑" panose="020B0503020204020204" pitchFamily="34" charset="-122"/>
                  <a:ea typeface="微软雅黑" panose="020B0503020204020204" pitchFamily="34" charset="-122"/>
                </a:rPr>
                <a:t>互联网</a:t>
              </a:r>
              <a:endParaRPr lang="zh-CN" altLang="en-US" dirty="0">
                <a:solidFill>
                  <a:prstClr val="black"/>
                </a:solidFill>
              </a:endParaRPr>
            </a:p>
          </p:txBody>
        </p:sp>
      </p:grpSp>
      <p:pic>
        <p:nvPicPr>
          <p:cNvPr id="11" name="图片 10">
            <a:extLst>
              <a:ext uri="{FF2B5EF4-FFF2-40B4-BE49-F238E27FC236}">
                <a16:creationId xmlns:a16="http://schemas.microsoft.com/office/drawing/2014/main" id="{4AB10232-799C-4F89-9B0C-A42F43ACE9C4}"/>
              </a:ext>
            </a:extLst>
          </p:cNvPr>
          <p:cNvPicPr>
            <a:picLocks noChangeAspect="1"/>
          </p:cNvPicPr>
          <p:nvPr/>
        </p:nvPicPr>
        <p:blipFill>
          <a:blip r:embed="rId19"/>
          <a:stretch>
            <a:fillRect/>
          </a:stretch>
        </p:blipFill>
        <p:spPr>
          <a:xfrm>
            <a:off x="9063931" y="2446911"/>
            <a:ext cx="446779" cy="313781"/>
          </a:xfrm>
          <a:prstGeom prst="rect">
            <a:avLst/>
          </a:prstGeom>
        </p:spPr>
      </p:pic>
      <p:pic>
        <p:nvPicPr>
          <p:cNvPr id="77" name="图片 76">
            <a:extLst>
              <a:ext uri="{FF2B5EF4-FFF2-40B4-BE49-F238E27FC236}">
                <a16:creationId xmlns:a16="http://schemas.microsoft.com/office/drawing/2014/main" id="{150D80E3-E7A2-4AEA-BF95-1CB2297A82D9}"/>
              </a:ext>
            </a:extLst>
          </p:cNvPr>
          <p:cNvPicPr>
            <a:picLocks noChangeAspect="1"/>
          </p:cNvPicPr>
          <p:nvPr/>
        </p:nvPicPr>
        <p:blipFill>
          <a:blip r:embed="rId19"/>
          <a:stretch>
            <a:fillRect/>
          </a:stretch>
        </p:blipFill>
        <p:spPr>
          <a:xfrm rot="5400000">
            <a:off x="8054849" y="2971799"/>
            <a:ext cx="446779" cy="313781"/>
          </a:xfrm>
          <a:prstGeom prst="rect">
            <a:avLst/>
          </a:prstGeom>
        </p:spPr>
      </p:pic>
      <p:sp>
        <p:nvSpPr>
          <p:cNvPr id="76" name="矩形 75">
            <a:extLst>
              <a:ext uri="{FF2B5EF4-FFF2-40B4-BE49-F238E27FC236}">
                <a16:creationId xmlns:a16="http://schemas.microsoft.com/office/drawing/2014/main" id="{08E2420B-BB60-44E9-B847-BF9EE4B87B33}"/>
              </a:ext>
            </a:extLst>
          </p:cNvPr>
          <p:cNvSpPr/>
          <p:nvPr/>
        </p:nvSpPr>
        <p:spPr>
          <a:xfrm>
            <a:off x="5628592" y="4206462"/>
            <a:ext cx="95571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b="1" dirty="0">
                <a:latin typeface="方正兰亭超细黑简体" panose="02000000000000000000" pitchFamily="2" charset="-122"/>
                <a:ea typeface="方正兰亭超细黑简体" panose="02000000000000000000" pitchFamily="2" charset="-122"/>
              </a:rPr>
              <a:t>摩碟</a:t>
            </a:r>
          </a:p>
        </p:txBody>
      </p:sp>
      <p:grpSp>
        <p:nvGrpSpPr>
          <p:cNvPr id="78" name="组合 77">
            <a:extLst>
              <a:ext uri="{FF2B5EF4-FFF2-40B4-BE49-F238E27FC236}">
                <a16:creationId xmlns:a16="http://schemas.microsoft.com/office/drawing/2014/main" id="{AC903DCC-33F6-4E26-812C-11C78306E666}"/>
              </a:ext>
            </a:extLst>
          </p:cNvPr>
          <p:cNvGrpSpPr/>
          <p:nvPr/>
        </p:nvGrpSpPr>
        <p:grpSpPr>
          <a:xfrm>
            <a:off x="523733" y="5113036"/>
            <a:ext cx="11153917" cy="1436543"/>
            <a:chOff x="1113148" y="4738565"/>
            <a:chExt cx="9976430" cy="1436543"/>
          </a:xfrm>
        </p:grpSpPr>
        <p:sp>
          <p:nvSpPr>
            <p:cNvPr id="84" name="矩形 83">
              <a:extLst>
                <a:ext uri="{FF2B5EF4-FFF2-40B4-BE49-F238E27FC236}">
                  <a16:creationId xmlns:a16="http://schemas.microsoft.com/office/drawing/2014/main" id="{562EB6BF-5623-4292-A7DE-12256EAF3B4D}"/>
                </a:ext>
              </a:extLst>
            </p:cNvPr>
            <p:cNvSpPr/>
            <p:nvPr/>
          </p:nvSpPr>
          <p:spPr>
            <a:xfrm>
              <a:off x="1121857" y="4760437"/>
              <a:ext cx="4965389" cy="140807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chemeClr val="bg1"/>
                  </a:solidFill>
                  <a:effectLst/>
                  <a:uLnTx/>
                  <a:uFillTx/>
                  <a:latin typeface="方正兰亭超细黑简体" panose="02000000000000000000" pitchFamily="2" charset="-122"/>
                  <a:ea typeface="方正兰亭超细黑简体" panose="02000000000000000000" pitchFamily="2" charset="-122"/>
                  <a:cs typeface="+mn-cs"/>
                </a:rPr>
                <a:t>系统特点：</a:t>
              </a:r>
              <a:endParaRPr kumimoji="0" lang="en-US" altLang="zh-CN" sz="1200" b="1" i="0" u="none" strike="noStrike" kern="1200" cap="none" spc="0" normalizeH="0" baseline="0" noProof="0" dirty="0">
                <a:ln>
                  <a:noFill/>
                </a:ln>
                <a:solidFill>
                  <a:schemeClr val="bg1"/>
                </a:solidFill>
                <a:effectLst/>
                <a:uLnTx/>
                <a:uFillTx/>
                <a:latin typeface="方正兰亭超细黑简体" panose="02000000000000000000" pitchFamily="2" charset="-122"/>
                <a:ea typeface="方正兰亭超细黑简体" panose="02000000000000000000" pitchFamily="2" charset="-122"/>
                <a:cs typeface="+mn-cs"/>
              </a:endParaRPr>
            </a:p>
            <a:p>
              <a:pPr lvl="0" algn="just"/>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1.</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信号更强、连接极简：</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摩碟</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是多元技术融合的产品，将高增益天线</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+4G</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路由</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+GPS</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定位模块整合设计，</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提升</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入网接通率；</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独创控制单元</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通过一根同轴线缆向摩棒供电，同时也传导网络信号至舱内技术；摄像机与刻录机连接</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支持</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POE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网线</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同轴线缆、</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WIFI</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的连接；</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遇穿舱布线困难时可采用“内通物联” </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技术解决；</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2.</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极速联网、资费透明：</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船</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E</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网已与电信运营商签署了物联网卡应用在船舶领域的战略合作协议，享有物联网卡专用通道，不限速与随时查流量等技术支持，确保用户查看视频更流畅、资费透明没套路；</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85" name="矩形 84">
              <a:extLst>
                <a:ext uri="{FF2B5EF4-FFF2-40B4-BE49-F238E27FC236}">
                  <a16:creationId xmlns:a16="http://schemas.microsoft.com/office/drawing/2014/main" id="{FBFAF018-C745-4401-96E1-E61B198E24A2}"/>
                </a:ext>
              </a:extLst>
            </p:cNvPr>
            <p:cNvSpPr/>
            <p:nvPr/>
          </p:nvSpPr>
          <p:spPr>
            <a:xfrm>
              <a:off x="6115480" y="4945018"/>
              <a:ext cx="4965389" cy="122341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0453C8"/>
                  </a:solidFill>
                  <a:effectLst/>
                  <a:uLnTx/>
                  <a:uFillTx/>
                  <a:latin typeface="方正兰亭超细黑简体" panose="02000000000000000000" pitchFamily="2" charset="-122"/>
                  <a:ea typeface="方正兰亭超细黑简体" panose="02000000000000000000" pitchFamily="2" charset="-122"/>
                  <a:cs typeface="+mn-cs"/>
                </a:rPr>
                <a:t>3.</a:t>
              </a:r>
              <a:r>
                <a:rPr kumimoji="0" lang="zh-CN" altLang="en-US" sz="1050" b="1" i="0" u="none" strike="noStrike" kern="1200" cap="none" spc="0" normalizeH="0" baseline="0" noProof="0" dirty="0">
                  <a:ln>
                    <a:noFill/>
                  </a:ln>
                  <a:solidFill>
                    <a:srgbClr val="0453C8"/>
                  </a:solidFill>
                  <a:effectLst/>
                  <a:uLnTx/>
                  <a:uFillTx/>
                  <a:latin typeface="方正兰亭超细黑简体" panose="02000000000000000000" pitchFamily="2" charset="-122"/>
                  <a:ea typeface="方正兰亭超细黑简体" panose="02000000000000000000" pitchFamily="2" charset="-122"/>
                  <a:cs typeface="+mn-cs"/>
                </a:rPr>
                <a:t>自有技术、节约流量：</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自主研发的专用视频传输平台，</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视频监控系统采用按需连接和不查看即休眠模式，较传统平台</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节约流量至少</a:t>
              </a:r>
              <a:r>
                <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30%</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以上；</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lvl="0" algn="just">
                <a:defRPr/>
              </a:pPr>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4.</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独创，船用移动直播：</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船端用户可安装手机</a:t>
              </a:r>
              <a:r>
                <a:rPr lang="en-US" altLang="zh-CN"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APP</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实现移动直播视频或离线录制视频缓存后自动上传到刻录机存储，方便岸端用户远程直播与查询回放</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a:p>
              <a:pPr lvl="0" algn="just"/>
              <a:r>
                <a:rPr lang="en-US" altLang="zh-CN" sz="1050" b="1" dirty="0">
                  <a:solidFill>
                    <a:srgbClr val="0453C8"/>
                  </a:solidFill>
                  <a:latin typeface="方正兰亭超细黑简体" panose="02000000000000000000" pitchFamily="2" charset="-122"/>
                  <a:ea typeface="方正兰亭超细黑简体" panose="02000000000000000000" pitchFamily="2" charset="-122"/>
                </a:rPr>
                <a:t>5.</a:t>
              </a:r>
              <a:r>
                <a:rPr lang="zh-CN" altLang="en-US" sz="1050" b="1" dirty="0">
                  <a:solidFill>
                    <a:srgbClr val="0453C8"/>
                  </a:solidFill>
                  <a:latin typeface="方正兰亭超细黑简体" panose="02000000000000000000" pitchFamily="2" charset="-122"/>
                  <a:ea typeface="方正兰亭超细黑简体" panose="02000000000000000000" pitchFamily="2" charset="-122"/>
                </a:rPr>
                <a:t>功能定制、信息安全：</a:t>
              </a:r>
              <a:r>
                <a:rPr kumimoji="0" lang="zh-CN" altLang="en-US"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定制化手机软件和电脑、平板功能界面，也可根据用户需求订制功能模块，用户存储时间可通过增加硬盘扩展实现</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；岸端手机用户可拍照、录制视频存储功能；提供定制化</a:t>
              </a:r>
              <a:r>
                <a:rPr lang="en-US" altLang="zh-CN"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VPN</a:t>
              </a:r>
              <a:r>
                <a:rPr lang="zh-CN" altLang="en-US" sz="1050" b="1" dirty="0">
                  <a:solidFill>
                    <a:prstClr val="black">
                      <a:lumMod val="50000"/>
                      <a:lumOff val="50000"/>
                    </a:prstClr>
                  </a:solidFill>
                  <a:latin typeface="方正兰亭超细黑简体" panose="02000000000000000000" pitchFamily="2" charset="-122"/>
                  <a:ea typeface="方正兰亭超细黑简体" panose="02000000000000000000" pitchFamily="2" charset="-122"/>
                </a:rPr>
                <a:t>专网服务，保障用户信息安全。</a:t>
              </a:r>
              <a:endParaRPr kumimoji="0" lang="en-US" altLang="zh-CN" sz="105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endParaRPr>
            </a:p>
          </p:txBody>
        </p:sp>
        <p:sp>
          <p:nvSpPr>
            <p:cNvPr id="88" name="矩形: 圆角 87">
              <a:extLst>
                <a:ext uri="{FF2B5EF4-FFF2-40B4-BE49-F238E27FC236}">
                  <a16:creationId xmlns:a16="http://schemas.microsoft.com/office/drawing/2014/main" id="{2CFCB3EB-C489-4277-9277-7AB8268AE3EF}"/>
                </a:ext>
              </a:extLst>
            </p:cNvPr>
            <p:cNvSpPr/>
            <p:nvPr/>
          </p:nvSpPr>
          <p:spPr>
            <a:xfrm>
              <a:off x="1113148" y="4738565"/>
              <a:ext cx="9976430" cy="1436543"/>
            </a:xfrm>
            <a:prstGeom prst="roundRect">
              <a:avLst>
                <a:gd name="adj" fmla="val 8636"/>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93" name="图片 92">
            <a:extLst>
              <a:ext uri="{FF2B5EF4-FFF2-40B4-BE49-F238E27FC236}">
                <a16:creationId xmlns:a16="http://schemas.microsoft.com/office/drawing/2014/main" id="{302FFEC2-2ECD-40C6-805A-19EACA5D3FE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51321" y="3096142"/>
            <a:ext cx="1153888" cy="1016309"/>
          </a:xfrm>
          <a:prstGeom prst="rect">
            <a:avLst/>
          </a:prstGeom>
        </p:spPr>
      </p:pic>
    </p:spTree>
    <p:extLst>
      <p:ext uri="{BB962C8B-B14F-4D97-AF65-F5344CB8AC3E}">
        <p14:creationId xmlns:p14="http://schemas.microsoft.com/office/powerpoint/2010/main" val="2435448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0" name="图片 79" descr="图片包含 物体&#10;&#10;已生成极高可信度的说明">
            <a:extLst>
              <a:ext uri="{FF2B5EF4-FFF2-40B4-BE49-F238E27FC236}">
                <a16:creationId xmlns:a16="http://schemas.microsoft.com/office/drawing/2014/main" id="{CE559B25-C28C-4733-A620-902DFF9FA56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81" name="图片 80">
            <a:extLst>
              <a:ext uri="{FF2B5EF4-FFF2-40B4-BE49-F238E27FC236}">
                <a16:creationId xmlns:a16="http://schemas.microsoft.com/office/drawing/2014/main" id="{05507FA2-B6BD-406E-ACF6-6FFC0F220292}"/>
              </a:ext>
            </a:extLst>
          </p:cNvPr>
          <p:cNvPicPr>
            <a:picLocks noChangeAspect="1"/>
          </p:cNvPicPr>
          <p:nvPr/>
        </p:nvPicPr>
        <p:blipFill rotWithShape="1">
          <a:blip r:embed="rId5"/>
          <a:srcRect r="78187" b="4571"/>
          <a:stretch/>
        </p:blipFill>
        <p:spPr>
          <a:xfrm>
            <a:off x="15914" y="250392"/>
            <a:ext cx="2317297" cy="360000"/>
          </a:xfrm>
          <a:prstGeom prst="rect">
            <a:avLst/>
          </a:prstGeom>
          <a:ln>
            <a:noFill/>
          </a:ln>
        </p:spPr>
      </p:pic>
      <p:pic>
        <p:nvPicPr>
          <p:cNvPr id="82" name="图片 81">
            <a:extLst>
              <a:ext uri="{FF2B5EF4-FFF2-40B4-BE49-F238E27FC236}">
                <a16:creationId xmlns:a16="http://schemas.microsoft.com/office/drawing/2014/main" id="{C6475069-BB0A-4F09-B358-C28FC63D00D4}"/>
              </a:ext>
            </a:extLst>
          </p:cNvPr>
          <p:cNvPicPr>
            <a:picLocks noChangeAspect="1"/>
          </p:cNvPicPr>
          <p:nvPr/>
        </p:nvPicPr>
        <p:blipFill rotWithShape="1">
          <a:blip r:embed="rId5"/>
          <a:srcRect r="78187" b="4571"/>
          <a:stretch/>
        </p:blipFill>
        <p:spPr>
          <a:xfrm rot="10800000">
            <a:off x="2333211" y="249864"/>
            <a:ext cx="4606514" cy="360000"/>
          </a:xfrm>
          <a:prstGeom prst="rect">
            <a:avLst/>
          </a:prstGeom>
          <a:ln>
            <a:noFill/>
          </a:ln>
        </p:spPr>
      </p:pic>
      <p:sp>
        <p:nvSpPr>
          <p:cNvPr id="54" name="矩形 53">
            <a:extLst>
              <a:ext uri="{FF2B5EF4-FFF2-40B4-BE49-F238E27FC236}">
                <a16:creationId xmlns:a16="http://schemas.microsoft.com/office/drawing/2014/main" id="{7418AC7E-4823-448B-BA26-F46522AE051C}"/>
              </a:ext>
            </a:extLst>
          </p:cNvPr>
          <p:cNvSpPr/>
          <p:nvPr/>
        </p:nvSpPr>
        <p:spPr>
          <a:xfrm>
            <a:off x="2417046" y="241174"/>
            <a:ext cx="1801317" cy="369332"/>
          </a:xfrm>
          <a:prstGeom prst="rect">
            <a:avLst/>
          </a:prstGeom>
        </p:spPr>
        <p:txBody>
          <a:bodyPr wrap="square">
            <a:spAutoFit/>
          </a:bodyPr>
          <a:lstStyle/>
          <a:p>
            <a:pPr lvl="0" algn="ctr">
              <a:defRPr/>
            </a:pPr>
            <a:r>
              <a:rPr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定位监管（北斗）</a:t>
            </a:r>
          </a:p>
        </p:txBody>
      </p:sp>
      <p:pic>
        <p:nvPicPr>
          <p:cNvPr id="67" name="图片 66" descr="图片包含 物体&#10;&#10;已生成极高可信度的说明">
            <a:extLst>
              <a:ext uri="{FF2B5EF4-FFF2-40B4-BE49-F238E27FC236}">
                <a16:creationId xmlns:a16="http://schemas.microsoft.com/office/drawing/2014/main" id="{3070D66E-EC67-45BD-882C-BC94D17BE3B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grpSp>
        <p:nvGrpSpPr>
          <p:cNvPr id="11" name="组合 10">
            <a:extLst>
              <a:ext uri="{FF2B5EF4-FFF2-40B4-BE49-F238E27FC236}">
                <a16:creationId xmlns:a16="http://schemas.microsoft.com/office/drawing/2014/main" id="{5AD0CBFF-A5A8-4DDF-9148-ED62A8D8C95A}"/>
              </a:ext>
            </a:extLst>
          </p:cNvPr>
          <p:cNvGrpSpPr/>
          <p:nvPr/>
        </p:nvGrpSpPr>
        <p:grpSpPr>
          <a:xfrm>
            <a:off x="10460255" y="3638733"/>
            <a:ext cx="877163" cy="584416"/>
            <a:chOff x="10376746" y="3536551"/>
            <a:chExt cx="877163" cy="584416"/>
          </a:xfrm>
        </p:grpSpPr>
        <p:grpSp>
          <p:nvGrpSpPr>
            <p:cNvPr id="12" name="组合 11">
              <a:extLst>
                <a:ext uri="{FF2B5EF4-FFF2-40B4-BE49-F238E27FC236}">
                  <a16:creationId xmlns:a16="http://schemas.microsoft.com/office/drawing/2014/main" id="{A59240CC-DF61-436B-8ECF-1FFD0F79C8B6}"/>
                </a:ext>
              </a:extLst>
            </p:cNvPr>
            <p:cNvGrpSpPr/>
            <p:nvPr/>
          </p:nvGrpSpPr>
          <p:grpSpPr>
            <a:xfrm>
              <a:off x="10622001" y="3536551"/>
              <a:ext cx="360000" cy="354480"/>
              <a:chOff x="6540501" y="5635626"/>
              <a:chExt cx="171450" cy="177800"/>
            </a:xfrm>
            <a:noFill/>
          </p:grpSpPr>
          <p:sp>
            <p:nvSpPr>
              <p:cNvPr id="14" name="Freeform 463">
                <a:extLst>
                  <a:ext uri="{FF2B5EF4-FFF2-40B4-BE49-F238E27FC236}">
                    <a16:creationId xmlns:a16="http://schemas.microsoft.com/office/drawing/2014/main" id="{D29F6D47-4DDD-4E4B-88C3-38A25BF80C89}"/>
                  </a:ext>
                </a:extLst>
              </p:cNvPr>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464">
                <a:extLst>
                  <a:ext uri="{FF2B5EF4-FFF2-40B4-BE49-F238E27FC236}">
                    <a16:creationId xmlns:a16="http://schemas.microsoft.com/office/drawing/2014/main" id="{DCC1FF98-95D1-4F5C-93F3-2AB6B7CC604E}"/>
                  </a:ext>
                </a:extLst>
              </p:cNvPr>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465">
                <a:extLst>
                  <a:ext uri="{FF2B5EF4-FFF2-40B4-BE49-F238E27FC236}">
                    <a16:creationId xmlns:a16="http://schemas.microsoft.com/office/drawing/2014/main" id="{29A4B144-F4C2-4D77-85FB-6DC407FC89EF}"/>
                  </a:ext>
                </a:extLst>
              </p:cNvPr>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13" name="矩形 12">
              <a:extLst>
                <a:ext uri="{FF2B5EF4-FFF2-40B4-BE49-F238E27FC236}">
                  <a16:creationId xmlns:a16="http://schemas.microsoft.com/office/drawing/2014/main" id="{2B6A24DC-DBE9-4D87-9411-8586FE4840C1}"/>
                </a:ext>
              </a:extLst>
            </p:cNvPr>
            <p:cNvSpPr/>
            <p:nvPr/>
          </p:nvSpPr>
          <p:spPr>
            <a:xfrm>
              <a:off x="10376746" y="3890135"/>
              <a:ext cx="877163" cy="230832"/>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数据分享接口</a:t>
              </a:r>
            </a:p>
          </p:txBody>
        </p:sp>
      </p:grpSp>
      <p:grpSp>
        <p:nvGrpSpPr>
          <p:cNvPr id="17" name="组合 16">
            <a:extLst>
              <a:ext uri="{FF2B5EF4-FFF2-40B4-BE49-F238E27FC236}">
                <a16:creationId xmlns:a16="http://schemas.microsoft.com/office/drawing/2014/main" id="{DFE52F78-7ECE-4ACA-99B2-C264AC710A78}"/>
              </a:ext>
            </a:extLst>
          </p:cNvPr>
          <p:cNvGrpSpPr/>
          <p:nvPr/>
        </p:nvGrpSpPr>
        <p:grpSpPr>
          <a:xfrm>
            <a:off x="10483689" y="1629682"/>
            <a:ext cx="813043" cy="1673272"/>
            <a:chOff x="10382316" y="2046079"/>
            <a:chExt cx="813043" cy="1673272"/>
          </a:xfrm>
        </p:grpSpPr>
        <p:pic>
          <p:nvPicPr>
            <p:cNvPr id="18" name="图形 17" descr="平板电脑">
              <a:extLst>
                <a:ext uri="{FF2B5EF4-FFF2-40B4-BE49-F238E27FC236}">
                  <a16:creationId xmlns:a16="http://schemas.microsoft.com/office/drawing/2014/main" id="{307BE257-65FA-4036-9A78-589227C9609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0886" y="2524276"/>
              <a:ext cx="424846" cy="418331"/>
            </a:xfrm>
            <a:prstGeom prst="rect">
              <a:avLst/>
            </a:prstGeom>
          </p:spPr>
        </p:pic>
        <p:pic>
          <p:nvPicPr>
            <p:cNvPr id="19" name="图形 18" descr="便携式计算机">
              <a:extLst>
                <a:ext uri="{FF2B5EF4-FFF2-40B4-BE49-F238E27FC236}">
                  <a16:creationId xmlns:a16="http://schemas.microsoft.com/office/drawing/2014/main" id="{B7A65363-E3DF-4EFD-80A7-D7C2825C26C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36412" y="2944816"/>
              <a:ext cx="527866" cy="519771"/>
            </a:xfrm>
            <a:prstGeom prst="rect">
              <a:avLst/>
            </a:prstGeom>
          </p:spPr>
        </p:pic>
        <p:pic>
          <p:nvPicPr>
            <p:cNvPr id="20" name="图形 19" descr="智能手机">
              <a:extLst>
                <a:ext uri="{FF2B5EF4-FFF2-40B4-BE49-F238E27FC236}">
                  <a16:creationId xmlns:a16="http://schemas.microsoft.com/office/drawing/2014/main" id="{D8B0E71B-C448-44EA-A442-4873C3DA1E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10675160" y="2172419"/>
              <a:ext cx="244035" cy="240293"/>
            </a:xfrm>
            <a:prstGeom prst="rect">
              <a:avLst/>
            </a:prstGeom>
          </p:spPr>
        </p:pic>
        <p:sp>
          <p:nvSpPr>
            <p:cNvPr id="21" name="矩形 20">
              <a:extLst>
                <a:ext uri="{FF2B5EF4-FFF2-40B4-BE49-F238E27FC236}">
                  <a16:creationId xmlns:a16="http://schemas.microsoft.com/office/drawing/2014/main" id="{46B83304-3BB6-4F4A-985D-5558D882F020}"/>
                </a:ext>
              </a:extLst>
            </p:cNvPr>
            <p:cNvSpPr/>
            <p:nvPr/>
          </p:nvSpPr>
          <p:spPr>
            <a:xfrm>
              <a:off x="10500627" y="2361257"/>
              <a:ext cx="598479"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手机</a:t>
              </a:r>
              <a:r>
                <a:rPr kumimoji="0" lang="en-US" altLang="zh-CN"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APP</a:t>
              </a:r>
              <a:endPar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F66C3F7A-0474-4F38-8596-DC86EA27AA03}"/>
                </a:ext>
              </a:extLst>
            </p:cNvPr>
            <p:cNvSpPr/>
            <p:nvPr/>
          </p:nvSpPr>
          <p:spPr>
            <a:xfrm>
              <a:off x="10608830" y="2813147"/>
              <a:ext cx="364202" cy="200055"/>
            </a:xfrm>
            <a:prstGeom prst="rect">
              <a:avLst/>
            </a:prstGeom>
          </p:spPr>
          <p:txBody>
            <a:bodyPr wrap="none">
              <a:spAutoFit/>
            </a:bodyPr>
            <a:lstStyle/>
            <a:p>
              <a:pPr algn="ctr">
                <a:defRPr/>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平板</a:t>
              </a:r>
            </a:p>
          </p:txBody>
        </p:sp>
        <p:sp>
          <p:nvSpPr>
            <p:cNvPr id="23" name="矩形 22">
              <a:extLst>
                <a:ext uri="{FF2B5EF4-FFF2-40B4-BE49-F238E27FC236}">
                  <a16:creationId xmlns:a16="http://schemas.microsoft.com/office/drawing/2014/main" id="{555FF9F9-9FFC-4B91-A921-998019F0D137}"/>
                </a:ext>
              </a:extLst>
            </p:cNvPr>
            <p:cNvSpPr/>
            <p:nvPr/>
          </p:nvSpPr>
          <p:spPr>
            <a:xfrm>
              <a:off x="10606738" y="3317265"/>
              <a:ext cx="364202" cy="200055"/>
            </a:xfrm>
            <a:prstGeom prst="rect">
              <a:avLst/>
            </a:prstGeom>
          </p:spPr>
          <p:txBody>
            <a:bodyPr wrap="none">
              <a:spAutoFit/>
            </a:bodyPr>
            <a:lstStyle/>
            <a:p>
              <a:pPr marR="0" lvl="0" indent="0" algn="ctr" fontAlgn="auto">
                <a:lnSpc>
                  <a:spcPct val="100000"/>
                </a:lnSpc>
                <a:spcBef>
                  <a:spcPts val="0"/>
                </a:spcBef>
                <a:spcAft>
                  <a:spcPts val="0"/>
                </a:spcAft>
                <a:buClrTx/>
                <a:buSzTx/>
                <a:buFontTx/>
                <a:buNone/>
                <a:tabLst/>
                <a:defRPr/>
              </a:pPr>
              <a:r>
                <a:rPr lang="zh-CN" altLang="en-US" sz="700" dirty="0">
                  <a:solidFill>
                    <a:prstClr val="black">
                      <a:lumMod val="50000"/>
                      <a:lumOff val="50000"/>
                    </a:prstClr>
                  </a:solidFill>
                  <a:latin typeface="微软雅黑" panose="020B0503020204020204" pitchFamily="34" charset="-122"/>
                  <a:ea typeface="微软雅黑" panose="020B0503020204020204" pitchFamily="34" charset="-122"/>
                </a:rPr>
                <a:t>电脑</a:t>
              </a:r>
            </a:p>
          </p:txBody>
        </p:sp>
        <p:sp>
          <p:nvSpPr>
            <p:cNvPr id="24" name="矩形: 圆角 23">
              <a:extLst>
                <a:ext uri="{FF2B5EF4-FFF2-40B4-BE49-F238E27FC236}">
                  <a16:creationId xmlns:a16="http://schemas.microsoft.com/office/drawing/2014/main" id="{E18548D2-10C1-4649-9F0F-E23F354C2A6B}"/>
                </a:ext>
              </a:extLst>
            </p:cNvPr>
            <p:cNvSpPr/>
            <p:nvPr/>
          </p:nvSpPr>
          <p:spPr>
            <a:xfrm rot="5400000">
              <a:off x="9952202" y="2476193"/>
              <a:ext cx="1673272" cy="813043"/>
            </a:xfrm>
            <a:prstGeom prst="roundRect">
              <a:avLst>
                <a:gd name="adj" fmla="val 8636"/>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25" name="图片 24">
            <a:extLst>
              <a:ext uri="{FF2B5EF4-FFF2-40B4-BE49-F238E27FC236}">
                <a16:creationId xmlns:a16="http://schemas.microsoft.com/office/drawing/2014/main" id="{72E551A4-B95B-4328-9ACE-56A7AAD966E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9665" t="4219" r="41674" b="11919"/>
          <a:stretch/>
        </p:blipFill>
        <p:spPr>
          <a:xfrm>
            <a:off x="1880616" y="3163632"/>
            <a:ext cx="187704" cy="370278"/>
          </a:xfrm>
          <a:prstGeom prst="rect">
            <a:avLst/>
          </a:prstGeom>
        </p:spPr>
      </p:pic>
      <p:sp>
        <p:nvSpPr>
          <p:cNvPr id="26" name="矩形 25">
            <a:extLst>
              <a:ext uri="{FF2B5EF4-FFF2-40B4-BE49-F238E27FC236}">
                <a16:creationId xmlns:a16="http://schemas.microsoft.com/office/drawing/2014/main" id="{258038B5-780C-484E-A515-64A8E33369C6}"/>
              </a:ext>
            </a:extLst>
          </p:cNvPr>
          <p:cNvSpPr/>
          <p:nvPr/>
        </p:nvSpPr>
        <p:spPr>
          <a:xfrm>
            <a:off x="1078624" y="3569815"/>
            <a:ext cx="1340049"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北斗摩碟（船端）</a:t>
            </a:r>
          </a:p>
        </p:txBody>
      </p:sp>
      <p:sp>
        <p:nvSpPr>
          <p:cNvPr id="31" name="矩形 30">
            <a:extLst>
              <a:ext uri="{FF2B5EF4-FFF2-40B4-BE49-F238E27FC236}">
                <a16:creationId xmlns:a16="http://schemas.microsoft.com/office/drawing/2014/main" id="{E5078332-5096-4A2E-B589-ECAF9DC4009E}"/>
              </a:ext>
            </a:extLst>
          </p:cNvPr>
          <p:cNvSpPr/>
          <p:nvPr/>
        </p:nvSpPr>
        <p:spPr>
          <a:xfrm>
            <a:off x="467901" y="4994791"/>
            <a:ext cx="5685039" cy="159274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261EE"/>
                </a:solidFill>
                <a:effectLst/>
                <a:uLnTx/>
                <a:uFillTx/>
                <a:latin typeface="微软雅黑 Light" panose="020B0502040204020203" pitchFamily="34" charset="-122"/>
                <a:ea typeface="微软雅黑 Light" panose="020B0502040204020203" pitchFamily="34" charset="-122"/>
              </a:rPr>
              <a:t>系统简述：</a:t>
            </a:r>
            <a:endParaRPr kumimoji="0" lang="en-US" altLang="zh-CN" sz="1200" b="1" i="0" u="none" strike="noStrike" kern="1200" cap="none" spc="0" normalizeH="0" baseline="0" noProof="0" dirty="0">
              <a:ln>
                <a:noFill/>
              </a:ln>
              <a:solidFill>
                <a:srgbClr val="0261EE"/>
              </a:solidFill>
              <a:effectLst/>
              <a:uLnTx/>
              <a:uFillTx/>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rgbClr val="0261EE"/>
              </a:solidFill>
              <a:effectLst/>
              <a:uLnTx/>
              <a:uFillTx/>
              <a:latin typeface="微软雅黑 Light" panose="020B0502040204020203" pitchFamily="34" charset="-122"/>
              <a:ea typeface="微软雅黑 Light" panose="020B0502040204020203" pitchFamily="34" charset="-122"/>
            </a:endParaRPr>
          </a:p>
          <a:p>
            <a:pPr algn="just">
              <a:defRPr/>
            </a:pPr>
            <a:r>
              <a:rPr kumimoji="0" lang="en-US" altLang="zh-CN" sz="1050" b="1" i="0" u="none" strike="noStrike" kern="1200" cap="none" spc="0" normalizeH="0" baseline="0" noProof="0" dirty="0">
                <a:ln>
                  <a:noFill/>
                </a:ln>
                <a:solidFill>
                  <a:schemeClr val="accent4"/>
                </a:solidFill>
                <a:effectLst/>
                <a:uLnTx/>
                <a:uFillTx/>
                <a:latin typeface="微软雅黑 Light" panose="020B0502040204020203" pitchFamily="34" charset="-122"/>
                <a:ea typeface="微软雅黑 Light" panose="020B0502040204020203" pitchFamily="34" charset="-122"/>
              </a:rPr>
              <a:t>1. </a:t>
            </a:r>
            <a:r>
              <a:rPr lang="zh-CN" altLang="en-US" sz="1050" b="1" dirty="0">
                <a:solidFill>
                  <a:schemeClr val="bg1"/>
                </a:solidFill>
                <a:latin typeface="微软雅黑 Light" panose="020B0502040204020203" pitchFamily="34" charset="-122"/>
                <a:ea typeface="微软雅黑 Light" panose="020B0502040204020203" pitchFamily="34" charset="-122"/>
              </a:rPr>
              <a:t>北斗摩碟是基于北斗卫星实现数据传输与定位的产品，目前能在北纬</a:t>
            </a:r>
            <a:r>
              <a:rPr lang="en-US" altLang="zh-CN" sz="1050" b="1" dirty="0">
                <a:solidFill>
                  <a:schemeClr val="bg1"/>
                </a:solidFill>
                <a:latin typeface="微软雅黑 Light" panose="020B0502040204020203" pitchFamily="34" charset="-122"/>
                <a:ea typeface="微软雅黑 Light" panose="020B0502040204020203" pitchFamily="34" charset="-122"/>
              </a:rPr>
              <a:t>5°-55°</a:t>
            </a:r>
            <a:r>
              <a:rPr lang="zh-CN" altLang="en-US" sz="1050" b="1" dirty="0">
                <a:solidFill>
                  <a:schemeClr val="bg1"/>
                </a:solidFill>
                <a:latin typeface="微软雅黑 Light" panose="020B0502040204020203" pitchFamily="34" charset="-122"/>
                <a:ea typeface="微软雅黑 Light" panose="020B0502040204020203" pitchFamily="34" charset="-122"/>
              </a:rPr>
              <a:t>、东经</a:t>
            </a:r>
            <a:r>
              <a:rPr lang="en-US" altLang="zh-CN" sz="1050" b="1" dirty="0">
                <a:solidFill>
                  <a:schemeClr val="bg1"/>
                </a:solidFill>
                <a:latin typeface="微软雅黑 Light" panose="020B0502040204020203" pitchFamily="34" charset="-122"/>
                <a:ea typeface="微软雅黑 Light" panose="020B0502040204020203" pitchFamily="34" charset="-122"/>
              </a:rPr>
              <a:t>75°-140°</a:t>
            </a:r>
            <a:r>
              <a:rPr lang="zh-CN" altLang="en-US" sz="1050" b="1" dirty="0">
                <a:solidFill>
                  <a:schemeClr val="bg1"/>
                </a:solidFill>
                <a:latin typeface="微软雅黑 Light" panose="020B0502040204020203" pitchFamily="34" charset="-122"/>
                <a:ea typeface="微软雅黑 Light" panose="020B0502040204020203" pitchFamily="34" charset="-122"/>
              </a:rPr>
              <a:t>范围内提供短报文数据和定位服务，并能够接入船讯网平台。</a:t>
            </a:r>
            <a:endParaRPr lang="en-US" altLang="zh-CN" sz="1050" b="1" dirty="0">
              <a:solidFill>
                <a:schemeClr val="bg1"/>
              </a:solidFill>
              <a:latin typeface="微软雅黑 Light" panose="020B0502040204020203" pitchFamily="34" charset="-122"/>
              <a:ea typeface="微软雅黑 Light" panose="020B0502040204020203" pitchFamily="34" charset="-122"/>
            </a:endParaRPr>
          </a:p>
          <a:p>
            <a:pPr algn="just">
              <a:defRPr/>
            </a:pPr>
            <a:r>
              <a:rPr lang="en-US" altLang="zh-CN" sz="1050" b="1" dirty="0">
                <a:solidFill>
                  <a:schemeClr val="accent4"/>
                </a:solidFill>
                <a:latin typeface="微软雅黑 Light" panose="020B0502040204020203" pitchFamily="34" charset="-122"/>
                <a:ea typeface="微软雅黑 Light" panose="020B0502040204020203" pitchFamily="34" charset="-122"/>
              </a:rPr>
              <a:t>2. </a:t>
            </a:r>
            <a:r>
              <a:rPr lang="zh-CN" altLang="en-US" sz="1050" b="1" dirty="0">
                <a:solidFill>
                  <a:schemeClr val="bg1"/>
                </a:solidFill>
                <a:latin typeface="微软雅黑 Light" panose="020B0502040204020203" pitchFamily="34" charset="-122"/>
                <a:ea typeface="微软雅黑 Light" panose="020B0502040204020203" pitchFamily="34" charset="-122"/>
              </a:rPr>
              <a:t>功能定制：提供预设报站定位、轨迹查询分析、电子围栏预警、预估到港时间、出发到达港提醒、创建自定义日志等服务。</a:t>
            </a:r>
            <a:endParaRPr lang="en-US" altLang="zh-CN" sz="1050" b="1" dirty="0">
              <a:solidFill>
                <a:schemeClr val="bg1"/>
              </a:solidFill>
              <a:latin typeface="微软雅黑 Light" panose="020B0502040204020203" pitchFamily="34" charset="-122"/>
              <a:ea typeface="微软雅黑 Light" panose="020B0502040204020203" pitchFamily="34" charset="-122"/>
            </a:endParaRPr>
          </a:p>
          <a:p>
            <a:pPr algn="just">
              <a:defRPr/>
            </a:pPr>
            <a:r>
              <a:rPr lang="en-US" altLang="zh-CN" sz="1050" b="1" dirty="0">
                <a:solidFill>
                  <a:schemeClr val="accent4"/>
                </a:solidFill>
                <a:latin typeface="微软雅黑 Light" panose="020B0502040204020203" pitchFamily="34" charset="-122"/>
                <a:ea typeface="微软雅黑 Light" panose="020B0502040204020203" pitchFamily="34" charset="-122"/>
              </a:rPr>
              <a:t>3. </a:t>
            </a:r>
            <a:r>
              <a:rPr lang="zh-CN" altLang="en-US" sz="1050" b="1" dirty="0">
                <a:solidFill>
                  <a:schemeClr val="bg1"/>
                </a:solidFill>
                <a:latin typeface="方正兰亭超细黑简体" panose="02000000000000000000" pitchFamily="2" charset="-122"/>
                <a:ea typeface="方正兰亭超细黑简体" panose="02000000000000000000" pitchFamily="2" charset="-122"/>
              </a:rPr>
              <a:t>随着北斗三代的全面部署应用，届时船舶监控的范围和通信带宽将有更大的提升， 这将彻底改写船位与船岸信息服务的历史！</a:t>
            </a:r>
          </a:p>
          <a:p>
            <a:pPr algn="just">
              <a:defRPr/>
            </a:pPr>
            <a:endParaRPr lang="en-US" altLang="zh-CN" sz="1050" b="1"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a:extLst>
              <a:ext uri="{FF2B5EF4-FFF2-40B4-BE49-F238E27FC236}">
                <a16:creationId xmlns:a16="http://schemas.microsoft.com/office/drawing/2014/main" id="{342AD57F-7DC1-4FE8-86E4-E151CA4A5BE5}"/>
              </a:ext>
            </a:extLst>
          </p:cNvPr>
          <p:cNvSpPr/>
          <p:nvPr/>
        </p:nvSpPr>
        <p:spPr>
          <a:xfrm>
            <a:off x="10565664" y="3098126"/>
            <a:ext cx="64633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用户终端</a:t>
            </a:r>
          </a:p>
        </p:txBody>
      </p:sp>
      <p:sp>
        <p:nvSpPr>
          <p:cNvPr id="33" name="矩形: 圆角 32">
            <a:extLst>
              <a:ext uri="{FF2B5EF4-FFF2-40B4-BE49-F238E27FC236}">
                <a16:creationId xmlns:a16="http://schemas.microsoft.com/office/drawing/2014/main" id="{EC6AAD60-DF7D-4C3F-879A-D715252354BE}"/>
              </a:ext>
            </a:extLst>
          </p:cNvPr>
          <p:cNvSpPr/>
          <p:nvPr/>
        </p:nvSpPr>
        <p:spPr>
          <a:xfrm rot="5400000">
            <a:off x="10452676" y="3345416"/>
            <a:ext cx="885271" cy="813043"/>
          </a:xfrm>
          <a:prstGeom prst="roundRect">
            <a:avLst>
              <a:gd name="adj" fmla="val 8636"/>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34" name="图片 33">
            <a:extLst>
              <a:ext uri="{FF2B5EF4-FFF2-40B4-BE49-F238E27FC236}">
                <a16:creationId xmlns:a16="http://schemas.microsoft.com/office/drawing/2014/main" id="{718850C5-188F-4522-AC06-B9D27DF3D8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70908" y="2529044"/>
            <a:ext cx="740687" cy="652374"/>
          </a:xfrm>
          <a:prstGeom prst="rect">
            <a:avLst/>
          </a:prstGeom>
        </p:spPr>
      </p:pic>
      <p:grpSp>
        <p:nvGrpSpPr>
          <p:cNvPr id="35" name="组合 34">
            <a:extLst>
              <a:ext uri="{FF2B5EF4-FFF2-40B4-BE49-F238E27FC236}">
                <a16:creationId xmlns:a16="http://schemas.microsoft.com/office/drawing/2014/main" id="{81CFF80D-5405-470D-B1DD-1C0C29B6E479}"/>
              </a:ext>
            </a:extLst>
          </p:cNvPr>
          <p:cNvGrpSpPr/>
          <p:nvPr/>
        </p:nvGrpSpPr>
        <p:grpSpPr>
          <a:xfrm>
            <a:off x="3502291" y="673215"/>
            <a:ext cx="1423869" cy="742665"/>
            <a:chOff x="4599471" y="734090"/>
            <a:chExt cx="1423869" cy="742665"/>
          </a:xfrm>
        </p:grpSpPr>
        <p:pic>
          <p:nvPicPr>
            <p:cNvPr id="36" name="图片 35">
              <a:extLst>
                <a:ext uri="{FF2B5EF4-FFF2-40B4-BE49-F238E27FC236}">
                  <a16:creationId xmlns:a16="http://schemas.microsoft.com/office/drawing/2014/main" id="{9D12A4F7-8876-4C2A-A024-F9B33BE52899}"/>
                </a:ext>
              </a:extLst>
            </p:cNvPr>
            <p:cNvPicPr>
              <a:picLocks noChangeAspect="1"/>
            </p:cNvPicPr>
            <p:nvPr/>
          </p:nvPicPr>
          <p:blipFill>
            <a:blip r:embed="rId1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058164">
              <a:off x="4680414" y="734090"/>
              <a:ext cx="1342926" cy="742665"/>
            </a:xfrm>
            <a:prstGeom prst="rect">
              <a:avLst/>
            </a:prstGeom>
          </p:spPr>
        </p:pic>
        <p:sp>
          <p:nvSpPr>
            <p:cNvPr id="37" name="矩形 36">
              <a:extLst>
                <a:ext uri="{FF2B5EF4-FFF2-40B4-BE49-F238E27FC236}">
                  <a16:creationId xmlns:a16="http://schemas.microsoft.com/office/drawing/2014/main" id="{F452E27C-5886-4AD8-9378-D94D95B3EA01}"/>
                </a:ext>
              </a:extLst>
            </p:cNvPr>
            <p:cNvSpPr/>
            <p:nvPr/>
          </p:nvSpPr>
          <p:spPr>
            <a:xfrm>
              <a:off x="4599471" y="1105423"/>
              <a:ext cx="65670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261EE"/>
                  </a:solidFill>
                  <a:effectLst/>
                  <a:uLnTx/>
                  <a:uFillTx/>
                  <a:latin typeface="微软雅黑" panose="020B0503020204020204" pitchFamily="34" charset="-122"/>
                  <a:ea typeface="微软雅黑" panose="020B0503020204020204" pitchFamily="34" charset="-122"/>
                  <a:cs typeface="+mn-cs"/>
                </a:rPr>
                <a:t>北斗卫星</a:t>
              </a:r>
            </a:p>
          </p:txBody>
        </p:sp>
      </p:grpSp>
      <p:pic>
        <p:nvPicPr>
          <p:cNvPr id="38" name="图片 37">
            <a:extLst>
              <a:ext uri="{FF2B5EF4-FFF2-40B4-BE49-F238E27FC236}">
                <a16:creationId xmlns:a16="http://schemas.microsoft.com/office/drawing/2014/main" id="{434044EB-7740-49CF-B3E8-634BB219C539}"/>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artisticPencilGrayscale/>
                    </a14:imgEffect>
                  </a14:imgLayer>
                </a14:imgProps>
              </a:ext>
            </a:extLst>
          </a:blip>
          <a:stretch>
            <a:fillRect/>
          </a:stretch>
        </p:blipFill>
        <p:spPr>
          <a:xfrm>
            <a:off x="7895376" y="3884254"/>
            <a:ext cx="245500" cy="172419"/>
          </a:xfrm>
          <a:prstGeom prst="rect">
            <a:avLst/>
          </a:prstGeom>
        </p:spPr>
      </p:pic>
      <p:pic>
        <p:nvPicPr>
          <p:cNvPr id="43" name="Picture 6" descr="C:\Users\Administrator\Desktop\套装1\储存.png">
            <a:extLst>
              <a:ext uri="{FF2B5EF4-FFF2-40B4-BE49-F238E27FC236}">
                <a16:creationId xmlns:a16="http://schemas.microsoft.com/office/drawing/2014/main" id="{C2169DE8-6CE2-40DA-ADF9-53FB5ED97FCE}"/>
              </a:ext>
            </a:extLst>
          </p:cNvPr>
          <p:cNvPicPr>
            <a:picLocks noChangeAspect="1" noChangeArrowheads="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334877" y="3275471"/>
            <a:ext cx="1340050" cy="1038048"/>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descr="图片包含 物体&#10;&#10;已生成极高可信度的说明">
            <a:extLst>
              <a:ext uri="{FF2B5EF4-FFF2-40B4-BE49-F238E27FC236}">
                <a16:creationId xmlns:a16="http://schemas.microsoft.com/office/drawing/2014/main" id="{C579633D-F073-4E06-9F37-335F53A52943}"/>
              </a:ext>
            </a:extLst>
          </p:cNvPr>
          <p:cNvPicPr>
            <a:picLocks noChangeAspect="1"/>
          </p:cNvPicPr>
          <p:nvPr/>
        </p:nvPicPr>
        <p:blipFill>
          <a:blip r:embed="rId18" cstate="print">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val="0"/>
              </a:ext>
            </a:extLst>
          </a:blip>
          <a:stretch>
            <a:fillRect/>
          </a:stretch>
        </p:blipFill>
        <p:spPr>
          <a:xfrm>
            <a:off x="8590067" y="3737477"/>
            <a:ext cx="382972" cy="126904"/>
          </a:xfrm>
          <a:prstGeom prst="rect">
            <a:avLst/>
          </a:prstGeom>
        </p:spPr>
      </p:pic>
      <p:pic>
        <p:nvPicPr>
          <p:cNvPr id="48" name="图片 47">
            <a:extLst>
              <a:ext uri="{FF2B5EF4-FFF2-40B4-BE49-F238E27FC236}">
                <a16:creationId xmlns:a16="http://schemas.microsoft.com/office/drawing/2014/main" id="{5A3258AB-A0FD-4BD7-A0DB-48A7A22EAE97}"/>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artisticPencilGrayscale/>
                    </a14:imgEffect>
                  </a14:imgLayer>
                </a14:imgProps>
              </a:ext>
            </a:extLst>
          </a:blip>
          <a:stretch>
            <a:fillRect/>
          </a:stretch>
        </p:blipFill>
        <p:spPr>
          <a:xfrm>
            <a:off x="9878857" y="3898394"/>
            <a:ext cx="245500" cy="172419"/>
          </a:xfrm>
          <a:prstGeom prst="rect">
            <a:avLst/>
          </a:prstGeom>
        </p:spPr>
      </p:pic>
      <p:pic>
        <p:nvPicPr>
          <p:cNvPr id="50" name="图片 49">
            <a:extLst>
              <a:ext uri="{FF2B5EF4-FFF2-40B4-BE49-F238E27FC236}">
                <a16:creationId xmlns:a16="http://schemas.microsoft.com/office/drawing/2014/main" id="{EEB79621-9191-40EC-829F-89CCB8ADE9AA}"/>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928" t="4825" r="24156" b="9841"/>
          <a:stretch/>
        </p:blipFill>
        <p:spPr>
          <a:xfrm>
            <a:off x="6185656" y="2614885"/>
            <a:ext cx="1584783" cy="1621380"/>
          </a:xfrm>
          <a:prstGeom prst="rect">
            <a:avLst/>
          </a:prstGeom>
        </p:spPr>
      </p:pic>
      <p:pic>
        <p:nvPicPr>
          <p:cNvPr id="51" name="Picture 7" descr="C:\Users\Administrator\Desktop\{590295F0-1EE0-495C-A1CB-E192BC269126}.png">
            <a:extLst>
              <a:ext uri="{FF2B5EF4-FFF2-40B4-BE49-F238E27FC236}">
                <a16:creationId xmlns:a16="http://schemas.microsoft.com/office/drawing/2014/main" id="{0D39C282-1E4F-4E2F-8CD6-34C879610E90}"/>
              </a:ext>
            </a:extLst>
          </p:cNvPr>
          <p:cNvPicPr>
            <a:picLocks noChangeAspect="1" noChangeArrowheads="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412549" y="3392438"/>
            <a:ext cx="3512488" cy="10683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0D2178BE-3AD8-480F-A5BE-D2C602DEBEBF}"/>
              </a:ext>
            </a:extLst>
          </p:cNvPr>
          <p:cNvCxnSpPr>
            <a:cxnSpLocks/>
            <a:endCxn id="55" idx="12"/>
          </p:cNvCxnSpPr>
          <p:nvPr/>
        </p:nvCxnSpPr>
        <p:spPr>
          <a:xfrm flipV="1">
            <a:off x="1108374" y="3012423"/>
            <a:ext cx="415082" cy="490172"/>
          </a:xfrm>
          <a:prstGeom prst="line">
            <a:avLst/>
          </a:prstGeom>
          <a:ln>
            <a:solidFill>
              <a:schemeClr val="bg1">
                <a:lumMod val="65000"/>
              </a:schemeClr>
            </a:solidFill>
          </a:ln>
        </p:spPr>
        <p:style>
          <a:lnRef idx="3">
            <a:schemeClr val="accent5"/>
          </a:lnRef>
          <a:fillRef idx="0">
            <a:schemeClr val="accent5"/>
          </a:fillRef>
          <a:effectRef idx="2">
            <a:schemeClr val="accent5"/>
          </a:effectRef>
          <a:fontRef idx="minor">
            <a:schemeClr val="tx1"/>
          </a:fontRef>
        </p:style>
      </p:cxnSp>
      <p:grpSp>
        <p:nvGrpSpPr>
          <p:cNvPr id="52" name="组合 51">
            <a:extLst>
              <a:ext uri="{FF2B5EF4-FFF2-40B4-BE49-F238E27FC236}">
                <a16:creationId xmlns:a16="http://schemas.microsoft.com/office/drawing/2014/main" id="{56A46F0C-ED25-4625-B4F8-90DB72C95393}"/>
              </a:ext>
            </a:extLst>
          </p:cNvPr>
          <p:cNvGrpSpPr/>
          <p:nvPr/>
        </p:nvGrpSpPr>
        <p:grpSpPr>
          <a:xfrm>
            <a:off x="1476956" y="2931048"/>
            <a:ext cx="108000" cy="108000"/>
            <a:chOff x="4570890" y="3546153"/>
            <a:chExt cx="180007" cy="180003"/>
          </a:xfrm>
        </p:grpSpPr>
        <p:sp>
          <p:nvSpPr>
            <p:cNvPr id="53" name="椭圆 52">
              <a:extLst>
                <a:ext uri="{FF2B5EF4-FFF2-40B4-BE49-F238E27FC236}">
                  <a16:creationId xmlns:a16="http://schemas.microsoft.com/office/drawing/2014/main" id="{5336AA8A-512C-49C4-AD57-FACBC9689954}"/>
                </a:ext>
              </a:extLst>
            </p:cNvPr>
            <p:cNvSpPr/>
            <p:nvPr/>
          </p:nvSpPr>
          <p:spPr>
            <a:xfrm>
              <a:off x="4586848" y="3562988"/>
              <a:ext cx="144000" cy="14400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lumMod val="95000"/>
                  </a:prstClr>
                </a:solidFill>
                <a:effectLst/>
                <a:uLnTx/>
                <a:uFillTx/>
                <a:latin typeface="等线" panose="020F0502020204030204"/>
                <a:ea typeface="等线" panose="02010600030101010101" pitchFamily="2" charset="-122"/>
                <a:cs typeface="+mn-cs"/>
              </a:endParaRPr>
            </a:p>
          </p:txBody>
        </p:sp>
        <p:sp>
          <p:nvSpPr>
            <p:cNvPr id="55" name="Freeform 222">
              <a:extLst>
                <a:ext uri="{FF2B5EF4-FFF2-40B4-BE49-F238E27FC236}">
                  <a16:creationId xmlns:a16="http://schemas.microsoft.com/office/drawing/2014/main" id="{5AE818D1-4BE6-4955-BD8A-29F48D882E6D}"/>
                </a:ext>
              </a:extLst>
            </p:cNvPr>
            <p:cNvSpPr>
              <a:spLocks noEditPoints="1"/>
            </p:cNvSpPr>
            <p:nvPr/>
          </p:nvSpPr>
          <p:spPr bwMode="auto">
            <a:xfrm>
              <a:off x="4570890" y="3546153"/>
              <a:ext cx="180007" cy="18000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29 w 288"/>
                <a:gd name="T11" fmla="*/ 151 h 288"/>
                <a:gd name="T12" fmla="*/ 217 w 288"/>
                <a:gd name="T13" fmla="*/ 163 h 288"/>
                <a:gd name="T14" fmla="*/ 176 w 288"/>
                <a:gd name="T15" fmla="*/ 163 h 288"/>
                <a:gd name="T16" fmla="*/ 163 w 288"/>
                <a:gd name="T17" fmla="*/ 176 h 288"/>
                <a:gd name="T18" fmla="*/ 163 w 288"/>
                <a:gd name="T19" fmla="*/ 217 h 288"/>
                <a:gd name="T20" fmla="*/ 150 w 288"/>
                <a:gd name="T21" fmla="*/ 230 h 288"/>
                <a:gd name="T22" fmla="*/ 136 w 288"/>
                <a:gd name="T23" fmla="*/ 230 h 288"/>
                <a:gd name="T24" fmla="*/ 124 w 288"/>
                <a:gd name="T25" fmla="*/ 217 h 288"/>
                <a:gd name="T26" fmla="*/ 124 w 288"/>
                <a:gd name="T27" fmla="*/ 176 h 288"/>
                <a:gd name="T28" fmla="*/ 111 w 288"/>
                <a:gd name="T29" fmla="*/ 163 h 288"/>
                <a:gd name="T30" fmla="*/ 70 w 288"/>
                <a:gd name="T31" fmla="*/ 163 h 288"/>
                <a:gd name="T32" fmla="*/ 57 w 288"/>
                <a:gd name="T33" fmla="*/ 151 h 288"/>
                <a:gd name="T34" fmla="*/ 57 w 288"/>
                <a:gd name="T35" fmla="*/ 137 h 288"/>
                <a:gd name="T36" fmla="*/ 70 w 288"/>
                <a:gd name="T37" fmla="*/ 124 h 288"/>
                <a:gd name="T38" fmla="*/ 111 w 288"/>
                <a:gd name="T39" fmla="*/ 124 h 288"/>
                <a:gd name="T40" fmla="*/ 124 w 288"/>
                <a:gd name="T41" fmla="*/ 112 h 288"/>
                <a:gd name="T42" fmla="*/ 124 w 288"/>
                <a:gd name="T43" fmla="*/ 70 h 288"/>
                <a:gd name="T44" fmla="*/ 136 w 288"/>
                <a:gd name="T45" fmla="*/ 58 h 288"/>
                <a:gd name="T46" fmla="*/ 150 w 288"/>
                <a:gd name="T47" fmla="*/ 58 h 288"/>
                <a:gd name="T48" fmla="*/ 163 w 288"/>
                <a:gd name="T49" fmla="*/ 70 h 288"/>
                <a:gd name="T50" fmla="*/ 163 w 288"/>
                <a:gd name="T51" fmla="*/ 112 h 288"/>
                <a:gd name="T52" fmla="*/ 176 w 288"/>
                <a:gd name="T53" fmla="*/ 124 h 288"/>
                <a:gd name="T54" fmla="*/ 217 w 288"/>
                <a:gd name="T55" fmla="*/ 124 h 288"/>
                <a:gd name="T56" fmla="*/ 229 w 288"/>
                <a:gd name="T57" fmla="*/ 137 h 288"/>
                <a:gd name="T58" fmla="*/ 229 w 288"/>
                <a:gd name="T5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29" y="151"/>
                  </a:moveTo>
                  <a:cubicBezTo>
                    <a:pt x="229" y="158"/>
                    <a:pt x="224" y="163"/>
                    <a:pt x="217" y="163"/>
                  </a:cubicBezTo>
                  <a:cubicBezTo>
                    <a:pt x="176" y="163"/>
                    <a:pt x="176" y="163"/>
                    <a:pt x="176" y="163"/>
                  </a:cubicBezTo>
                  <a:cubicBezTo>
                    <a:pt x="169" y="163"/>
                    <a:pt x="163" y="169"/>
                    <a:pt x="163" y="176"/>
                  </a:cubicBezTo>
                  <a:cubicBezTo>
                    <a:pt x="163" y="217"/>
                    <a:pt x="163" y="217"/>
                    <a:pt x="163" y="217"/>
                  </a:cubicBezTo>
                  <a:cubicBezTo>
                    <a:pt x="163" y="224"/>
                    <a:pt x="157" y="230"/>
                    <a:pt x="150" y="230"/>
                  </a:cubicBezTo>
                  <a:cubicBezTo>
                    <a:pt x="136" y="230"/>
                    <a:pt x="136" y="230"/>
                    <a:pt x="136" y="230"/>
                  </a:cubicBezTo>
                  <a:cubicBezTo>
                    <a:pt x="130" y="230"/>
                    <a:pt x="124" y="224"/>
                    <a:pt x="124" y="217"/>
                  </a:cubicBezTo>
                  <a:cubicBezTo>
                    <a:pt x="124" y="176"/>
                    <a:pt x="124" y="176"/>
                    <a:pt x="124" y="176"/>
                  </a:cubicBezTo>
                  <a:cubicBezTo>
                    <a:pt x="124" y="169"/>
                    <a:pt x="118" y="163"/>
                    <a:pt x="111" y="163"/>
                  </a:cubicBezTo>
                  <a:cubicBezTo>
                    <a:pt x="70" y="163"/>
                    <a:pt x="70" y="163"/>
                    <a:pt x="70" y="163"/>
                  </a:cubicBezTo>
                  <a:cubicBezTo>
                    <a:pt x="63" y="163"/>
                    <a:pt x="57" y="158"/>
                    <a:pt x="57" y="151"/>
                  </a:cubicBezTo>
                  <a:cubicBezTo>
                    <a:pt x="57" y="137"/>
                    <a:pt x="57" y="137"/>
                    <a:pt x="57" y="137"/>
                  </a:cubicBezTo>
                  <a:cubicBezTo>
                    <a:pt x="57" y="130"/>
                    <a:pt x="63" y="124"/>
                    <a:pt x="70" y="124"/>
                  </a:cubicBezTo>
                  <a:cubicBezTo>
                    <a:pt x="111" y="124"/>
                    <a:pt x="111" y="124"/>
                    <a:pt x="111" y="124"/>
                  </a:cubicBezTo>
                  <a:cubicBezTo>
                    <a:pt x="118" y="124"/>
                    <a:pt x="124" y="119"/>
                    <a:pt x="124" y="112"/>
                  </a:cubicBezTo>
                  <a:cubicBezTo>
                    <a:pt x="124" y="70"/>
                    <a:pt x="124" y="70"/>
                    <a:pt x="124" y="70"/>
                  </a:cubicBezTo>
                  <a:cubicBezTo>
                    <a:pt x="124" y="64"/>
                    <a:pt x="130" y="58"/>
                    <a:pt x="136" y="58"/>
                  </a:cubicBezTo>
                  <a:cubicBezTo>
                    <a:pt x="150" y="58"/>
                    <a:pt x="150" y="58"/>
                    <a:pt x="150" y="58"/>
                  </a:cubicBezTo>
                  <a:cubicBezTo>
                    <a:pt x="157" y="58"/>
                    <a:pt x="163" y="64"/>
                    <a:pt x="163" y="70"/>
                  </a:cubicBezTo>
                  <a:cubicBezTo>
                    <a:pt x="163" y="112"/>
                    <a:pt x="163" y="112"/>
                    <a:pt x="163" y="112"/>
                  </a:cubicBezTo>
                  <a:cubicBezTo>
                    <a:pt x="163" y="119"/>
                    <a:pt x="169" y="124"/>
                    <a:pt x="176" y="124"/>
                  </a:cubicBezTo>
                  <a:cubicBezTo>
                    <a:pt x="217" y="124"/>
                    <a:pt x="217" y="124"/>
                    <a:pt x="217" y="124"/>
                  </a:cubicBezTo>
                  <a:cubicBezTo>
                    <a:pt x="224" y="124"/>
                    <a:pt x="229" y="130"/>
                    <a:pt x="229" y="137"/>
                  </a:cubicBezTo>
                  <a:lnTo>
                    <a:pt x="229" y="151"/>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61" name="矩形 60">
            <a:extLst>
              <a:ext uri="{FF2B5EF4-FFF2-40B4-BE49-F238E27FC236}">
                <a16:creationId xmlns:a16="http://schemas.microsoft.com/office/drawing/2014/main" id="{F9B5CD61-666C-40F3-BD74-45B3249FDD5F}"/>
              </a:ext>
            </a:extLst>
          </p:cNvPr>
          <p:cNvSpPr/>
          <p:nvPr/>
        </p:nvSpPr>
        <p:spPr>
          <a:xfrm>
            <a:off x="7768477" y="3789554"/>
            <a:ext cx="648000" cy="1692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00" b="1" dirty="0">
                <a:solidFill>
                  <a:schemeClr val="bg1">
                    <a:lumMod val="85000"/>
                  </a:schemeClr>
                </a:solidFill>
                <a:latin typeface="微软雅黑 Light" panose="020B0502040204020203" pitchFamily="34" charset="-122"/>
                <a:ea typeface="微软雅黑 Light" panose="020B0502040204020203" pitchFamily="34" charset="-122"/>
              </a:rPr>
              <a:t>互联网</a:t>
            </a:r>
          </a:p>
        </p:txBody>
      </p:sp>
      <p:sp>
        <p:nvSpPr>
          <p:cNvPr id="62" name="矩形 61">
            <a:extLst>
              <a:ext uri="{FF2B5EF4-FFF2-40B4-BE49-F238E27FC236}">
                <a16:creationId xmlns:a16="http://schemas.microsoft.com/office/drawing/2014/main" id="{BDCFCCD7-9F18-429C-95FF-11368F993C5F}"/>
              </a:ext>
            </a:extLst>
          </p:cNvPr>
          <p:cNvSpPr/>
          <p:nvPr/>
        </p:nvSpPr>
        <p:spPr>
          <a:xfrm>
            <a:off x="9743033" y="3813755"/>
            <a:ext cx="648000" cy="1692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00" b="1" dirty="0">
                <a:solidFill>
                  <a:schemeClr val="bg1">
                    <a:lumMod val="85000"/>
                  </a:schemeClr>
                </a:solidFill>
                <a:latin typeface="微软雅黑 Light" panose="020B0502040204020203" pitchFamily="34" charset="-122"/>
                <a:ea typeface="微软雅黑 Light" panose="020B0502040204020203" pitchFamily="34" charset="-122"/>
              </a:rPr>
              <a:t>互联网</a:t>
            </a:r>
          </a:p>
        </p:txBody>
      </p:sp>
      <p:grpSp>
        <p:nvGrpSpPr>
          <p:cNvPr id="72" name="组合 71">
            <a:extLst>
              <a:ext uri="{FF2B5EF4-FFF2-40B4-BE49-F238E27FC236}">
                <a16:creationId xmlns:a16="http://schemas.microsoft.com/office/drawing/2014/main" id="{FBFFF141-7C00-4004-AF67-3034F1592C91}"/>
              </a:ext>
            </a:extLst>
          </p:cNvPr>
          <p:cNvGrpSpPr/>
          <p:nvPr/>
        </p:nvGrpSpPr>
        <p:grpSpPr>
          <a:xfrm rot="766151">
            <a:off x="2709768" y="3130724"/>
            <a:ext cx="224367" cy="399453"/>
            <a:chOff x="1680278" y="4108870"/>
            <a:chExt cx="348653" cy="656445"/>
          </a:xfrm>
        </p:grpSpPr>
        <p:pic>
          <p:nvPicPr>
            <p:cNvPr id="73" name="图片 72">
              <a:extLst>
                <a:ext uri="{FF2B5EF4-FFF2-40B4-BE49-F238E27FC236}">
                  <a16:creationId xmlns:a16="http://schemas.microsoft.com/office/drawing/2014/main" id="{837D5DD6-909C-4303-8D9C-7E7EDDAF35AB}"/>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44173" t="34937" r="45457" b="37598"/>
            <a:stretch/>
          </p:blipFill>
          <p:spPr>
            <a:xfrm rot="493261">
              <a:off x="1680278" y="4108870"/>
              <a:ext cx="348653" cy="656445"/>
            </a:xfrm>
            <a:prstGeom prst="rect">
              <a:avLst/>
            </a:prstGeom>
          </p:spPr>
        </p:pic>
        <p:pic>
          <p:nvPicPr>
            <p:cNvPr id="74" name="图片 73">
              <a:extLst>
                <a:ext uri="{FF2B5EF4-FFF2-40B4-BE49-F238E27FC236}">
                  <a16:creationId xmlns:a16="http://schemas.microsoft.com/office/drawing/2014/main" id="{616DB2ED-0B74-4A61-8305-C7CDF145F9D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460886">
              <a:off x="1724037" y="4230493"/>
              <a:ext cx="254110" cy="451751"/>
            </a:xfrm>
            <a:prstGeom prst="rect">
              <a:avLst/>
            </a:prstGeom>
          </p:spPr>
        </p:pic>
      </p:grpSp>
      <p:grpSp>
        <p:nvGrpSpPr>
          <p:cNvPr id="75" name="组合 74">
            <a:extLst>
              <a:ext uri="{FF2B5EF4-FFF2-40B4-BE49-F238E27FC236}">
                <a16:creationId xmlns:a16="http://schemas.microsoft.com/office/drawing/2014/main" id="{6EAD9055-781C-4534-A138-089BBA78B4E7}"/>
              </a:ext>
            </a:extLst>
          </p:cNvPr>
          <p:cNvGrpSpPr/>
          <p:nvPr/>
        </p:nvGrpSpPr>
        <p:grpSpPr>
          <a:xfrm>
            <a:off x="2071815" y="3050807"/>
            <a:ext cx="440677" cy="198228"/>
            <a:chOff x="4276941" y="2863025"/>
            <a:chExt cx="440677" cy="198228"/>
          </a:xfrm>
        </p:grpSpPr>
        <p:sp>
          <p:nvSpPr>
            <p:cNvPr id="76" name="Freeform 711">
              <a:extLst>
                <a:ext uri="{FF2B5EF4-FFF2-40B4-BE49-F238E27FC236}">
                  <a16:creationId xmlns:a16="http://schemas.microsoft.com/office/drawing/2014/main" id="{BD58FED3-F8F5-4B7C-A23D-34C639E5635D}"/>
                </a:ext>
              </a:extLst>
            </p:cNvPr>
            <p:cNvSpPr>
              <a:spLocks noEditPoints="1"/>
            </p:cNvSpPr>
            <p:nvPr/>
          </p:nvSpPr>
          <p:spPr bwMode="auto">
            <a:xfrm rot="2524962">
              <a:off x="4609618" y="2863025"/>
              <a:ext cx="108000" cy="10800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91 w 288"/>
                <a:gd name="T11" fmla="*/ 217 h 288"/>
                <a:gd name="T12" fmla="*/ 72 w 288"/>
                <a:gd name="T13" fmla="*/ 198 h 288"/>
                <a:gd name="T14" fmla="*/ 91 w 288"/>
                <a:gd name="T15" fmla="*/ 179 h 288"/>
                <a:gd name="T16" fmla="*/ 110 w 288"/>
                <a:gd name="T17" fmla="*/ 198 h 288"/>
                <a:gd name="T18" fmla="*/ 91 w 288"/>
                <a:gd name="T19" fmla="*/ 217 h 288"/>
                <a:gd name="T20" fmla="*/ 139 w 288"/>
                <a:gd name="T21" fmla="*/ 217 h 288"/>
                <a:gd name="T22" fmla="*/ 120 w 288"/>
                <a:gd name="T23" fmla="*/ 170 h 288"/>
                <a:gd name="T24" fmla="*/ 72 w 288"/>
                <a:gd name="T25" fmla="*/ 150 h 288"/>
                <a:gd name="T26" fmla="*/ 72 w 288"/>
                <a:gd name="T27" fmla="*/ 122 h 288"/>
                <a:gd name="T28" fmla="*/ 167 w 288"/>
                <a:gd name="T29" fmla="*/ 217 h 288"/>
                <a:gd name="T30" fmla="*/ 139 w 288"/>
                <a:gd name="T31" fmla="*/ 217 h 288"/>
                <a:gd name="T32" fmla="*/ 188 w 288"/>
                <a:gd name="T33" fmla="*/ 217 h 288"/>
                <a:gd name="T34" fmla="*/ 72 w 288"/>
                <a:gd name="T35" fmla="*/ 101 h 288"/>
                <a:gd name="T36" fmla="*/ 72 w 288"/>
                <a:gd name="T37" fmla="*/ 73 h 288"/>
                <a:gd name="T38" fmla="*/ 216 w 288"/>
                <a:gd name="T39" fmla="*/ 217 h 288"/>
                <a:gd name="T40" fmla="*/ 188 w 288"/>
                <a:gd name="T41" fmla="*/ 2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91" y="217"/>
                  </a:moveTo>
                  <a:cubicBezTo>
                    <a:pt x="81" y="217"/>
                    <a:pt x="72" y="209"/>
                    <a:pt x="72" y="198"/>
                  </a:cubicBezTo>
                  <a:cubicBezTo>
                    <a:pt x="72" y="187"/>
                    <a:pt x="81" y="179"/>
                    <a:pt x="91" y="179"/>
                  </a:cubicBezTo>
                  <a:cubicBezTo>
                    <a:pt x="102" y="179"/>
                    <a:pt x="110" y="187"/>
                    <a:pt x="110" y="198"/>
                  </a:cubicBezTo>
                  <a:cubicBezTo>
                    <a:pt x="110" y="209"/>
                    <a:pt x="102" y="217"/>
                    <a:pt x="91" y="217"/>
                  </a:cubicBezTo>
                  <a:close/>
                  <a:moveTo>
                    <a:pt x="139" y="217"/>
                  </a:moveTo>
                  <a:cubicBezTo>
                    <a:pt x="139" y="199"/>
                    <a:pt x="132" y="183"/>
                    <a:pt x="120" y="170"/>
                  </a:cubicBezTo>
                  <a:cubicBezTo>
                    <a:pt x="107" y="157"/>
                    <a:pt x="90" y="150"/>
                    <a:pt x="72" y="150"/>
                  </a:cubicBezTo>
                  <a:cubicBezTo>
                    <a:pt x="72" y="122"/>
                    <a:pt x="72" y="122"/>
                    <a:pt x="72" y="122"/>
                  </a:cubicBezTo>
                  <a:cubicBezTo>
                    <a:pt x="124" y="122"/>
                    <a:pt x="167" y="165"/>
                    <a:pt x="167" y="217"/>
                  </a:cubicBezTo>
                  <a:lnTo>
                    <a:pt x="139" y="217"/>
                  </a:lnTo>
                  <a:close/>
                  <a:moveTo>
                    <a:pt x="188" y="217"/>
                  </a:moveTo>
                  <a:cubicBezTo>
                    <a:pt x="188" y="153"/>
                    <a:pt x="136" y="101"/>
                    <a:pt x="72" y="101"/>
                  </a:cubicBezTo>
                  <a:cubicBezTo>
                    <a:pt x="72" y="73"/>
                    <a:pt x="72" y="73"/>
                    <a:pt x="72" y="73"/>
                  </a:cubicBezTo>
                  <a:cubicBezTo>
                    <a:pt x="151" y="73"/>
                    <a:pt x="216" y="138"/>
                    <a:pt x="216" y="217"/>
                  </a:cubicBezTo>
                  <a:lnTo>
                    <a:pt x="188" y="21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endParaRPr>
            </a:p>
          </p:txBody>
        </p:sp>
        <p:sp>
          <p:nvSpPr>
            <p:cNvPr id="77" name="矩形 76">
              <a:extLst>
                <a:ext uri="{FF2B5EF4-FFF2-40B4-BE49-F238E27FC236}">
                  <a16:creationId xmlns:a16="http://schemas.microsoft.com/office/drawing/2014/main" id="{2E7FE3F9-0564-46FF-A5C7-84AF3D7B1C7B}"/>
                </a:ext>
              </a:extLst>
            </p:cNvPr>
            <p:cNvSpPr/>
            <p:nvPr/>
          </p:nvSpPr>
          <p:spPr>
            <a:xfrm>
              <a:off x="4276941" y="2876587"/>
              <a:ext cx="406154" cy="1846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Wi-Fi</a:t>
              </a:r>
            </a:p>
          </p:txBody>
        </p:sp>
      </p:grpSp>
      <p:sp>
        <p:nvSpPr>
          <p:cNvPr id="78" name="矩形 77">
            <a:extLst>
              <a:ext uri="{FF2B5EF4-FFF2-40B4-BE49-F238E27FC236}">
                <a16:creationId xmlns:a16="http://schemas.microsoft.com/office/drawing/2014/main" id="{2732C30A-7A93-4395-B65D-3929C46F8719}"/>
              </a:ext>
            </a:extLst>
          </p:cNvPr>
          <p:cNvSpPr/>
          <p:nvPr/>
        </p:nvSpPr>
        <p:spPr>
          <a:xfrm>
            <a:off x="2783106" y="3391610"/>
            <a:ext cx="620853" cy="200055"/>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700" dirty="0">
                <a:solidFill>
                  <a:schemeClr val="bg1">
                    <a:lumMod val="85000"/>
                  </a:schemeClr>
                </a:solidFill>
                <a:latin typeface="等线" panose="02010600030101010101" pitchFamily="2" charset="-122"/>
                <a:ea typeface="等线" panose="02010600030101010101" pitchFamily="2" charset="-122"/>
              </a:rPr>
              <a:t>智能终端</a:t>
            </a:r>
          </a:p>
        </p:txBody>
      </p:sp>
      <p:grpSp>
        <p:nvGrpSpPr>
          <p:cNvPr id="5" name="组合 4">
            <a:extLst>
              <a:ext uri="{FF2B5EF4-FFF2-40B4-BE49-F238E27FC236}">
                <a16:creationId xmlns:a16="http://schemas.microsoft.com/office/drawing/2014/main" id="{D4668C79-DA17-429F-A71F-015523E07207}"/>
              </a:ext>
            </a:extLst>
          </p:cNvPr>
          <p:cNvGrpSpPr/>
          <p:nvPr/>
        </p:nvGrpSpPr>
        <p:grpSpPr>
          <a:xfrm>
            <a:off x="-1" y="3800828"/>
            <a:ext cx="12195175" cy="1279165"/>
            <a:chOff x="-1" y="3809454"/>
            <a:chExt cx="12195177" cy="1279165"/>
          </a:xfrm>
        </p:grpSpPr>
        <p:sp>
          <p:nvSpPr>
            <p:cNvPr id="60" name="箭头: 五边形 59">
              <a:extLst>
                <a:ext uri="{FF2B5EF4-FFF2-40B4-BE49-F238E27FC236}">
                  <a16:creationId xmlns:a16="http://schemas.microsoft.com/office/drawing/2014/main" id="{4F092AC9-8C3D-42A5-A9BC-B632D187AA5E}"/>
                </a:ext>
              </a:extLst>
            </p:cNvPr>
            <p:cNvSpPr/>
            <p:nvPr/>
          </p:nvSpPr>
          <p:spPr>
            <a:xfrm rot="16200000">
              <a:off x="5777388" y="-1329168"/>
              <a:ext cx="640398" cy="12195175"/>
            </a:xfrm>
            <a:prstGeom prst="homePlate">
              <a:avLst>
                <a:gd name="adj" fmla="val 0"/>
              </a:avLst>
            </a:prstGeom>
            <a:gradFill>
              <a:gsLst>
                <a:gs pos="4000">
                  <a:srgbClr val="0261EE">
                    <a:alpha val="43000"/>
                  </a:srgbClr>
                </a:gs>
                <a:gs pos="61000">
                  <a:schemeClr val="tx1">
                    <a:lumMod val="75000"/>
                    <a:lumOff val="25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箭头: 五边形 69">
              <a:extLst>
                <a:ext uri="{FF2B5EF4-FFF2-40B4-BE49-F238E27FC236}">
                  <a16:creationId xmlns:a16="http://schemas.microsoft.com/office/drawing/2014/main" id="{FDA5D7D2-37AF-4BF0-89C0-3EB06A29AAD3}"/>
                </a:ext>
              </a:extLst>
            </p:cNvPr>
            <p:cNvSpPr/>
            <p:nvPr/>
          </p:nvSpPr>
          <p:spPr>
            <a:xfrm rot="5400000">
              <a:off x="5777389" y="-1967936"/>
              <a:ext cx="640398" cy="12195177"/>
            </a:xfrm>
            <a:prstGeom prst="homePlate">
              <a:avLst>
                <a:gd name="adj" fmla="val 0"/>
              </a:avLst>
            </a:prstGeom>
            <a:gradFill>
              <a:gsLst>
                <a:gs pos="4000">
                  <a:srgbClr val="0261EE">
                    <a:alpha val="43000"/>
                  </a:srgbClr>
                </a:gs>
                <a:gs pos="61000">
                  <a:schemeClr val="tx1">
                    <a:lumMod val="75000"/>
                    <a:lumOff val="25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矩形 43">
            <a:extLst>
              <a:ext uri="{FF2B5EF4-FFF2-40B4-BE49-F238E27FC236}">
                <a16:creationId xmlns:a16="http://schemas.microsoft.com/office/drawing/2014/main" id="{C2290356-8CF8-4469-9594-27DC66F89731}"/>
              </a:ext>
            </a:extLst>
          </p:cNvPr>
          <p:cNvSpPr/>
          <p:nvPr/>
        </p:nvSpPr>
        <p:spPr>
          <a:xfrm>
            <a:off x="8339731" y="4244891"/>
            <a:ext cx="1340049"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船联网信息分享平台</a:t>
            </a:r>
          </a:p>
        </p:txBody>
      </p:sp>
      <p:sp>
        <p:nvSpPr>
          <p:cNvPr id="47" name="矩形 46">
            <a:extLst>
              <a:ext uri="{FF2B5EF4-FFF2-40B4-BE49-F238E27FC236}">
                <a16:creationId xmlns:a16="http://schemas.microsoft.com/office/drawing/2014/main" id="{DD014E17-032C-42B8-A9C8-B58EBB6C990B}"/>
              </a:ext>
            </a:extLst>
          </p:cNvPr>
          <p:cNvSpPr/>
          <p:nvPr/>
        </p:nvSpPr>
        <p:spPr>
          <a:xfrm>
            <a:off x="6572504" y="4239071"/>
            <a:ext cx="82974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北斗地面站</a:t>
            </a:r>
          </a:p>
        </p:txBody>
      </p:sp>
      <p:sp>
        <p:nvSpPr>
          <p:cNvPr id="49" name="矩形 48">
            <a:extLst>
              <a:ext uri="{FF2B5EF4-FFF2-40B4-BE49-F238E27FC236}">
                <a16:creationId xmlns:a16="http://schemas.microsoft.com/office/drawing/2014/main" id="{E0888641-207A-4C4B-BDF2-8A1E70A4BE74}"/>
              </a:ext>
            </a:extLst>
          </p:cNvPr>
          <p:cNvSpPr/>
          <p:nvPr/>
        </p:nvSpPr>
        <p:spPr>
          <a:xfrm>
            <a:off x="10481728" y="4237970"/>
            <a:ext cx="82974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展现形式</a:t>
            </a:r>
          </a:p>
        </p:txBody>
      </p:sp>
      <p:grpSp>
        <p:nvGrpSpPr>
          <p:cNvPr id="3" name="组合 2">
            <a:extLst>
              <a:ext uri="{FF2B5EF4-FFF2-40B4-BE49-F238E27FC236}">
                <a16:creationId xmlns:a16="http://schemas.microsoft.com/office/drawing/2014/main" id="{1C72D247-766E-427C-A82B-99A6FA13A96F}"/>
              </a:ext>
            </a:extLst>
          </p:cNvPr>
          <p:cNvGrpSpPr/>
          <p:nvPr/>
        </p:nvGrpSpPr>
        <p:grpSpPr>
          <a:xfrm rot="276902">
            <a:off x="1778528" y="910674"/>
            <a:ext cx="4871396" cy="3826993"/>
            <a:chOff x="1810689" y="1300045"/>
            <a:chExt cx="4871396" cy="3826993"/>
          </a:xfrm>
        </p:grpSpPr>
        <p:sp>
          <p:nvSpPr>
            <p:cNvPr id="2" name="弧形 1">
              <a:extLst>
                <a:ext uri="{FF2B5EF4-FFF2-40B4-BE49-F238E27FC236}">
                  <a16:creationId xmlns:a16="http://schemas.microsoft.com/office/drawing/2014/main" id="{FB4CABE0-221F-40DC-99B6-B9890E469A99}"/>
                </a:ext>
              </a:extLst>
            </p:cNvPr>
            <p:cNvSpPr/>
            <p:nvPr/>
          </p:nvSpPr>
          <p:spPr>
            <a:xfrm rot="302205">
              <a:off x="1810689" y="1300045"/>
              <a:ext cx="4871396" cy="3826993"/>
            </a:xfrm>
            <a:prstGeom prst="arc">
              <a:avLst>
                <a:gd name="adj1" fmla="val 17385616"/>
                <a:gd name="adj2" fmla="val 20565713"/>
              </a:avLst>
            </a:prstGeom>
            <a:ln>
              <a:solidFill>
                <a:srgbClr val="0261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71B3A083-8725-4790-AA2F-FC9B48B9C4F3}"/>
                </a:ext>
              </a:extLst>
            </p:cNvPr>
            <p:cNvSpPr/>
            <p:nvPr/>
          </p:nvSpPr>
          <p:spPr>
            <a:xfrm rot="2299550">
              <a:off x="5600948" y="1731805"/>
              <a:ext cx="492443" cy="184666"/>
            </a:xfrm>
            <a:prstGeom prst="rect">
              <a:avLst/>
            </a:prstGeom>
            <a:solidFill>
              <a:schemeClr val="tx1">
                <a:lumMod val="95000"/>
                <a:lumOff val="5000"/>
              </a:schemeClr>
            </a:solidFill>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北斗数据</a:t>
              </a:r>
              <a:endParaRPr kumimoji="0" lang="en-US" altLang="zh-CN" sz="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65" name="组合 64">
            <a:extLst>
              <a:ext uri="{FF2B5EF4-FFF2-40B4-BE49-F238E27FC236}">
                <a16:creationId xmlns:a16="http://schemas.microsoft.com/office/drawing/2014/main" id="{C954D204-9C4D-45BE-BEF9-228C1847A4F9}"/>
              </a:ext>
            </a:extLst>
          </p:cNvPr>
          <p:cNvGrpSpPr/>
          <p:nvPr/>
        </p:nvGrpSpPr>
        <p:grpSpPr>
          <a:xfrm rot="16819504">
            <a:off x="1062611" y="1483786"/>
            <a:ext cx="4871396" cy="3826993"/>
            <a:chOff x="1810689" y="1300045"/>
            <a:chExt cx="4871396" cy="3826993"/>
          </a:xfrm>
        </p:grpSpPr>
        <p:sp>
          <p:nvSpPr>
            <p:cNvPr id="66" name="弧形 65">
              <a:extLst>
                <a:ext uri="{FF2B5EF4-FFF2-40B4-BE49-F238E27FC236}">
                  <a16:creationId xmlns:a16="http://schemas.microsoft.com/office/drawing/2014/main" id="{A64613D6-EA48-431F-82D7-28A3EE778E4B}"/>
                </a:ext>
              </a:extLst>
            </p:cNvPr>
            <p:cNvSpPr/>
            <p:nvPr/>
          </p:nvSpPr>
          <p:spPr>
            <a:xfrm rot="302205">
              <a:off x="1810689" y="1300045"/>
              <a:ext cx="4871396" cy="3826993"/>
            </a:xfrm>
            <a:prstGeom prst="arc">
              <a:avLst>
                <a:gd name="adj1" fmla="val 17385616"/>
                <a:gd name="adj2" fmla="val 20156774"/>
              </a:avLst>
            </a:prstGeom>
            <a:ln>
              <a:solidFill>
                <a:srgbClr val="0261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1A05A5D-379E-48AD-B1E4-9D9A3190F217}"/>
                </a:ext>
              </a:extLst>
            </p:cNvPr>
            <p:cNvSpPr/>
            <p:nvPr/>
          </p:nvSpPr>
          <p:spPr>
            <a:xfrm rot="2299550">
              <a:off x="5600948" y="1731805"/>
              <a:ext cx="492443" cy="184666"/>
            </a:xfrm>
            <a:prstGeom prst="rect">
              <a:avLst/>
            </a:prstGeom>
            <a:solidFill>
              <a:schemeClr val="tx1">
                <a:lumMod val="95000"/>
                <a:lumOff val="5000"/>
              </a:schemeClr>
            </a:solidFill>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北斗数据</a:t>
              </a:r>
              <a:endParaRPr kumimoji="0" lang="en-US" altLang="zh-CN" sz="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57" name="直角三角形 56">
            <a:extLst>
              <a:ext uri="{FF2B5EF4-FFF2-40B4-BE49-F238E27FC236}">
                <a16:creationId xmlns:a16="http://schemas.microsoft.com/office/drawing/2014/main" id="{7D42C646-9352-4461-9011-08CCB7255D2C}"/>
              </a:ext>
            </a:extLst>
          </p:cNvPr>
          <p:cNvSpPr/>
          <p:nvPr/>
        </p:nvSpPr>
        <p:spPr>
          <a:xfrm rot="4221557">
            <a:off x="6483993" y="2402647"/>
            <a:ext cx="184832" cy="66617"/>
          </a:xfrm>
          <a:prstGeom prst="rtTriangle">
            <a:avLst/>
          </a:prstGeom>
          <a:solidFill>
            <a:srgbClr val="0261EE"/>
          </a:solidFill>
          <a:ln>
            <a:solidFill>
              <a:srgbClr val="0261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直角三角形 57">
            <a:extLst>
              <a:ext uri="{FF2B5EF4-FFF2-40B4-BE49-F238E27FC236}">
                <a16:creationId xmlns:a16="http://schemas.microsoft.com/office/drawing/2014/main" id="{1F8B989E-A2F2-47EF-97F0-47493DC816D0}"/>
              </a:ext>
            </a:extLst>
          </p:cNvPr>
          <p:cNvSpPr/>
          <p:nvPr/>
        </p:nvSpPr>
        <p:spPr>
          <a:xfrm rot="12004747">
            <a:off x="5067812" y="1118862"/>
            <a:ext cx="184832" cy="66617"/>
          </a:xfrm>
          <a:prstGeom prst="rtTriangle">
            <a:avLst/>
          </a:prstGeom>
          <a:solidFill>
            <a:srgbClr val="0261EE"/>
          </a:solidFill>
          <a:ln>
            <a:solidFill>
              <a:srgbClr val="0261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直角三角形 63">
            <a:extLst>
              <a:ext uri="{FF2B5EF4-FFF2-40B4-BE49-F238E27FC236}">
                <a16:creationId xmlns:a16="http://schemas.microsoft.com/office/drawing/2014/main" id="{8F24C403-7009-462C-9140-BA4A30A58E92}"/>
              </a:ext>
            </a:extLst>
          </p:cNvPr>
          <p:cNvSpPr/>
          <p:nvPr/>
        </p:nvSpPr>
        <p:spPr>
          <a:xfrm rot="20176550">
            <a:off x="3006517" y="1055253"/>
            <a:ext cx="184832" cy="66617"/>
          </a:xfrm>
          <a:prstGeom prst="rtTriangle">
            <a:avLst/>
          </a:prstGeom>
          <a:solidFill>
            <a:srgbClr val="0261EE"/>
          </a:solidFill>
          <a:ln>
            <a:solidFill>
              <a:srgbClr val="0261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直角三角形 68">
            <a:extLst>
              <a:ext uri="{FF2B5EF4-FFF2-40B4-BE49-F238E27FC236}">
                <a16:creationId xmlns:a16="http://schemas.microsoft.com/office/drawing/2014/main" id="{0F27F468-0C29-4BAB-AA66-00B0A9BFCFF5}"/>
              </a:ext>
            </a:extLst>
          </p:cNvPr>
          <p:cNvSpPr/>
          <p:nvPr/>
        </p:nvSpPr>
        <p:spPr>
          <a:xfrm rot="7071824">
            <a:off x="1849729" y="2241349"/>
            <a:ext cx="184832" cy="66617"/>
          </a:xfrm>
          <a:prstGeom prst="rtTriangle">
            <a:avLst/>
          </a:prstGeom>
          <a:solidFill>
            <a:srgbClr val="0261EE"/>
          </a:solidFill>
          <a:ln>
            <a:solidFill>
              <a:srgbClr val="0261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形状 3">
            <a:extLst>
              <a:ext uri="{FF2B5EF4-FFF2-40B4-BE49-F238E27FC236}">
                <a16:creationId xmlns:a16="http://schemas.microsoft.com/office/drawing/2014/main" id="{23211BDA-2A52-4DAA-825A-36E870B896DC}"/>
              </a:ext>
            </a:extLst>
          </p:cNvPr>
          <p:cNvSpPr/>
          <p:nvPr/>
        </p:nvSpPr>
        <p:spPr>
          <a:xfrm rot="20128695">
            <a:off x="6002846" y="4095435"/>
            <a:ext cx="241831" cy="699985"/>
          </a:xfrm>
          <a:custGeom>
            <a:avLst/>
            <a:gdLst>
              <a:gd name="connsiteX0" fmla="*/ 77929 w 241831"/>
              <a:gd name="connsiteY0" fmla="*/ 0 h 655608"/>
              <a:gd name="connsiteX1" fmla="*/ 190072 w 241831"/>
              <a:gd name="connsiteY1" fmla="*/ 241540 h 655608"/>
              <a:gd name="connsiteX2" fmla="*/ 291 w 241831"/>
              <a:gd name="connsiteY2" fmla="*/ 336430 h 655608"/>
              <a:gd name="connsiteX3" fmla="*/ 241831 w 241831"/>
              <a:gd name="connsiteY3" fmla="*/ 655608 h 655608"/>
            </a:gdLst>
            <a:ahLst/>
            <a:cxnLst>
              <a:cxn ang="0">
                <a:pos x="connsiteX0" y="connsiteY0"/>
              </a:cxn>
              <a:cxn ang="0">
                <a:pos x="connsiteX1" y="connsiteY1"/>
              </a:cxn>
              <a:cxn ang="0">
                <a:pos x="connsiteX2" y="connsiteY2"/>
              </a:cxn>
              <a:cxn ang="0">
                <a:pos x="connsiteX3" y="connsiteY3"/>
              </a:cxn>
            </a:cxnLst>
            <a:rect l="l" t="t" r="r" b="b"/>
            <a:pathLst>
              <a:path w="241831" h="655608">
                <a:moveTo>
                  <a:pt x="77929" y="0"/>
                </a:moveTo>
                <a:cubicBezTo>
                  <a:pt x="140470" y="92734"/>
                  <a:pt x="203012" y="185468"/>
                  <a:pt x="190072" y="241540"/>
                </a:cubicBezTo>
                <a:cubicBezTo>
                  <a:pt x="177132" y="297612"/>
                  <a:pt x="-8335" y="267419"/>
                  <a:pt x="291" y="336430"/>
                </a:cubicBezTo>
                <a:cubicBezTo>
                  <a:pt x="8917" y="405441"/>
                  <a:pt x="125374" y="530524"/>
                  <a:pt x="241831" y="655608"/>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4CC92C48-30A2-4AEA-B5F2-BED98432DE7B}"/>
              </a:ext>
            </a:extLst>
          </p:cNvPr>
          <p:cNvSpPr/>
          <p:nvPr/>
        </p:nvSpPr>
        <p:spPr>
          <a:xfrm>
            <a:off x="5726337" y="4040381"/>
            <a:ext cx="25169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船</a:t>
            </a:r>
          </a:p>
        </p:txBody>
      </p:sp>
      <p:sp>
        <p:nvSpPr>
          <p:cNvPr id="79" name="矩形 78">
            <a:extLst>
              <a:ext uri="{FF2B5EF4-FFF2-40B4-BE49-F238E27FC236}">
                <a16:creationId xmlns:a16="http://schemas.microsoft.com/office/drawing/2014/main" id="{AFA68E5E-34DC-4D46-8878-DC4F6B0554CF}"/>
              </a:ext>
            </a:extLst>
          </p:cNvPr>
          <p:cNvSpPr/>
          <p:nvPr/>
        </p:nvSpPr>
        <p:spPr>
          <a:xfrm>
            <a:off x="6319775" y="4598279"/>
            <a:ext cx="271715"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岸</a:t>
            </a:r>
          </a:p>
        </p:txBody>
      </p:sp>
    </p:spTree>
    <p:extLst>
      <p:ext uri="{BB962C8B-B14F-4D97-AF65-F5344CB8AC3E}">
        <p14:creationId xmlns:p14="http://schemas.microsoft.com/office/powerpoint/2010/main" val="40183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60" tmFilter="0, 0; .2, .5; .8, .5; 1, 0"/>
                                        <p:tgtEl>
                                          <p:spTgt spid="38"/>
                                        </p:tgtEl>
                                      </p:cBhvr>
                                    </p:animEffect>
                                    <p:animScale>
                                      <p:cBhvr>
                                        <p:cTn id="7" dur="30" autoRev="1" fill="hold"/>
                                        <p:tgtEl>
                                          <p:spTgt spid="38"/>
                                        </p:tgtEl>
                                      </p:cBhvr>
                                      <p:by x="105000" y="105000"/>
                                    </p:animScale>
                                  </p:childTnLst>
                                </p:cTn>
                              </p:par>
                            </p:childTnLst>
                          </p:cTn>
                        </p:par>
                        <p:par>
                          <p:cTn id="8" fill="hold">
                            <p:stCondLst>
                              <p:cond delay="60"/>
                            </p:stCondLst>
                            <p:childTnLst>
                              <p:par>
                                <p:cTn id="9" presetID="26" presetClass="emph" presetSubtype="0" fill="hold" nodeType="afterEffect">
                                  <p:stCondLst>
                                    <p:cond delay="0"/>
                                  </p:stCondLst>
                                  <p:childTnLst>
                                    <p:animEffect transition="out" filter="fade">
                                      <p:cBhvr>
                                        <p:cTn id="10" dur="60" tmFilter="0, 0; .2, .5; .8, .5; 1, 0"/>
                                        <p:tgtEl>
                                          <p:spTgt spid="48"/>
                                        </p:tgtEl>
                                      </p:cBhvr>
                                    </p:animEffect>
                                    <p:animScale>
                                      <p:cBhvr>
                                        <p:cTn id="11" dur="3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0" name="图片 79" descr="图片包含 物体&#10;&#10;已生成极高可信度的说明">
            <a:extLst>
              <a:ext uri="{FF2B5EF4-FFF2-40B4-BE49-F238E27FC236}">
                <a16:creationId xmlns:a16="http://schemas.microsoft.com/office/drawing/2014/main" id="{CE559B25-C28C-4733-A620-902DFF9FA56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81" name="图片 80">
            <a:extLst>
              <a:ext uri="{FF2B5EF4-FFF2-40B4-BE49-F238E27FC236}">
                <a16:creationId xmlns:a16="http://schemas.microsoft.com/office/drawing/2014/main" id="{05507FA2-B6BD-406E-ACF6-6FFC0F220292}"/>
              </a:ext>
            </a:extLst>
          </p:cNvPr>
          <p:cNvPicPr>
            <a:picLocks noChangeAspect="1"/>
          </p:cNvPicPr>
          <p:nvPr/>
        </p:nvPicPr>
        <p:blipFill rotWithShape="1">
          <a:blip r:embed="rId5"/>
          <a:srcRect r="78187" b="4571"/>
          <a:stretch/>
        </p:blipFill>
        <p:spPr>
          <a:xfrm>
            <a:off x="15914" y="250392"/>
            <a:ext cx="2317297" cy="360000"/>
          </a:xfrm>
          <a:prstGeom prst="rect">
            <a:avLst/>
          </a:prstGeom>
          <a:ln>
            <a:noFill/>
          </a:ln>
        </p:spPr>
      </p:pic>
      <p:pic>
        <p:nvPicPr>
          <p:cNvPr id="82" name="图片 81">
            <a:extLst>
              <a:ext uri="{FF2B5EF4-FFF2-40B4-BE49-F238E27FC236}">
                <a16:creationId xmlns:a16="http://schemas.microsoft.com/office/drawing/2014/main" id="{C6475069-BB0A-4F09-B358-C28FC63D00D4}"/>
              </a:ext>
            </a:extLst>
          </p:cNvPr>
          <p:cNvPicPr>
            <a:picLocks noChangeAspect="1"/>
          </p:cNvPicPr>
          <p:nvPr/>
        </p:nvPicPr>
        <p:blipFill rotWithShape="1">
          <a:blip r:embed="rId5"/>
          <a:srcRect r="78187" b="4571"/>
          <a:stretch/>
        </p:blipFill>
        <p:spPr>
          <a:xfrm rot="10800000">
            <a:off x="2333211" y="249864"/>
            <a:ext cx="4606514" cy="360000"/>
          </a:xfrm>
          <a:prstGeom prst="rect">
            <a:avLst/>
          </a:prstGeom>
          <a:ln>
            <a:noFill/>
          </a:ln>
        </p:spPr>
      </p:pic>
      <p:sp>
        <p:nvSpPr>
          <p:cNvPr id="54" name="矩形 53">
            <a:extLst>
              <a:ext uri="{FF2B5EF4-FFF2-40B4-BE49-F238E27FC236}">
                <a16:creationId xmlns:a16="http://schemas.microsoft.com/office/drawing/2014/main" id="{7418AC7E-4823-448B-BA26-F46522AE051C}"/>
              </a:ext>
            </a:extLst>
          </p:cNvPr>
          <p:cNvSpPr/>
          <p:nvPr/>
        </p:nvSpPr>
        <p:spPr>
          <a:xfrm>
            <a:off x="2328287" y="250283"/>
            <a:ext cx="2036680" cy="369332"/>
          </a:xfrm>
          <a:prstGeom prst="rect">
            <a:avLst/>
          </a:prstGeom>
        </p:spPr>
        <p:txBody>
          <a:bodyPr wrap="square">
            <a:spAutoFit/>
          </a:bodyPr>
          <a:lstStyle/>
          <a:p>
            <a:pPr lvl="0" algn="ctr">
              <a:defRPr/>
            </a:pPr>
            <a:r>
              <a:rPr lang="zh-CN" altLang="en-US" b="1" dirty="0">
                <a:solidFill>
                  <a:srgbClr val="ED7D31">
                    <a:lumMod val="60000"/>
                    <a:lumOff val="40000"/>
                  </a:srgbClr>
                </a:solidFill>
                <a:latin typeface="微软雅黑" panose="020B0503020204020204" pitchFamily="34" charset="-122"/>
                <a:ea typeface="微软雅黑" panose="020B0503020204020204" pitchFamily="34" charset="-122"/>
              </a:rPr>
              <a:t>自供电式电子船牌</a:t>
            </a:r>
          </a:p>
        </p:txBody>
      </p:sp>
      <p:pic>
        <p:nvPicPr>
          <p:cNvPr id="67" name="图片 66" descr="图片包含 物体&#10;&#10;已生成极高可信度的说明">
            <a:extLst>
              <a:ext uri="{FF2B5EF4-FFF2-40B4-BE49-F238E27FC236}">
                <a16:creationId xmlns:a16="http://schemas.microsoft.com/office/drawing/2014/main" id="{3070D66E-EC67-45BD-882C-BC94D17BE3B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grpSp>
        <p:nvGrpSpPr>
          <p:cNvPr id="11" name="组合 10">
            <a:extLst>
              <a:ext uri="{FF2B5EF4-FFF2-40B4-BE49-F238E27FC236}">
                <a16:creationId xmlns:a16="http://schemas.microsoft.com/office/drawing/2014/main" id="{5AD0CBFF-A5A8-4DDF-9148-ED62A8D8C95A}"/>
              </a:ext>
            </a:extLst>
          </p:cNvPr>
          <p:cNvGrpSpPr/>
          <p:nvPr/>
        </p:nvGrpSpPr>
        <p:grpSpPr>
          <a:xfrm>
            <a:off x="10460255" y="3638733"/>
            <a:ext cx="877163" cy="584416"/>
            <a:chOff x="10376746" y="3536551"/>
            <a:chExt cx="877163" cy="584416"/>
          </a:xfrm>
        </p:grpSpPr>
        <p:grpSp>
          <p:nvGrpSpPr>
            <p:cNvPr id="12" name="组合 11">
              <a:extLst>
                <a:ext uri="{FF2B5EF4-FFF2-40B4-BE49-F238E27FC236}">
                  <a16:creationId xmlns:a16="http://schemas.microsoft.com/office/drawing/2014/main" id="{A59240CC-DF61-436B-8ECF-1FFD0F79C8B6}"/>
                </a:ext>
              </a:extLst>
            </p:cNvPr>
            <p:cNvGrpSpPr/>
            <p:nvPr/>
          </p:nvGrpSpPr>
          <p:grpSpPr>
            <a:xfrm>
              <a:off x="10622001" y="3536551"/>
              <a:ext cx="360000" cy="354480"/>
              <a:chOff x="6540501" y="5635626"/>
              <a:chExt cx="171450" cy="177800"/>
            </a:xfrm>
            <a:noFill/>
          </p:grpSpPr>
          <p:sp>
            <p:nvSpPr>
              <p:cNvPr id="14" name="Freeform 463">
                <a:extLst>
                  <a:ext uri="{FF2B5EF4-FFF2-40B4-BE49-F238E27FC236}">
                    <a16:creationId xmlns:a16="http://schemas.microsoft.com/office/drawing/2014/main" id="{D29F6D47-4DDD-4E4B-88C3-38A25BF80C89}"/>
                  </a:ext>
                </a:extLst>
              </p:cNvPr>
              <p:cNvSpPr>
                <a:spLocks/>
              </p:cNvSpPr>
              <p:nvPr/>
            </p:nvSpPr>
            <p:spPr bwMode="auto">
              <a:xfrm>
                <a:off x="6584951" y="5635626"/>
                <a:ext cx="55563" cy="57150"/>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464">
                <a:extLst>
                  <a:ext uri="{FF2B5EF4-FFF2-40B4-BE49-F238E27FC236}">
                    <a16:creationId xmlns:a16="http://schemas.microsoft.com/office/drawing/2014/main" id="{DCC1FF98-95D1-4F5C-93F3-2AB6B7CC604E}"/>
                  </a:ext>
                </a:extLst>
              </p:cNvPr>
              <p:cNvSpPr>
                <a:spLocks/>
              </p:cNvSpPr>
              <p:nvPr/>
            </p:nvSpPr>
            <p:spPr bwMode="auto">
              <a:xfrm>
                <a:off x="6611938" y="5664201"/>
                <a:ext cx="100013" cy="87313"/>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465">
                <a:extLst>
                  <a:ext uri="{FF2B5EF4-FFF2-40B4-BE49-F238E27FC236}">
                    <a16:creationId xmlns:a16="http://schemas.microsoft.com/office/drawing/2014/main" id="{29A4B144-F4C2-4D77-85FB-6DC407FC89EF}"/>
                  </a:ext>
                </a:extLst>
              </p:cNvPr>
              <p:cNvSpPr>
                <a:spLocks/>
              </p:cNvSpPr>
              <p:nvPr/>
            </p:nvSpPr>
            <p:spPr bwMode="auto">
              <a:xfrm>
                <a:off x="6540501" y="5711826"/>
                <a:ext cx="139700" cy="101600"/>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grpFill/>
              <a:ln w="19050">
                <a:solidFill>
                  <a:schemeClr val="bg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13" name="矩形 12">
              <a:extLst>
                <a:ext uri="{FF2B5EF4-FFF2-40B4-BE49-F238E27FC236}">
                  <a16:creationId xmlns:a16="http://schemas.microsoft.com/office/drawing/2014/main" id="{2B6A24DC-DBE9-4D87-9411-8586FE4840C1}"/>
                </a:ext>
              </a:extLst>
            </p:cNvPr>
            <p:cNvSpPr/>
            <p:nvPr/>
          </p:nvSpPr>
          <p:spPr>
            <a:xfrm>
              <a:off x="10376746" y="3890135"/>
              <a:ext cx="877163" cy="230832"/>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数据分享接口</a:t>
              </a:r>
            </a:p>
          </p:txBody>
        </p:sp>
      </p:grpSp>
      <p:grpSp>
        <p:nvGrpSpPr>
          <p:cNvPr id="17" name="组合 16">
            <a:extLst>
              <a:ext uri="{FF2B5EF4-FFF2-40B4-BE49-F238E27FC236}">
                <a16:creationId xmlns:a16="http://schemas.microsoft.com/office/drawing/2014/main" id="{DFE52F78-7ECE-4ACA-99B2-C264AC710A78}"/>
              </a:ext>
            </a:extLst>
          </p:cNvPr>
          <p:cNvGrpSpPr/>
          <p:nvPr/>
        </p:nvGrpSpPr>
        <p:grpSpPr>
          <a:xfrm>
            <a:off x="10483689" y="1629682"/>
            <a:ext cx="813043" cy="1673272"/>
            <a:chOff x="10382316" y="2046079"/>
            <a:chExt cx="813043" cy="1673272"/>
          </a:xfrm>
        </p:grpSpPr>
        <p:pic>
          <p:nvPicPr>
            <p:cNvPr id="18" name="图形 17" descr="平板电脑">
              <a:extLst>
                <a:ext uri="{FF2B5EF4-FFF2-40B4-BE49-F238E27FC236}">
                  <a16:creationId xmlns:a16="http://schemas.microsoft.com/office/drawing/2014/main" id="{307BE257-65FA-4036-9A78-589227C9609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0886" y="2524276"/>
              <a:ext cx="424846" cy="418331"/>
            </a:xfrm>
            <a:prstGeom prst="rect">
              <a:avLst/>
            </a:prstGeom>
          </p:spPr>
        </p:pic>
        <p:pic>
          <p:nvPicPr>
            <p:cNvPr id="19" name="图形 18" descr="便携式计算机">
              <a:extLst>
                <a:ext uri="{FF2B5EF4-FFF2-40B4-BE49-F238E27FC236}">
                  <a16:creationId xmlns:a16="http://schemas.microsoft.com/office/drawing/2014/main" id="{B7A65363-E3DF-4EFD-80A7-D7C2825C26C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36412" y="2944816"/>
              <a:ext cx="527866" cy="519771"/>
            </a:xfrm>
            <a:prstGeom prst="rect">
              <a:avLst/>
            </a:prstGeom>
          </p:spPr>
        </p:pic>
        <p:pic>
          <p:nvPicPr>
            <p:cNvPr id="20" name="图形 19" descr="智能手机">
              <a:extLst>
                <a:ext uri="{FF2B5EF4-FFF2-40B4-BE49-F238E27FC236}">
                  <a16:creationId xmlns:a16="http://schemas.microsoft.com/office/drawing/2014/main" id="{D8B0E71B-C448-44EA-A442-4873C3DA1E1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10675160" y="2172419"/>
              <a:ext cx="244035" cy="240293"/>
            </a:xfrm>
            <a:prstGeom prst="rect">
              <a:avLst/>
            </a:prstGeom>
          </p:spPr>
        </p:pic>
        <p:sp>
          <p:nvSpPr>
            <p:cNvPr id="21" name="矩形 20">
              <a:extLst>
                <a:ext uri="{FF2B5EF4-FFF2-40B4-BE49-F238E27FC236}">
                  <a16:creationId xmlns:a16="http://schemas.microsoft.com/office/drawing/2014/main" id="{46B83304-3BB6-4F4A-985D-5558D882F020}"/>
                </a:ext>
              </a:extLst>
            </p:cNvPr>
            <p:cNvSpPr/>
            <p:nvPr/>
          </p:nvSpPr>
          <p:spPr>
            <a:xfrm>
              <a:off x="10500627" y="2361257"/>
              <a:ext cx="598479"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手机</a:t>
              </a:r>
              <a:r>
                <a:rPr kumimoji="0" lang="en-US" altLang="zh-CN"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APP</a:t>
              </a:r>
              <a:endPar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F66C3F7A-0474-4F38-8596-DC86EA27AA03}"/>
                </a:ext>
              </a:extLst>
            </p:cNvPr>
            <p:cNvSpPr/>
            <p:nvPr/>
          </p:nvSpPr>
          <p:spPr>
            <a:xfrm>
              <a:off x="10608830" y="2813147"/>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平板</a:t>
              </a:r>
            </a:p>
          </p:txBody>
        </p:sp>
        <p:sp>
          <p:nvSpPr>
            <p:cNvPr id="23" name="矩形 22">
              <a:extLst>
                <a:ext uri="{FF2B5EF4-FFF2-40B4-BE49-F238E27FC236}">
                  <a16:creationId xmlns:a16="http://schemas.microsoft.com/office/drawing/2014/main" id="{555FF9F9-9FFC-4B91-A921-998019F0D137}"/>
                </a:ext>
              </a:extLst>
            </p:cNvPr>
            <p:cNvSpPr/>
            <p:nvPr/>
          </p:nvSpPr>
          <p:spPr>
            <a:xfrm>
              <a:off x="10606738" y="3317265"/>
              <a:ext cx="364202"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电脑</a:t>
              </a:r>
            </a:p>
          </p:txBody>
        </p:sp>
        <p:sp>
          <p:nvSpPr>
            <p:cNvPr id="24" name="矩形: 圆角 23">
              <a:extLst>
                <a:ext uri="{FF2B5EF4-FFF2-40B4-BE49-F238E27FC236}">
                  <a16:creationId xmlns:a16="http://schemas.microsoft.com/office/drawing/2014/main" id="{E18548D2-10C1-4649-9F0F-E23F354C2A6B}"/>
                </a:ext>
              </a:extLst>
            </p:cNvPr>
            <p:cNvSpPr/>
            <p:nvPr/>
          </p:nvSpPr>
          <p:spPr>
            <a:xfrm rot="5400000">
              <a:off x="9952202" y="2476193"/>
              <a:ext cx="1673272" cy="813043"/>
            </a:xfrm>
            <a:prstGeom prst="roundRect">
              <a:avLst>
                <a:gd name="adj" fmla="val 8636"/>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31" name="矩形 30">
            <a:extLst>
              <a:ext uri="{FF2B5EF4-FFF2-40B4-BE49-F238E27FC236}">
                <a16:creationId xmlns:a16="http://schemas.microsoft.com/office/drawing/2014/main" id="{E5078332-5096-4A2E-B589-ECAF9DC4009E}"/>
              </a:ext>
            </a:extLst>
          </p:cNvPr>
          <p:cNvSpPr/>
          <p:nvPr/>
        </p:nvSpPr>
        <p:spPr>
          <a:xfrm>
            <a:off x="3576206" y="5045163"/>
            <a:ext cx="7791484"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261EE"/>
                </a:solidFill>
                <a:effectLst/>
                <a:uLnTx/>
                <a:uFillTx/>
                <a:latin typeface="微软雅黑 Light" panose="020B0502040204020203" pitchFamily="34" charset="-122"/>
                <a:ea typeface="微软雅黑 Light" panose="020B0502040204020203" pitchFamily="34" charset="-122"/>
                <a:cs typeface="+mn-cs"/>
              </a:rPr>
              <a:t>系统简述：</a:t>
            </a:r>
            <a:endParaRPr kumimoji="0" lang="en-US" altLang="zh-CN" sz="1200" b="1" i="0" u="none" strike="noStrike" kern="1200" cap="none" spc="0" normalizeH="0" baseline="0" noProof="0" dirty="0">
              <a:ln>
                <a:noFill/>
              </a:ln>
              <a:solidFill>
                <a:srgbClr val="0261EE"/>
              </a:solidFill>
              <a:effectLst/>
              <a:uLnTx/>
              <a:uFillTx/>
              <a:latin typeface="微软雅黑 Light" panose="020B0502040204020203" pitchFamily="34" charset="-122"/>
              <a:ea typeface="微软雅黑 Light" panose="020B0502040204020203" pitchFamily="34" charset="-122"/>
              <a:cs typeface="+mn-cs"/>
            </a:endParaRPr>
          </a:p>
          <a:p>
            <a:pPr algn="just">
              <a:defRPr/>
            </a:pPr>
            <a:r>
              <a:rPr kumimoji="0" lang="en-US" altLang="zh-CN" sz="105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cs typeface="+mn-cs"/>
              </a:rPr>
              <a:t>1.</a:t>
            </a:r>
            <a:r>
              <a:rPr lang="zh-CN" altLang="zh-CN" sz="1050" b="1" dirty="0">
                <a:solidFill>
                  <a:prstClr val="white"/>
                </a:solidFill>
                <a:latin typeface="微软雅黑 Light" panose="020B0502040204020203" pitchFamily="34" charset="-122"/>
                <a:ea typeface="微软雅黑 Light" panose="020B0502040204020203" pitchFamily="34" charset="-122"/>
              </a:rPr>
              <a:t>随着“船联网应用示范工程”建设逐步完善，通过电子船名牌的推广和应用，将提高辖区船舶标识规范性，提升水上交通智能化管理能力，有效解决以往因内河船舶标志标识残缺、遮挡船名、</a:t>
            </a:r>
            <a:r>
              <a:rPr lang="en-US" altLang="zh-CN" sz="1050" b="1" dirty="0">
                <a:solidFill>
                  <a:prstClr val="white"/>
                </a:solidFill>
                <a:latin typeface="微软雅黑 Light" panose="020B0502040204020203" pitchFamily="34" charset="-122"/>
                <a:ea typeface="微软雅黑 Light" panose="020B0502040204020203" pitchFamily="34" charset="-122"/>
              </a:rPr>
              <a:t>AIS</a:t>
            </a:r>
            <a:r>
              <a:rPr lang="zh-CN" altLang="zh-CN" sz="1050" b="1" dirty="0">
                <a:solidFill>
                  <a:prstClr val="white"/>
                </a:solidFill>
                <a:latin typeface="微软雅黑 Light" panose="020B0502040204020203" pitchFamily="34" charset="-122"/>
                <a:ea typeface="微软雅黑 Light" panose="020B0502040204020203" pitchFamily="34" charset="-122"/>
              </a:rPr>
              <a:t>安装不到位、不开机</a:t>
            </a:r>
            <a:r>
              <a:rPr lang="zh-CN" altLang="en-US" sz="1050" b="1" dirty="0">
                <a:solidFill>
                  <a:prstClr val="white"/>
                </a:solidFill>
                <a:latin typeface="微软雅黑 Light" panose="020B0502040204020203" pitchFamily="34" charset="-122"/>
                <a:ea typeface="微软雅黑 Light" panose="020B0502040204020203" pitchFamily="34" charset="-122"/>
              </a:rPr>
              <a:t>、耗电、需要架设独立的采集装置、轨迹跟踪不持续</a:t>
            </a:r>
            <a:r>
              <a:rPr lang="zh-CN" altLang="zh-CN" sz="1050" b="1" dirty="0">
                <a:solidFill>
                  <a:prstClr val="white"/>
                </a:solidFill>
                <a:latin typeface="微软雅黑 Light" panose="020B0502040204020203" pitchFamily="34" charset="-122"/>
                <a:ea typeface="微软雅黑 Light" panose="020B0502040204020203" pitchFamily="34" charset="-122"/>
              </a:rPr>
              <a:t>等问题给行政执法或水上交通事故追逃等工作带来的困难。目前内河辖区电子船名牌的推广与安装工作已经处于起步阶段。</a:t>
            </a:r>
            <a:endParaRPr kumimoji="0" lang="en-US" altLang="zh-CN" sz="105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cs typeface="+mn-cs"/>
            </a:endParaRPr>
          </a:p>
          <a:p>
            <a:pPr algn="just">
              <a:defRPr/>
            </a:pPr>
            <a:r>
              <a:rPr kumimoji="0" lang="en-US" altLang="zh-CN" sz="105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cs typeface="+mn-cs"/>
              </a:rPr>
              <a:t>2. </a:t>
            </a:r>
            <a:r>
              <a:rPr lang="en-US" altLang="zh-CN" sz="1050" b="1" dirty="0">
                <a:solidFill>
                  <a:prstClr val="white"/>
                </a:solidFill>
                <a:latin typeface="微软雅黑 Light" panose="020B0502040204020203" pitchFamily="34" charset="-122"/>
                <a:ea typeface="微软雅黑 Light" panose="020B0502040204020203" pitchFamily="34" charset="-122"/>
              </a:rPr>
              <a:t>NB-IoT</a:t>
            </a:r>
            <a:r>
              <a:rPr lang="zh-CN" altLang="zh-CN" sz="1050" b="1" dirty="0">
                <a:solidFill>
                  <a:prstClr val="white"/>
                </a:solidFill>
                <a:latin typeface="微软雅黑 Light" panose="020B0502040204020203" pitchFamily="34" charset="-122"/>
                <a:ea typeface="微软雅黑 Light" panose="020B0502040204020203" pitchFamily="34" charset="-122"/>
              </a:rPr>
              <a:t>具备四大特点：一是广覆盖，将提供改进的室内覆盖，在同样的频段下，</a:t>
            </a:r>
            <a:r>
              <a:rPr lang="en-US" altLang="zh-CN" sz="1050" b="1" dirty="0">
                <a:solidFill>
                  <a:prstClr val="white"/>
                </a:solidFill>
                <a:latin typeface="微软雅黑 Light" panose="020B0502040204020203" pitchFamily="34" charset="-122"/>
                <a:ea typeface="微软雅黑 Light" panose="020B0502040204020203" pitchFamily="34" charset="-122"/>
              </a:rPr>
              <a:t>NB-IoT</a:t>
            </a:r>
            <a:r>
              <a:rPr lang="zh-CN" altLang="zh-CN" sz="1050" b="1" dirty="0">
                <a:solidFill>
                  <a:prstClr val="white"/>
                </a:solidFill>
                <a:latin typeface="微软雅黑 Light" panose="020B0502040204020203" pitchFamily="34" charset="-122"/>
                <a:ea typeface="微软雅黑 Light" panose="020B0502040204020203" pitchFamily="34" charset="-122"/>
              </a:rPr>
              <a:t>比现有的网络增益</a:t>
            </a:r>
            <a:r>
              <a:rPr lang="en-US" altLang="zh-CN" sz="1050" b="1" dirty="0">
                <a:solidFill>
                  <a:prstClr val="white"/>
                </a:solidFill>
                <a:latin typeface="微软雅黑 Light" panose="020B0502040204020203" pitchFamily="34" charset="-122"/>
                <a:ea typeface="微软雅黑 Light" panose="020B0502040204020203" pitchFamily="34" charset="-122"/>
              </a:rPr>
              <a:t>20dB</a:t>
            </a:r>
            <a:r>
              <a:rPr lang="zh-CN" altLang="zh-CN" sz="1050" b="1" dirty="0">
                <a:solidFill>
                  <a:prstClr val="white"/>
                </a:solidFill>
                <a:latin typeface="微软雅黑 Light" panose="020B0502040204020203" pitchFamily="34" charset="-122"/>
                <a:ea typeface="微软雅黑 Light" panose="020B0502040204020203" pitchFamily="34" charset="-122"/>
              </a:rPr>
              <a:t>，相当于提升了</a:t>
            </a:r>
            <a:r>
              <a:rPr lang="en-US" altLang="zh-CN" sz="1050" b="1" dirty="0">
                <a:solidFill>
                  <a:prstClr val="white"/>
                </a:solidFill>
                <a:latin typeface="微软雅黑 Light" panose="020B0502040204020203" pitchFamily="34" charset="-122"/>
                <a:ea typeface="微软雅黑 Light" panose="020B0502040204020203" pitchFamily="34" charset="-122"/>
              </a:rPr>
              <a:t>100</a:t>
            </a:r>
            <a:r>
              <a:rPr lang="zh-CN" altLang="zh-CN" sz="1050" b="1" dirty="0">
                <a:solidFill>
                  <a:prstClr val="white"/>
                </a:solidFill>
                <a:latin typeface="微软雅黑 Light" panose="020B0502040204020203" pitchFamily="34" charset="-122"/>
                <a:ea typeface="微软雅黑 Light" panose="020B0502040204020203" pitchFamily="34" charset="-122"/>
              </a:rPr>
              <a:t>倍覆盖区域的能力；二是具备支撑海量连接的能力，</a:t>
            </a:r>
            <a:r>
              <a:rPr lang="en-US" altLang="zh-CN" sz="1050" b="1" dirty="0">
                <a:solidFill>
                  <a:prstClr val="white"/>
                </a:solidFill>
                <a:latin typeface="微软雅黑 Light" panose="020B0502040204020203" pitchFamily="34" charset="-122"/>
                <a:ea typeface="微软雅黑 Light" panose="020B0502040204020203" pitchFamily="34" charset="-122"/>
              </a:rPr>
              <a:t>NB-IoT</a:t>
            </a:r>
            <a:r>
              <a:rPr lang="zh-CN" altLang="zh-CN" sz="1050" b="1" dirty="0">
                <a:solidFill>
                  <a:prstClr val="white"/>
                </a:solidFill>
                <a:latin typeface="微软雅黑 Light" panose="020B0502040204020203" pitchFamily="34" charset="-122"/>
                <a:ea typeface="微软雅黑 Light" panose="020B0502040204020203" pitchFamily="34" charset="-122"/>
              </a:rPr>
              <a:t>一个扇区能够支持</a:t>
            </a:r>
            <a:r>
              <a:rPr lang="en-US" altLang="zh-CN" sz="1050" b="1" dirty="0">
                <a:solidFill>
                  <a:prstClr val="white"/>
                </a:solidFill>
                <a:latin typeface="微软雅黑 Light" panose="020B0502040204020203" pitchFamily="34" charset="-122"/>
                <a:ea typeface="微软雅黑 Light" panose="020B0502040204020203" pitchFamily="34" charset="-122"/>
              </a:rPr>
              <a:t>10</a:t>
            </a:r>
            <a:r>
              <a:rPr lang="zh-CN" altLang="zh-CN" sz="1050" b="1" dirty="0">
                <a:solidFill>
                  <a:prstClr val="white"/>
                </a:solidFill>
                <a:latin typeface="微软雅黑 Light" panose="020B0502040204020203" pitchFamily="34" charset="-122"/>
                <a:ea typeface="微软雅黑 Light" panose="020B0502040204020203" pitchFamily="34" charset="-122"/>
              </a:rPr>
              <a:t>万个连接，支持低延时敏感度、超低的设备成本、低设备功耗和优化的网络架构；三是更低功耗，</a:t>
            </a:r>
            <a:r>
              <a:rPr lang="en-US" altLang="zh-CN" sz="1050" b="1" dirty="0">
                <a:solidFill>
                  <a:prstClr val="white"/>
                </a:solidFill>
                <a:latin typeface="微软雅黑 Light" panose="020B0502040204020203" pitchFamily="34" charset="-122"/>
                <a:ea typeface="微软雅黑 Light" panose="020B0502040204020203" pitchFamily="34" charset="-122"/>
              </a:rPr>
              <a:t>NB-IoT</a:t>
            </a:r>
            <a:r>
              <a:rPr lang="zh-CN" altLang="zh-CN" sz="1050" b="1" dirty="0">
                <a:solidFill>
                  <a:prstClr val="white"/>
                </a:solidFill>
                <a:latin typeface="微软雅黑 Light" panose="020B0502040204020203" pitchFamily="34" charset="-122"/>
                <a:ea typeface="微软雅黑 Light" panose="020B0502040204020203" pitchFamily="34" charset="-122"/>
              </a:rPr>
              <a:t>终端模块的待机时间可长达</a:t>
            </a:r>
            <a:r>
              <a:rPr lang="en-US" altLang="zh-CN" sz="1050" b="1" dirty="0">
                <a:solidFill>
                  <a:prstClr val="white"/>
                </a:solidFill>
                <a:latin typeface="微软雅黑 Light" panose="020B0502040204020203" pitchFamily="34" charset="-122"/>
                <a:ea typeface="微软雅黑 Light" panose="020B0502040204020203" pitchFamily="34" charset="-122"/>
              </a:rPr>
              <a:t>10</a:t>
            </a:r>
            <a:r>
              <a:rPr lang="zh-CN" altLang="zh-CN" sz="1050" b="1" dirty="0">
                <a:solidFill>
                  <a:prstClr val="white"/>
                </a:solidFill>
                <a:latin typeface="微软雅黑 Light" panose="020B0502040204020203" pitchFamily="34" charset="-122"/>
                <a:ea typeface="微软雅黑 Light" panose="020B0502040204020203" pitchFamily="34" charset="-122"/>
              </a:rPr>
              <a:t>年；</a:t>
            </a:r>
            <a:endParaRPr kumimoji="0" lang="en-US" altLang="zh-CN" sz="105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cs typeface="+mn-cs"/>
              </a:rPr>
              <a:t>3.</a:t>
            </a:r>
            <a:r>
              <a:rPr lang="zh-CN" altLang="en-US" sz="1050" b="1" dirty="0">
                <a:solidFill>
                  <a:prstClr val="white"/>
                </a:solidFill>
                <a:latin typeface="微软雅黑 Light" panose="020B0502040204020203" pitchFamily="34" charset="-122"/>
                <a:ea typeface="微软雅黑 Light" panose="020B0502040204020203" pitchFamily="34" charset="-122"/>
              </a:rPr>
              <a:t>功能定制：提供预设报站定位、轨迹查询分析、电子围栏预警、预估到港时间、出发到达港提醒、创建自定义日志等服务。</a:t>
            </a:r>
            <a:endParaRPr lang="en-US" altLang="zh-CN" sz="1050" b="1" dirty="0">
              <a:solidFill>
                <a:prstClr val="white"/>
              </a:solidFill>
              <a:latin typeface="微软雅黑 Light" panose="020B0502040204020203" pitchFamily="34" charset="-122"/>
              <a:ea typeface="微软雅黑 Light" panose="020B0502040204020203"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105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32" name="矩形 31">
            <a:extLst>
              <a:ext uri="{FF2B5EF4-FFF2-40B4-BE49-F238E27FC236}">
                <a16:creationId xmlns:a16="http://schemas.microsoft.com/office/drawing/2014/main" id="{342AD57F-7DC1-4FE8-86E4-E151CA4A5BE5}"/>
              </a:ext>
            </a:extLst>
          </p:cNvPr>
          <p:cNvSpPr/>
          <p:nvPr/>
        </p:nvSpPr>
        <p:spPr>
          <a:xfrm>
            <a:off x="10565664" y="3098126"/>
            <a:ext cx="64633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FF6600"/>
                </a:solidFill>
                <a:effectLst/>
                <a:uLnTx/>
                <a:uFillTx/>
                <a:latin typeface="方正兰亭超细黑简体" panose="02000000000000000000" pitchFamily="2" charset="-122"/>
                <a:ea typeface="方正兰亭超细黑简体" panose="02000000000000000000" pitchFamily="2" charset="-122"/>
                <a:cs typeface="+mn-cs"/>
              </a:rPr>
              <a:t>用户终端</a:t>
            </a:r>
          </a:p>
        </p:txBody>
      </p:sp>
      <p:sp>
        <p:nvSpPr>
          <p:cNvPr id="33" name="矩形: 圆角 32">
            <a:extLst>
              <a:ext uri="{FF2B5EF4-FFF2-40B4-BE49-F238E27FC236}">
                <a16:creationId xmlns:a16="http://schemas.microsoft.com/office/drawing/2014/main" id="{EC6AAD60-DF7D-4C3F-879A-D715252354BE}"/>
              </a:ext>
            </a:extLst>
          </p:cNvPr>
          <p:cNvSpPr/>
          <p:nvPr/>
        </p:nvSpPr>
        <p:spPr>
          <a:xfrm rot="5400000">
            <a:off x="10452676" y="3345416"/>
            <a:ext cx="885271" cy="813043"/>
          </a:xfrm>
          <a:prstGeom prst="roundRect">
            <a:avLst>
              <a:gd name="adj" fmla="val 8636"/>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43" name="Picture 6" descr="C:\Users\Administrator\Desktop\套装1\储存.png">
            <a:extLst>
              <a:ext uri="{FF2B5EF4-FFF2-40B4-BE49-F238E27FC236}">
                <a16:creationId xmlns:a16="http://schemas.microsoft.com/office/drawing/2014/main" id="{C2169DE8-6CE2-40DA-ADF9-53FB5ED97FCE}"/>
              </a:ext>
            </a:extLst>
          </p:cNvPr>
          <p:cNvPicPr>
            <a:picLocks noChangeAspect="1" noChangeArrowheads="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7748281" y="2697501"/>
            <a:ext cx="1340050" cy="1038048"/>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descr="图片包含 物体&#10;&#10;已生成极高可信度的说明">
            <a:extLst>
              <a:ext uri="{FF2B5EF4-FFF2-40B4-BE49-F238E27FC236}">
                <a16:creationId xmlns:a16="http://schemas.microsoft.com/office/drawing/2014/main" id="{C579633D-F073-4E06-9F37-335F53A52943}"/>
              </a:ext>
            </a:extLst>
          </p:cNvPr>
          <p:cNvPicPr>
            <a:picLocks noChangeAspect="1"/>
          </p:cNvPicPr>
          <p:nvPr/>
        </p:nvPicPr>
        <p:blipFill>
          <a:blip r:embed="rId13" cstate="print">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8003471" y="3159507"/>
            <a:ext cx="382972" cy="126904"/>
          </a:xfrm>
          <a:prstGeom prst="rect">
            <a:avLst/>
          </a:prstGeom>
        </p:spPr>
      </p:pic>
      <p:grpSp>
        <p:nvGrpSpPr>
          <p:cNvPr id="10" name="组合 9">
            <a:extLst>
              <a:ext uri="{FF2B5EF4-FFF2-40B4-BE49-F238E27FC236}">
                <a16:creationId xmlns:a16="http://schemas.microsoft.com/office/drawing/2014/main" id="{5863AD88-2A4A-42C4-A0F5-BFEB2BB3555D}"/>
              </a:ext>
            </a:extLst>
          </p:cNvPr>
          <p:cNvGrpSpPr/>
          <p:nvPr/>
        </p:nvGrpSpPr>
        <p:grpSpPr>
          <a:xfrm>
            <a:off x="6819575" y="3237464"/>
            <a:ext cx="648000" cy="267119"/>
            <a:chOff x="6819575" y="3211586"/>
            <a:chExt cx="648000" cy="267119"/>
          </a:xfrm>
        </p:grpSpPr>
        <p:pic>
          <p:nvPicPr>
            <p:cNvPr id="38" name="图片 37">
              <a:extLst>
                <a:ext uri="{FF2B5EF4-FFF2-40B4-BE49-F238E27FC236}">
                  <a16:creationId xmlns:a16="http://schemas.microsoft.com/office/drawing/2014/main" id="{434044EB-7740-49CF-B3E8-634BB219C539}"/>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artisticPencilGrayscale/>
                      </a14:imgEffect>
                    </a14:imgLayer>
                  </a14:imgProps>
                </a:ext>
              </a:extLst>
            </a:blip>
            <a:stretch>
              <a:fillRect/>
            </a:stretch>
          </p:blipFill>
          <p:spPr>
            <a:xfrm>
              <a:off x="6946474" y="3306286"/>
              <a:ext cx="245500" cy="172419"/>
            </a:xfrm>
            <a:prstGeom prst="rect">
              <a:avLst/>
            </a:prstGeom>
          </p:spPr>
        </p:pic>
        <p:sp>
          <p:nvSpPr>
            <p:cNvPr id="61" name="矩形 60">
              <a:extLst>
                <a:ext uri="{FF2B5EF4-FFF2-40B4-BE49-F238E27FC236}">
                  <a16:creationId xmlns:a16="http://schemas.microsoft.com/office/drawing/2014/main" id="{F9B5CD61-666C-40F3-BD74-45B3249FDD5F}"/>
                </a:ext>
              </a:extLst>
            </p:cNvPr>
            <p:cNvSpPr/>
            <p:nvPr/>
          </p:nvSpPr>
          <p:spPr>
            <a:xfrm>
              <a:off x="6819575" y="3211586"/>
              <a:ext cx="648000" cy="1692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00" b="1" i="0" u="none" strike="noStrike" kern="1200" cap="none" spc="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rPr>
                <a:t>互联网</a:t>
              </a:r>
            </a:p>
          </p:txBody>
        </p:sp>
      </p:grpSp>
      <p:grpSp>
        <p:nvGrpSpPr>
          <p:cNvPr id="8" name="组合 7">
            <a:extLst>
              <a:ext uri="{FF2B5EF4-FFF2-40B4-BE49-F238E27FC236}">
                <a16:creationId xmlns:a16="http://schemas.microsoft.com/office/drawing/2014/main" id="{42B949F0-FC98-4FD2-8DCB-789F6FDA9970}"/>
              </a:ext>
            </a:extLst>
          </p:cNvPr>
          <p:cNvGrpSpPr/>
          <p:nvPr/>
        </p:nvGrpSpPr>
        <p:grpSpPr>
          <a:xfrm>
            <a:off x="9389350" y="3235787"/>
            <a:ext cx="648000" cy="257058"/>
            <a:chOff x="8794131" y="3235787"/>
            <a:chExt cx="648000" cy="257058"/>
          </a:xfrm>
        </p:grpSpPr>
        <p:pic>
          <p:nvPicPr>
            <p:cNvPr id="48" name="图片 47">
              <a:extLst>
                <a:ext uri="{FF2B5EF4-FFF2-40B4-BE49-F238E27FC236}">
                  <a16:creationId xmlns:a16="http://schemas.microsoft.com/office/drawing/2014/main" id="{5A3258AB-A0FD-4BD7-A0DB-48A7A22EAE97}"/>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artisticPencilGrayscale/>
                      </a14:imgEffect>
                    </a14:imgLayer>
                  </a14:imgProps>
                </a:ext>
              </a:extLst>
            </a:blip>
            <a:stretch>
              <a:fillRect/>
            </a:stretch>
          </p:blipFill>
          <p:spPr>
            <a:xfrm>
              <a:off x="8929955" y="3320426"/>
              <a:ext cx="245500" cy="172419"/>
            </a:xfrm>
            <a:prstGeom prst="rect">
              <a:avLst/>
            </a:prstGeom>
          </p:spPr>
        </p:pic>
        <p:sp>
          <p:nvSpPr>
            <p:cNvPr id="62" name="矩形 61">
              <a:extLst>
                <a:ext uri="{FF2B5EF4-FFF2-40B4-BE49-F238E27FC236}">
                  <a16:creationId xmlns:a16="http://schemas.microsoft.com/office/drawing/2014/main" id="{BDCFCCD7-9F18-429C-95FF-11368F993C5F}"/>
                </a:ext>
              </a:extLst>
            </p:cNvPr>
            <p:cNvSpPr/>
            <p:nvPr/>
          </p:nvSpPr>
          <p:spPr>
            <a:xfrm>
              <a:off x="8794131" y="3235787"/>
              <a:ext cx="648000" cy="1692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00" b="1" i="0" u="none" strike="noStrike" kern="1200" cap="none" spc="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rPr>
                <a:t>互联网</a:t>
              </a:r>
            </a:p>
          </p:txBody>
        </p:sp>
      </p:grpSp>
      <p:sp>
        <p:nvSpPr>
          <p:cNvPr id="44" name="矩形 43">
            <a:extLst>
              <a:ext uri="{FF2B5EF4-FFF2-40B4-BE49-F238E27FC236}">
                <a16:creationId xmlns:a16="http://schemas.microsoft.com/office/drawing/2014/main" id="{C2290356-8CF8-4469-9594-27DC66F89731}"/>
              </a:ext>
            </a:extLst>
          </p:cNvPr>
          <p:cNvSpPr/>
          <p:nvPr/>
        </p:nvSpPr>
        <p:spPr>
          <a:xfrm>
            <a:off x="7753135" y="3666921"/>
            <a:ext cx="1340049"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船联网信息分享平台</a:t>
            </a:r>
          </a:p>
        </p:txBody>
      </p:sp>
      <p:sp>
        <p:nvSpPr>
          <p:cNvPr id="49" name="矩形 48">
            <a:extLst>
              <a:ext uri="{FF2B5EF4-FFF2-40B4-BE49-F238E27FC236}">
                <a16:creationId xmlns:a16="http://schemas.microsoft.com/office/drawing/2014/main" id="{E0888641-207A-4C4B-BDF2-8A1E70A4BE74}"/>
              </a:ext>
            </a:extLst>
          </p:cNvPr>
          <p:cNvSpPr/>
          <p:nvPr/>
        </p:nvSpPr>
        <p:spPr>
          <a:xfrm>
            <a:off x="10481728" y="4237970"/>
            <a:ext cx="82974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展现形式</a:t>
            </a:r>
          </a:p>
        </p:txBody>
      </p:sp>
      <p:pic>
        <p:nvPicPr>
          <p:cNvPr id="83" name="图片 82">
            <a:extLst>
              <a:ext uri="{FF2B5EF4-FFF2-40B4-BE49-F238E27FC236}">
                <a16:creationId xmlns:a16="http://schemas.microsoft.com/office/drawing/2014/main" id="{0D354C5D-9843-4784-8F08-81EF5EB91F8A}"/>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3128" t="34969" r="26684" b="42893"/>
          <a:stretch/>
        </p:blipFill>
        <p:spPr>
          <a:xfrm>
            <a:off x="3686199" y="3203710"/>
            <a:ext cx="1030094" cy="340783"/>
          </a:xfrm>
          <a:prstGeom prst="rect">
            <a:avLst/>
          </a:prstGeom>
        </p:spPr>
      </p:pic>
      <p:sp>
        <p:nvSpPr>
          <p:cNvPr id="26" name="矩形 25">
            <a:extLst>
              <a:ext uri="{FF2B5EF4-FFF2-40B4-BE49-F238E27FC236}">
                <a16:creationId xmlns:a16="http://schemas.microsoft.com/office/drawing/2014/main" id="{258038B5-780C-484E-A515-64A8E33369C6}"/>
              </a:ext>
            </a:extLst>
          </p:cNvPr>
          <p:cNvSpPr/>
          <p:nvPr/>
        </p:nvSpPr>
        <p:spPr>
          <a:xfrm>
            <a:off x="3655769" y="3667361"/>
            <a:ext cx="1088176"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摩碟（</a:t>
            </a:r>
            <a:r>
              <a:rPr kumimoji="0" lang="en-US" altLang="zh-CN"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NB-IoT</a:t>
            </a: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grpSp>
        <p:nvGrpSpPr>
          <p:cNvPr id="84" name="组合 83">
            <a:extLst>
              <a:ext uri="{FF2B5EF4-FFF2-40B4-BE49-F238E27FC236}">
                <a16:creationId xmlns:a16="http://schemas.microsoft.com/office/drawing/2014/main" id="{97849068-645C-4E1C-9923-1A740F40E439}"/>
              </a:ext>
            </a:extLst>
          </p:cNvPr>
          <p:cNvGrpSpPr/>
          <p:nvPr/>
        </p:nvGrpSpPr>
        <p:grpSpPr>
          <a:xfrm>
            <a:off x="5712653" y="2114851"/>
            <a:ext cx="758177" cy="1653440"/>
            <a:chOff x="5836225" y="2512637"/>
            <a:chExt cx="522725" cy="1090655"/>
          </a:xfrm>
        </p:grpSpPr>
        <p:pic>
          <p:nvPicPr>
            <p:cNvPr id="85" name="Picture 20">
              <a:extLst>
                <a:ext uri="{FF2B5EF4-FFF2-40B4-BE49-F238E27FC236}">
                  <a16:creationId xmlns:a16="http://schemas.microsoft.com/office/drawing/2014/main" id="{034C50CA-9D5A-41A7-AB12-0894F4E63FF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55682" y="2512637"/>
              <a:ext cx="283812" cy="939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矩形 85">
              <a:extLst>
                <a:ext uri="{FF2B5EF4-FFF2-40B4-BE49-F238E27FC236}">
                  <a16:creationId xmlns:a16="http://schemas.microsoft.com/office/drawing/2014/main" id="{7EFDC838-86D0-4E0A-AE89-7C222B6DF924}"/>
                </a:ext>
              </a:extLst>
            </p:cNvPr>
            <p:cNvSpPr/>
            <p:nvPr/>
          </p:nvSpPr>
          <p:spPr>
            <a:xfrm>
              <a:off x="5836225" y="3440878"/>
              <a:ext cx="522725" cy="162414"/>
            </a:xfrm>
            <a:prstGeom prst="rect">
              <a:avLst/>
            </a:prstGeom>
          </p:spPr>
          <p:txBody>
            <a:bodyPr wrap="square">
              <a:spAutoFit/>
            </a:bodyPr>
            <a:lstStyle/>
            <a:p>
              <a:pPr algn="ctr">
                <a:defRPr/>
              </a:pPr>
              <a:r>
                <a:rPr lang="en-US" altLang="zh-CN" sz="1000" dirty="0">
                  <a:solidFill>
                    <a:prstClr val="white"/>
                  </a:solidFill>
                  <a:latin typeface="微软雅黑" panose="020B0503020204020204" pitchFamily="34" charset="-122"/>
                  <a:ea typeface="微软雅黑" panose="020B0503020204020204" pitchFamily="34" charset="-122"/>
                </a:rPr>
                <a:t>NB-IoT</a:t>
              </a:r>
              <a:endParaRPr lang="zh-CN" altLang="en-US" sz="1000" dirty="0">
                <a:solidFill>
                  <a:srgbClr val="0261EE"/>
                </a:solidFill>
                <a:latin typeface="微软雅黑" panose="020B0503020204020204" pitchFamily="34" charset="-122"/>
                <a:ea typeface="微软雅黑" panose="020B0503020204020204" pitchFamily="34" charset="-122"/>
              </a:endParaRPr>
            </a:p>
          </p:txBody>
        </p:sp>
      </p:grpSp>
      <p:sp>
        <p:nvSpPr>
          <p:cNvPr id="87" name="矩形 86">
            <a:extLst>
              <a:ext uri="{FF2B5EF4-FFF2-40B4-BE49-F238E27FC236}">
                <a16:creationId xmlns:a16="http://schemas.microsoft.com/office/drawing/2014/main" id="{F1FB671B-8586-4161-9C1C-E819B65D2681}"/>
              </a:ext>
            </a:extLst>
          </p:cNvPr>
          <p:cNvSpPr/>
          <p:nvPr/>
        </p:nvSpPr>
        <p:spPr>
          <a:xfrm>
            <a:off x="5436189" y="3679675"/>
            <a:ext cx="1340049"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dirty="0">
                <a:solidFill>
                  <a:prstClr val="white"/>
                </a:solidFill>
                <a:latin typeface="微软雅黑" panose="020B0503020204020204" pitchFamily="34" charset="-122"/>
                <a:ea typeface="微软雅黑" panose="020B0503020204020204" pitchFamily="34" charset="-122"/>
              </a:rPr>
              <a:t>移动通信运营商</a:t>
            </a:r>
            <a:endPar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梯形 87">
            <a:extLst>
              <a:ext uri="{FF2B5EF4-FFF2-40B4-BE49-F238E27FC236}">
                <a16:creationId xmlns:a16="http://schemas.microsoft.com/office/drawing/2014/main" id="{98409C27-930F-43EF-828B-0581FA774866}"/>
              </a:ext>
            </a:extLst>
          </p:cNvPr>
          <p:cNvSpPr/>
          <p:nvPr/>
        </p:nvSpPr>
        <p:spPr>
          <a:xfrm rot="5400000">
            <a:off x="384809" y="3111993"/>
            <a:ext cx="5126514" cy="651267"/>
          </a:xfrm>
          <a:prstGeom prst="trapezoid">
            <a:avLst>
              <a:gd name="adj" fmla="val 598689"/>
            </a:avLst>
          </a:prstGeom>
          <a:gradFill>
            <a:gsLst>
              <a:gs pos="100000">
                <a:srgbClr val="00B050">
                  <a:alpha val="0"/>
                </a:srgbClr>
              </a:gs>
              <a:gs pos="0">
                <a:srgbClr val="00B050">
                  <a:alpha val="4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9" name="组合 88">
            <a:extLst>
              <a:ext uri="{FF2B5EF4-FFF2-40B4-BE49-F238E27FC236}">
                <a16:creationId xmlns:a16="http://schemas.microsoft.com/office/drawing/2014/main" id="{6C5326B2-5FCB-4EFC-B97A-A8FB1638D0F4}"/>
              </a:ext>
            </a:extLst>
          </p:cNvPr>
          <p:cNvGrpSpPr/>
          <p:nvPr/>
        </p:nvGrpSpPr>
        <p:grpSpPr>
          <a:xfrm>
            <a:off x="598694" y="1107035"/>
            <a:ext cx="1822607" cy="4661181"/>
            <a:chOff x="1802665" y="1338501"/>
            <a:chExt cx="1822607" cy="4661181"/>
          </a:xfrm>
        </p:grpSpPr>
        <p:pic>
          <p:nvPicPr>
            <p:cNvPr id="90" name="图片 89">
              <a:extLst>
                <a:ext uri="{FF2B5EF4-FFF2-40B4-BE49-F238E27FC236}">
                  <a16:creationId xmlns:a16="http://schemas.microsoft.com/office/drawing/2014/main" id="{C6E91626-425F-4E8B-8CBF-91862A77A9F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4767" t="12057" r="2087" b="15191"/>
            <a:stretch/>
          </p:blipFill>
          <p:spPr>
            <a:xfrm>
              <a:off x="1811443" y="3774016"/>
              <a:ext cx="1764250" cy="988461"/>
            </a:xfrm>
            <a:prstGeom prst="rect">
              <a:avLst/>
            </a:prstGeom>
            <a:ln>
              <a:noFill/>
            </a:ln>
            <a:effectLst>
              <a:softEdge rad="112500"/>
            </a:effectLst>
          </p:spPr>
        </p:pic>
        <p:pic>
          <p:nvPicPr>
            <p:cNvPr id="91" name="图片 90">
              <a:extLst>
                <a:ext uri="{FF2B5EF4-FFF2-40B4-BE49-F238E27FC236}">
                  <a16:creationId xmlns:a16="http://schemas.microsoft.com/office/drawing/2014/main" id="{A914A270-05C9-4158-85B4-D1073D0E6A3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07403" y="1338501"/>
              <a:ext cx="1764250" cy="985716"/>
            </a:xfrm>
            <a:prstGeom prst="rect">
              <a:avLst/>
            </a:prstGeom>
            <a:ln>
              <a:noFill/>
            </a:ln>
            <a:effectLst>
              <a:softEdge rad="112500"/>
            </a:effectLst>
          </p:spPr>
        </p:pic>
        <p:pic>
          <p:nvPicPr>
            <p:cNvPr id="92" name="图片 91">
              <a:extLst>
                <a:ext uri="{FF2B5EF4-FFF2-40B4-BE49-F238E27FC236}">
                  <a16:creationId xmlns:a16="http://schemas.microsoft.com/office/drawing/2014/main" id="{5388C406-0E9E-48F5-9D47-9C94E1CD116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07403" y="2556996"/>
              <a:ext cx="1764250" cy="990047"/>
            </a:xfrm>
            <a:prstGeom prst="rect">
              <a:avLst/>
            </a:prstGeom>
            <a:ln>
              <a:noFill/>
            </a:ln>
            <a:effectLst>
              <a:softEdge rad="112500"/>
            </a:effectLst>
          </p:spPr>
        </p:pic>
        <p:sp>
          <p:nvSpPr>
            <p:cNvPr id="93" name="矩形 92">
              <a:extLst>
                <a:ext uri="{FF2B5EF4-FFF2-40B4-BE49-F238E27FC236}">
                  <a16:creationId xmlns:a16="http://schemas.microsoft.com/office/drawing/2014/main" id="{908F32A9-3901-410C-BA33-708B76FDD267}"/>
                </a:ext>
              </a:extLst>
            </p:cNvPr>
            <p:cNvSpPr/>
            <p:nvPr/>
          </p:nvSpPr>
          <p:spPr>
            <a:xfrm>
              <a:off x="2535375" y="2025255"/>
              <a:ext cx="1082348" cy="307777"/>
            </a:xfrm>
            <a:prstGeom prst="rect">
              <a:avLst/>
            </a:prstGeom>
          </p:spPr>
          <p:txBody>
            <a:bodyPr wrap="none">
              <a:spAutoFit/>
            </a:bodyPr>
            <a:lstStyle/>
            <a:p>
              <a:r>
                <a:rPr lang="zh-CN" altLang="en-US" sz="1400" dirty="0">
                  <a:solidFill>
                    <a:schemeClr val="bg1">
                      <a:lumMod val="85000"/>
                    </a:schemeClr>
                  </a:solidFill>
                </a:rPr>
                <a:t>湖泊捕鱼船</a:t>
              </a:r>
            </a:p>
          </p:txBody>
        </p:sp>
        <p:sp>
          <p:nvSpPr>
            <p:cNvPr id="94" name="矩形 93">
              <a:extLst>
                <a:ext uri="{FF2B5EF4-FFF2-40B4-BE49-F238E27FC236}">
                  <a16:creationId xmlns:a16="http://schemas.microsoft.com/office/drawing/2014/main" id="{C13E8522-8310-4E20-A5CB-D02998E5920A}"/>
                </a:ext>
              </a:extLst>
            </p:cNvPr>
            <p:cNvSpPr/>
            <p:nvPr/>
          </p:nvSpPr>
          <p:spPr>
            <a:xfrm>
              <a:off x="2537806" y="3275110"/>
              <a:ext cx="1082348" cy="307777"/>
            </a:xfrm>
            <a:prstGeom prst="rect">
              <a:avLst/>
            </a:prstGeom>
          </p:spPr>
          <p:txBody>
            <a:bodyPr wrap="none">
              <a:spAutoFit/>
            </a:bodyPr>
            <a:lstStyle/>
            <a:p>
              <a:r>
                <a:rPr lang="zh-CN" altLang="en-US" sz="1400" dirty="0">
                  <a:solidFill>
                    <a:schemeClr val="bg1">
                      <a:lumMod val="85000"/>
                    </a:schemeClr>
                  </a:solidFill>
                </a:rPr>
                <a:t>旅游观光船</a:t>
              </a:r>
            </a:p>
          </p:txBody>
        </p:sp>
        <p:sp>
          <p:nvSpPr>
            <p:cNvPr id="95" name="矩形 94">
              <a:extLst>
                <a:ext uri="{FF2B5EF4-FFF2-40B4-BE49-F238E27FC236}">
                  <a16:creationId xmlns:a16="http://schemas.microsoft.com/office/drawing/2014/main" id="{A0812019-716F-4450-A8AC-303269789D51}"/>
                </a:ext>
              </a:extLst>
            </p:cNvPr>
            <p:cNvSpPr/>
            <p:nvPr/>
          </p:nvSpPr>
          <p:spPr>
            <a:xfrm>
              <a:off x="2535374" y="4466502"/>
              <a:ext cx="1082348" cy="307777"/>
            </a:xfrm>
            <a:prstGeom prst="rect">
              <a:avLst/>
            </a:prstGeom>
          </p:spPr>
          <p:txBody>
            <a:bodyPr wrap="none">
              <a:spAutoFit/>
            </a:bodyPr>
            <a:lstStyle/>
            <a:p>
              <a:r>
                <a:rPr lang="zh-CN" altLang="en-US" sz="1400" dirty="0">
                  <a:solidFill>
                    <a:schemeClr val="bg1">
                      <a:lumMod val="85000"/>
                    </a:schemeClr>
                  </a:solidFill>
                </a:rPr>
                <a:t>长江捕鱼船</a:t>
              </a:r>
            </a:p>
          </p:txBody>
        </p:sp>
        <p:pic>
          <p:nvPicPr>
            <p:cNvPr id="96" name="图片 95">
              <a:extLst>
                <a:ext uri="{FF2B5EF4-FFF2-40B4-BE49-F238E27FC236}">
                  <a16:creationId xmlns:a16="http://schemas.microsoft.com/office/drawing/2014/main" id="{40F34FEC-0301-4354-9FB8-2AC4AA411D1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5346" t="10188" r="4654" b="11210"/>
            <a:stretch/>
          </p:blipFill>
          <p:spPr>
            <a:xfrm>
              <a:off x="1802665" y="4989450"/>
              <a:ext cx="1773725" cy="985715"/>
            </a:xfrm>
            <a:prstGeom prst="rect">
              <a:avLst/>
            </a:prstGeom>
            <a:ln>
              <a:noFill/>
            </a:ln>
            <a:effectLst>
              <a:softEdge rad="112500"/>
            </a:effectLst>
          </p:spPr>
        </p:pic>
        <p:sp>
          <p:nvSpPr>
            <p:cNvPr id="97" name="矩形 96">
              <a:extLst>
                <a:ext uri="{FF2B5EF4-FFF2-40B4-BE49-F238E27FC236}">
                  <a16:creationId xmlns:a16="http://schemas.microsoft.com/office/drawing/2014/main" id="{60DF4470-64B6-4B98-AC76-2EF00C006064}"/>
                </a:ext>
              </a:extLst>
            </p:cNvPr>
            <p:cNvSpPr/>
            <p:nvPr/>
          </p:nvSpPr>
          <p:spPr>
            <a:xfrm>
              <a:off x="2542924" y="5691905"/>
              <a:ext cx="1082348" cy="307777"/>
            </a:xfrm>
            <a:prstGeom prst="rect">
              <a:avLst/>
            </a:prstGeom>
          </p:spPr>
          <p:txBody>
            <a:bodyPr wrap="none">
              <a:spAutoFit/>
            </a:bodyPr>
            <a:lstStyle/>
            <a:p>
              <a:r>
                <a:rPr lang="zh-CN" altLang="en-US" sz="1400" dirty="0">
                  <a:solidFill>
                    <a:schemeClr val="bg1">
                      <a:lumMod val="85000"/>
                    </a:schemeClr>
                  </a:solidFill>
                </a:rPr>
                <a:t>内河各类船</a:t>
              </a:r>
            </a:p>
          </p:txBody>
        </p:sp>
      </p:grpSp>
      <p:grpSp>
        <p:nvGrpSpPr>
          <p:cNvPr id="102" name="组合 101">
            <a:extLst>
              <a:ext uri="{FF2B5EF4-FFF2-40B4-BE49-F238E27FC236}">
                <a16:creationId xmlns:a16="http://schemas.microsoft.com/office/drawing/2014/main" id="{DA231C02-5A4D-4AF3-8180-14A4E2A0F392}"/>
              </a:ext>
            </a:extLst>
          </p:cNvPr>
          <p:cNvGrpSpPr/>
          <p:nvPr/>
        </p:nvGrpSpPr>
        <p:grpSpPr>
          <a:xfrm>
            <a:off x="3783707" y="687514"/>
            <a:ext cx="1546619" cy="742665"/>
            <a:chOff x="4476721" y="734090"/>
            <a:chExt cx="1546619" cy="742665"/>
          </a:xfrm>
        </p:grpSpPr>
        <p:pic>
          <p:nvPicPr>
            <p:cNvPr id="103" name="图片 102">
              <a:extLst>
                <a:ext uri="{FF2B5EF4-FFF2-40B4-BE49-F238E27FC236}">
                  <a16:creationId xmlns:a16="http://schemas.microsoft.com/office/drawing/2014/main" id="{185F0228-A2F4-4974-A135-C9BCC7AA0B59}"/>
                </a:ext>
              </a:extLst>
            </p:cNvPr>
            <p:cNvPicPr>
              <a:picLocks noChangeAspect="1"/>
            </p:cNvPicPr>
            <p:nvPr/>
          </p:nvPicPr>
          <p:blipFill>
            <a:blip r:embed="rId2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058164">
              <a:off x="4680414" y="734090"/>
              <a:ext cx="1342926" cy="742665"/>
            </a:xfrm>
            <a:prstGeom prst="rect">
              <a:avLst/>
            </a:prstGeom>
          </p:spPr>
        </p:pic>
        <p:sp>
          <p:nvSpPr>
            <p:cNvPr id="104" name="矩形 103">
              <a:extLst>
                <a:ext uri="{FF2B5EF4-FFF2-40B4-BE49-F238E27FC236}">
                  <a16:creationId xmlns:a16="http://schemas.microsoft.com/office/drawing/2014/main" id="{F7B3C4E8-B87B-4B34-A201-E47628EC35E8}"/>
                </a:ext>
              </a:extLst>
            </p:cNvPr>
            <p:cNvSpPr/>
            <p:nvPr/>
          </p:nvSpPr>
          <p:spPr>
            <a:xfrm>
              <a:off x="4476721" y="1105423"/>
              <a:ext cx="7794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261EE"/>
                  </a:solidFill>
                  <a:effectLst/>
                  <a:uLnTx/>
                  <a:uFillTx/>
                  <a:latin typeface="微软雅黑" panose="020B0503020204020204" pitchFamily="34" charset="-122"/>
                  <a:ea typeface="微软雅黑" panose="020B0503020204020204" pitchFamily="34" charset="-122"/>
                  <a:cs typeface="+mn-cs"/>
                </a:rPr>
                <a:t>GPS/</a:t>
              </a:r>
              <a:r>
                <a:rPr kumimoji="0" lang="zh-CN" altLang="en-US" sz="900" b="0" i="0" u="none" strike="noStrike" kern="1200" cap="none" spc="0" normalizeH="0" baseline="0" noProof="0" dirty="0">
                  <a:ln>
                    <a:noFill/>
                  </a:ln>
                  <a:solidFill>
                    <a:srgbClr val="0261EE"/>
                  </a:solidFill>
                  <a:effectLst/>
                  <a:uLnTx/>
                  <a:uFillTx/>
                  <a:latin typeface="微软雅黑" panose="020B0503020204020204" pitchFamily="34" charset="-122"/>
                  <a:ea typeface="微软雅黑" panose="020B0503020204020204" pitchFamily="34" charset="-122"/>
                  <a:cs typeface="+mn-cs"/>
                </a:rPr>
                <a:t>北斗</a:t>
              </a:r>
            </a:p>
          </p:txBody>
        </p:sp>
      </p:grpSp>
      <p:grpSp>
        <p:nvGrpSpPr>
          <p:cNvPr id="105" name="组合 104">
            <a:extLst>
              <a:ext uri="{FF2B5EF4-FFF2-40B4-BE49-F238E27FC236}">
                <a16:creationId xmlns:a16="http://schemas.microsoft.com/office/drawing/2014/main" id="{4614EF72-8D70-4E68-BE14-F69336D6EE14}"/>
              </a:ext>
            </a:extLst>
          </p:cNvPr>
          <p:cNvGrpSpPr/>
          <p:nvPr/>
        </p:nvGrpSpPr>
        <p:grpSpPr>
          <a:xfrm rot="16819504">
            <a:off x="3809104" y="2598969"/>
            <a:ext cx="3959433" cy="3248360"/>
            <a:chOff x="1553500" y="1135117"/>
            <a:chExt cx="4871396" cy="3826993"/>
          </a:xfrm>
        </p:grpSpPr>
        <p:sp>
          <p:nvSpPr>
            <p:cNvPr id="106" name="弧形 105">
              <a:extLst>
                <a:ext uri="{FF2B5EF4-FFF2-40B4-BE49-F238E27FC236}">
                  <a16:creationId xmlns:a16="http://schemas.microsoft.com/office/drawing/2014/main" id="{B27DC13C-156E-449D-9364-36AC3A06BC22}"/>
                </a:ext>
              </a:extLst>
            </p:cNvPr>
            <p:cNvSpPr/>
            <p:nvPr/>
          </p:nvSpPr>
          <p:spPr>
            <a:xfrm rot="1169017">
              <a:off x="1553500" y="1135117"/>
              <a:ext cx="4871396" cy="3826993"/>
            </a:xfrm>
            <a:prstGeom prst="arc">
              <a:avLst>
                <a:gd name="adj1" fmla="val 17385616"/>
                <a:gd name="adj2" fmla="val 19530947"/>
              </a:avLst>
            </a:prstGeom>
            <a:ln>
              <a:solidFill>
                <a:srgbClr val="0261E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51A28F70-C3E5-4382-9D8B-83640EC0F2C2}"/>
                </a:ext>
              </a:extLst>
            </p:cNvPr>
            <p:cNvSpPr/>
            <p:nvPr/>
          </p:nvSpPr>
          <p:spPr>
            <a:xfrm rot="2710955">
              <a:off x="5523404" y="1830000"/>
              <a:ext cx="525395" cy="227200"/>
            </a:xfrm>
            <a:prstGeom prst="rect">
              <a:avLst/>
            </a:prstGeom>
            <a:solidFill>
              <a:schemeClr val="tx1">
                <a:lumMod val="95000"/>
                <a:lumOff val="5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NB-IoT</a:t>
              </a:r>
            </a:p>
          </p:txBody>
        </p:sp>
      </p:grpSp>
      <p:sp>
        <p:nvSpPr>
          <p:cNvPr id="108" name="闪电形 107">
            <a:extLst>
              <a:ext uri="{FF2B5EF4-FFF2-40B4-BE49-F238E27FC236}">
                <a16:creationId xmlns:a16="http://schemas.microsoft.com/office/drawing/2014/main" id="{08D5505C-DDF7-415E-AA9F-3930D5135FB5}"/>
              </a:ext>
            </a:extLst>
          </p:cNvPr>
          <p:cNvSpPr/>
          <p:nvPr/>
        </p:nvSpPr>
        <p:spPr>
          <a:xfrm rot="13738378">
            <a:off x="4334715" y="1623526"/>
            <a:ext cx="230550" cy="642666"/>
          </a:xfrm>
          <a:prstGeom prst="lightningBolt">
            <a:avLst/>
          </a:prstGeom>
          <a:noFill/>
          <a:ln>
            <a:solidFill>
              <a:srgbClr val="2D76E5"/>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831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wipe(right)">
                                      <p:cBhvr>
                                        <p:cTn id="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1" name="图片 60" descr="图片包含 物体&#10;&#10;已生成极高可信度的说明">
            <a:extLst>
              <a:ext uri="{FF2B5EF4-FFF2-40B4-BE49-F238E27FC236}">
                <a16:creationId xmlns:a16="http://schemas.microsoft.com/office/drawing/2014/main" id="{8C1F459F-A5BA-4AE8-A160-C93B67B2A04E}"/>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62" name="图片 61">
            <a:extLst>
              <a:ext uri="{FF2B5EF4-FFF2-40B4-BE49-F238E27FC236}">
                <a16:creationId xmlns:a16="http://schemas.microsoft.com/office/drawing/2014/main" id="{04679602-1413-4BC9-B969-066236F8BA05}"/>
              </a:ext>
            </a:extLst>
          </p:cNvPr>
          <p:cNvPicPr>
            <a:picLocks noChangeAspect="1"/>
          </p:cNvPicPr>
          <p:nvPr/>
        </p:nvPicPr>
        <p:blipFill rotWithShape="1">
          <a:blip r:embed="rId5"/>
          <a:srcRect r="78187" b="4571"/>
          <a:stretch/>
        </p:blipFill>
        <p:spPr>
          <a:xfrm>
            <a:off x="15914" y="250392"/>
            <a:ext cx="2317297" cy="360000"/>
          </a:xfrm>
          <a:prstGeom prst="rect">
            <a:avLst/>
          </a:prstGeom>
          <a:ln>
            <a:noFill/>
          </a:ln>
        </p:spPr>
      </p:pic>
      <p:pic>
        <p:nvPicPr>
          <p:cNvPr id="72" name="图片 71">
            <a:extLst>
              <a:ext uri="{FF2B5EF4-FFF2-40B4-BE49-F238E27FC236}">
                <a16:creationId xmlns:a16="http://schemas.microsoft.com/office/drawing/2014/main" id="{65691D72-52EB-44A5-A814-90A301715186}"/>
              </a:ext>
            </a:extLst>
          </p:cNvPr>
          <p:cNvPicPr>
            <a:picLocks noChangeAspect="1"/>
          </p:cNvPicPr>
          <p:nvPr/>
        </p:nvPicPr>
        <p:blipFill rotWithShape="1">
          <a:blip r:embed="rId5"/>
          <a:srcRect r="78187" b="4571"/>
          <a:stretch/>
        </p:blipFill>
        <p:spPr>
          <a:xfrm rot="10800000">
            <a:off x="2333211" y="249864"/>
            <a:ext cx="4606514" cy="360000"/>
          </a:xfrm>
          <a:prstGeom prst="rect">
            <a:avLst/>
          </a:prstGeom>
          <a:ln>
            <a:noFill/>
          </a:ln>
        </p:spPr>
      </p:pic>
      <p:pic>
        <p:nvPicPr>
          <p:cNvPr id="54" name="图片 53">
            <a:extLst>
              <a:ext uri="{FF2B5EF4-FFF2-40B4-BE49-F238E27FC236}">
                <a16:creationId xmlns:a16="http://schemas.microsoft.com/office/drawing/2014/main" id="{FDF0F13B-5702-4622-8736-78A4A3C19E2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30917" t="4256" r="28933" b="9643"/>
          <a:stretch/>
        </p:blipFill>
        <p:spPr>
          <a:xfrm>
            <a:off x="5865209" y="1861478"/>
            <a:ext cx="2845529" cy="3494666"/>
          </a:xfrm>
          <a:prstGeom prst="rect">
            <a:avLst/>
          </a:prstGeom>
        </p:spPr>
      </p:pic>
      <p:sp>
        <p:nvSpPr>
          <p:cNvPr id="16" name="空心弧 15">
            <a:extLst>
              <a:ext uri="{FF2B5EF4-FFF2-40B4-BE49-F238E27FC236}">
                <a16:creationId xmlns:a16="http://schemas.microsoft.com/office/drawing/2014/main" id="{A3D37326-607B-4EFD-88CE-21541871337A}"/>
              </a:ext>
            </a:extLst>
          </p:cNvPr>
          <p:cNvSpPr/>
          <p:nvPr/>
        </p:nvSpPr>
        <p:spPr>
          <a:xfrm>
            <a:off x="2276674" y="1686946"/>
            <a:ext cx="1056889" cy="1197501"/>
          </a:xfrm>
          <a:prstGeom prst="blockArc">
            <a:avLst>
              <a:gd name="adj1" fmla="val 12099601"/>
              <a:gd name="adj2" fmla="val 18931207"/>
              <a:gd name="adj3" fmla="val 0"/>
            </a:avLst>
          </a:prstGeom>
          <a:solidFill>
            <a:srgbClr val="00B0F0"/>
          </a:solidFill>
          <a:ln w="1905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3" name="矩形 62">
            <a:extLst>
              <a:ext uri="{FF2B5EF4-FFF2-40B4-BE49-F238E27FC236}">
                <a16:creationId xmlns:a16="http://schemas.microsoft.com/office/drawing/2014/main" id="{0B61A6C5-25CA-49F4-A305-9AB74BFB24A8}"/>
              </a:ext>
            </a:extLst>
          </p:cNvPr>
          <p:cNvSpPr/>
          <p:nvPr/>
        </p:nvSpPr>
        <p:spPr>
          <a:xfrm>
            <a:off x="2159199" y="242030"/>
            <a:ext cx="141222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2">
                    <a:lumMod val="60000"/>
                    <a:lumOff val="40000"/>
                  </a:schemeClr>
                </a:solidFill>
                <a:latin typeface="微软雅黑" panose="020B0503020204020204" pitchFamily="34" charset="-122"/>
                <a:ea typeface="微软雅黑" panose="020B0503020204020204" pitchFamily="34" charset="-122"/>
              </a:rPr>
              <a:t>智能探照灯</a:t>
            </a:r>
          </a:p>
        </p:txBody>
      </p:sp>
      <p:pic>
        <p:nvPicPr>
          <p:cNvPr id="66" name="图片 65" descr="图片包含 物体&#10;&#10;已生成极高可信度的说明">
            <a:extLst>
              <a:ext uri="{FF2B5EF4-FFF2-40B4-BE49-F238E27FC236}">
                <a16:creationId xmlns:a16="http://schemas.microsoft.com/office/drawing/2014/main" id="{E3A7B79A-6143-49AF-A4DB-0B77EBF026D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sp>
        <p:nvSpPr>
          <p:cNvPr id="53" name="矩形 52">
            <a:extLst>
              <a:ext uri="{FF2B5EF4-FFF2-40B4-BE49-F238E27FC236}">
                <a16:creationId xmlns:a16="http://schemas.microsoft.com/office/drawing/2014/main" id="{3C55FB48-EF6F-4506-AE94-FB6EB778A726}"/>
              </a:ext>
            </a:extLst>
          </p:cNvPr>
          <p:cNvSpPr/>
          <p:nvPr/>
        </p:nvSpPr>
        <p:spPr>
          <a:xfrm>
            <a:off x="2759728" y="5905876"/>
            <a:ext cx="668348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50000"/>
                    <a:lumOff val="50000"/>
                  </a:schemeClr>
                </a:solidFill>
                <a:latin typeface="微软雅黑 Light" panose="020B0502040204020203" pitchFamily="34" charset="-122"/>
                <a:ea typeface="微软雅黑 Light" panose="020B0502040204020203" pitchFamily="34" charset="-122"/>
              </a:rPr>
              <a:t>搭载先进的姿态稳控与伺服跟踪系统</a:t>
            </a:r>
            <a:endParaRPr lang="en-US" altLang="zh-CN" sz="1600" dirty="0">
              <a:solidFill>
                <a:schemeClr val="tx1">
                  <a:lumMod val="50000"/>
                  <a:lumOff val="50000"/>
                </a:schemeClr>
              </a:solidFill>
              <a:latin typeface="微软雅黑 Light" panose="020B0502040204020203" pitchFamily="34" charset="-122"/>
              <a:ea typeface="微软雅黑 Light" panose="020B0502040204020203"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50000"/>
                    <a:lumOff val="50000"/>
                  </a:schemeClr>
                </a:solidFill>
                <a:latin typeface="微软雅黑 Light" panose="020B0502040204020203" pitchFamily="34" charset="-122"/>
                <a:ea typeface="微软雅黑 Light" panose="020B0502040204020203" pitchFamily="34" charset="-122"/>
              </a:rPr>
              <a:t>可接收来自雷达、定位目标或控制手柄的导向信息实施目标跟踪</a:t>
            </a:r>
          </a:p>
        </p:txBody>
      </p:sp>
      <p:pic>
        <p:nvPicPr>
          <p:cNvPr id="6" name="图片 5">
            <a:extLst>
              <a:ext uri="{FF2B5EF4-FFF2-40B4-BE49-F238E27FC236}">
                <a16:creationId xmlns:a16="http://schemas.microsoft.com/office/drawing/2014/main" id="{9174E59B-C658-48BB-927B-E830DFDE56E6}"/>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56352" y="2801597"/>
            <a:ext cx="2974065" cy="1221870"/>
          </a:xfrm>
          <a:prstGeom prst="rect">
            <a:avLst/>
          </a:prstGeom>
        </p:spPr>
      </p:pic>
      <p:pic>
        <p:nvPicPr>
          <p:cNvPr id="36" name="图片 35">
            <a:extLst>
              <a:ext uri="{FF2B5EF4-FFF2-40B4-BE49-F238E27FC236}">
                <a16:creationId xmlns:a16="http://schemas.microsoft.com/office/drawing/2014/main" id="{3214E81A-7E6B-4975-8CC0-6A67E39BDC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80090" y="4863926"/>
            <a:ext cx="1118606" cy="1105152"/>
          </a:xfrm>
          <a:prstGeom prst="rect">
            <a:avLst/>
          </a:prstGeom>
        </p:spPr>
      </p:pic>
      <p:sp>
        <p:nvSpPr>
          <p:cNvPr id="48" name="箭头: 圆角右 47">
            <a:extLst>
              <a:ext uri="{FF2B5EF4-FFF2-40B4-BE49-F238E27FC236}">
                <a16:creationId xmlns:a16="http://schemas.microsoft.com/office/drawing/2014/main" id="{E04507AF-412D-4E90-9DF1-ACBEFFA2D02D}"/>
              </a:ext>
            </a:extLst>
          </p:cNvPr>
          <p:cNvSpPr/>
          <p:nvPr/>
        </p:nvSpPr>
        <p:spPr>
          <a:xfrm rot="5400000">
            <a:off x="3229724" y="3366571"/>
            <a:ext cx="702303" cy="1656303"/>
          </a:xfrm>
          <a:prstGeom prst="bentArrow">
            <a:avLst>
              <a:gd name="adj1" fmla="val 0"/>
              <a:gd name="adj2" fmla="val 0"/>
              <a:gd name="adj3" fmla="val 0"/>
              <a:gd name="adj4" fmla="val 10096"/>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箭头: 圆角右 48">
            <a:extLst>
              <a:ext uri="{FF2B5EF4-FFF2-40B4-BE49-F238E27FC236}">
                <a16:creationId xmlns:a16="http://schemas.microsoft.com/office/drawing/2014/main" id="{6ECCC901-7F10-4A4E-BE4A-BE22109F83E3}"/>
              </a:ext>
            </a:extLst>
          </p:cNvPr>
          <p:cNvSpPr/>
          <p:nvPr/>
        </p:nvSpPr>
        <p:spPr>
          <a:xfrm>
            <a:off x="2365073" y="4354023"/>
            <a:ext cx="1214150" cy="538648"/>
          </a:xfrm>
          <a:prstGeom prst="bentArrow">
            <a:avLst>
              <a:gd name="adj1" fmla="val 0"/>
              <a:gd name="adj2" fmla="val 0"/>
              <a:gd name="adj3" fmla="val 0"/>
              <a:gd name="adj4" fmla="val 10096"/>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箭头: 圆角右 55">
            <a:extLst>
              <a:ext uri="{FF2B5EF4-FFF2-40B4-BE49-F238E27FC236}">
                <a16:creationId xmlns:a16="http://schemas.microsoft.com/office/drawing/2014/main" id="{33F985B6-30A4-4EBA-8A65-E6572A9E5078}"/>
              </a:ext>
            </a:extLst>
          </p:cNvPr>
          <p:cNvSpPr/>
          <p:nvPr/>
        </p:nvSpPr>
        <p:spPr>
          <a:xfrm rot="5400000">
            <a:off x="3661506" y="3771397"/>
            <a:ext cx="166147" cy="1331402"/>
          </a:xfrm>
          <a:prstGeom prst="bentArrow">
            <a:avLst>
              <a:gd name="adj1" fmla="val 0"/>
              <a:gd name="adj2" fmla="val 0"/>
              <a:gd name="adj3" fmla="val 0"/>
              <a:gd name="adj4" fmla="val 37169"/>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4" name="矩形 63">
            <a:extLst>
              <a:ext uri="{FF2B5EF4-FFF2-40B4-BE49-F238E27FC236}">
                <a16:creationId xmlns:a16="http://schemas.microsoft.com/office/drawing/2014/main" id="{B72A7340-E985-48FD-B169-777E710F38A7}"/>
              </a:ext>
            </a:extLst>
          </p:cNvPr>
          <p:cNvSpPr/>
          <p:nvPr/>
        </p:nvSpPr>
        <p:spPr>
          <a:xfrm>
            <a:off x="2857125" y="2193390"/>
            <a:ext cx="954107"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岸端数据中心</a:t>
            </a:r>
            <a:endParaRPr kumimoji="0" lang="zh-CN" altLang="en-US" sz="1000" b="0" i="0" u="none" strike="noStrike" kern="1200" cap="none" spc="0" normalizeH="0" baseline="0" noProof="0" dirty="0">
              <a:ln>
                <a:noFill/>
              </a:ln>
              <a:solidFill>
                <a:schemeClr val="bg1">
                  <a:lumMod val="65000"/>
                </a:schemeClr>
              </a:solidFill>
              <a:effectLst/>
              <a:uLnTx/>
              <a:uFillTx/>
              <a:latin typeface="等线" panose="020F0502020204030204"/>
              <a:ea typeface="等线" panose="02010600030101010101" pitchFamily="2" charset="-122"/>
              <a:cs typeface="+mn-cs"/>
            </a:endParaRPr>
          </a:p>
        </p:txBody>
      </p:sp>
      <p:sp>
        <p:nvSpPr>
          <p:cNvPr id="23" name="梯形 22">
            <a:extLst>
              <a:ext uri="{FF2B5EF4-FFF2-40B4-BE49-F238E27FC236}">
                <a16:creationId xmlns:a16="http://schemas.microsoft.com/office/drawing/2014/main" id="{112F991B-CBB0-4AF9-98E7-D1B675B4375D}"/>
              </a:ext>
            </a:extLst>
          </p:cNvPr>
          <p:cNvSpPr/>
          <p:nvPr/>
        </p:nvSpPr>
        <p:spPr>
          <a:xfrm rot="16200000">
            <a:off x="8681206" y="193793"/>
            <a:ext cx="2072028" cy="4955910"/>
          </a:xfrm>
          <a:prstGeom prst="trapezoid">
            <a:avLst/>
          </a:prstGeom>
          <a:gradFill>
            <a:gsLst>
              <a:gs pos="100000">
                <a:schemeClr val="accent4">
                  <a:lumMod val="60000"/>
                  <a:lumOff val="40000"/>
                  <a:alpha val="0"/>
                </a:schemeClr>
              </a:gs>
              <a:gs pos="0">
                <a:schemeClr val="accent4">
                  <a:lumMod val="20000"/>
                  <a:lumOff val="80000"/>
                  <a:alpha val="0"/>
                </a:schemeClr>
              </a:gs>
              <a:gs pos="22000">
                <a:schemeClr val="accent4">
                  <a:lumMod val="60000"/>
                  <a:lumOff val="40000"/>
                  <a:alpha val="3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椭圆 1">
            <a:extLst>
              <a:ext uri="{FF2B5EF4-FFF2-40B4-BE49-F238E27FC236}">
                <a16:creationId xmlns:a16="http://schemas.microsoft.com/office/drawing/2014/main" id="{246F9666-8620-4F35-A252-C0B5170E48E4}"/>
              </a:ext>
            </a:extLst>
          </p:cNvPr>
          <p:cNvSpPr/>
          <p:nvPr/>
        </p:nvSpPr>
        <p:spPr>
          <a:xfrm rot="16200000">
            <a:off x="6932911" y="2213625"/>
            <a:ext cx="1065014" cy="929084"/>
          </a:xfrm>
          <a:prstGeom prst="ellipse">
            <a:avLst/>
          </a:prstGeom>
          <a:gradFill>
            <a:gsLst>
              <a:gs pos="74000">
                <a:schemeClr val="accent4">
                  <a:lumMod val="60000"/>
                  <a:lumOff val="40000"/>
                  <a:alpha val="40000"/>
                </a:schemeClr>
              </a:gs>
              <a:gs pos="0">
                <a:schemeClr val="accent4">
                  <a:lumMod val="60000"/>
                  <a:lumOff val="40000"/>
                  <a:alpha val="3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7CE5651E-C921-4A0C-8A6E-C84B3B14EE01}"/>
              </a:ext>
            </a:extLst>
          </p:cNvPr>
          <p:cNvSpPr/>
          <p:nvPr/>
        </p:nvSpPr>
        <p:spPr>
          <a:xfrm>
            <a:off x="9267634" y="2570121"/>
            <a:ext cx="2440092" cy="276999"/>
          </a:xfrm>
          <a:prstGeom prst="rect">
            <a:avLst/>
          </a:prstGeom>
        </p:spPr>
        <p:txBody>
          <a:bodyPr wrap="none">
            <a:spAutoFit/>
          </a:bodyPr>
          <a:lstStyle/>
          <a:p>
            <a:pPr lvl="0"/>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rPr>
              <a:t>姿态稳控指向目标最佳距离</a:t>
            </a:r>
            <a:r>
              <a:rPr lang="en-US" altLang="zh-CN" sz="1200" dirty="0">
                <a:solidFill>
                  <a:schemeClr val="bg1">
                    <a:lumMod val="65000"/>
                  </a:schemeClr>
                </a:solidFill>
                <a:latin typeface="微软雅黑 Light" panose="020B0502040204020203" pitchFamily="34" charset="-122"/>
                <a:ea typeface="微软雅黑 Light" panose="020B0502040204020203" pitchFamily="34" charset="-122"/>
              </a:rPr>
              <a:t>800</a:t>
            </a:r>
            <a:r>
              <a:rPr lang="zh-CN" altLang="en-US" sz="1200" dirty="0">
                <a:solidFill>
                  <a:schemeClr val="bg1">
                    <a:lumMod val="65000"/>
                  </a:schemeClr>
                </a:solidFill>
                <a:latin typeface="微软雅黑 Light" panose="020B0502040204020203" pitchFamily="34" charset="-122"/>
                <a:ea typeface="微软雅黑 Light" panose="020B0502040204020203" pitchFamily="34" charset="-122"/>
              </a:rPr>
              <a:t>米</a:t>
            </a:r>
          </a:p>
        </p:txBody>
      </p:sp>
      <p:grpSp>
        <p:nvGrpSpPr>
          <p:cNvPr id="18" name="组合 17">
            <a:extLst>
              <a:ext uri="{FF2B5EF4-FFF2-40B4-BE49-F238E27FC236}">
                <a16:creationId xmlns:a16="http://schemas.microsoft.com/office/drawing/2014/main" id="{0EC41E21-EBC3-449A-A364-8FF31461CD0E}"/>
              </a:ext>
            </a:extLst>
          </p:cNvPr>
          <p:cNvGrpSpPr/>
          <p:nvPr/>
        </p:nvGrpSpPr>
        <p:grpSpPr>
          <a:xfrm>
            <a:off x="5160556" y="4682346"/>
            <a:ext cx="772226" cy="571032"/>
            <a:chOff x="4182313" y="4583975"/>
            <a:chExt cx="772226" cy="571032"/>
          </a:xfrm>
        </p:grpSpPr>
        <p:pic>
          <p:nvPicPr>
            <p:cNvPr id="4" name="图片 3">
              <a:extLst>
                <a:ext uri="{FF2B5EF4-FFF2-40B4-BE49-F238E27FC236}">
                  <a16:creationId xmlns:a16="http://schemas.microsoft.com/office/drawing/2014/main" id="{22BF3293-7045-4D09-B220-87870F5221F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0420" t="33740" r="32303" b="7603"/>
            <a:stretch/>
          </p:blipFill>
          <p:spPr>
            <a:xfrm>
              <a:off x="4182313" y="4583975"/>
              <a:ext cx="772226" cy="571032"/>
            </a:xfrm>
            <a:prstGeom prst="rect">
              <a:avLst/>
            </a:prstGeom>
          </p:spPr>
        </p:pic>
        <p:sp>
          <p:nvSpPr>
            <p:cNvPr id="17" name="矩形: 圆角 16">
              <a:extLst>
                <a:ext uri="{FF2B5EF4-FFF2-40B4-BE49-F238E27FC236}">
                  <a16:creationId xmlns:a16="http://schemas.microsoft.com/office/drawing/2014/main" id="{B9626E3A-5B12-470A-8F89-3C52C28A4EE3}"/>
                </a:ext>
              </a:extLst>
            </p:cNvPr>
            <p:cNvSpPr/>
            <p:nvPr/>
          </p:nvSpPr>
          <p:spPr>
            <a:xfrm>
              <a:off x="4326574" y="4751933"/>
              <a:ext cx="189430" cy="112221"/>
            </a:xfrm>
            <a:prstGeom prst="roundRect">
              <a:avLst/>
            </a:prstGeom>
            <a:solidFill>
              <a:srgbClr val="2D76E5">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5" name="组合 64">
            <a:extLst>
              <a:ext uri="{FF2B5EF4-FFF2-40B4-BE49-F238E27FC236}">
                <a16:creationId xmlns:a16="http://schemas.microsoft.com/office/drawing/2014/main" id="{B0D8C6D6-3266-41D1-86E4-22DCE2D27606}"/>
              </a:ext>
            </a:extLst>
          </p:cNvPr>
          <p:cNvGrpSpPr/>
          <p:nvPr/>
        </p:nvGrpSpPr>
        <p:grpSpPr>
          <a:xfrm>
            <a:off x="4786534" y="644434"/>
            <a:ext cx="288000" cy="2798597"/>
            <a:chOff x="5830860" y="551224"/>
            <a:chExt cx="550890" cy="4605957"/>
          </a:xfrm>
        </p:grpSpPr>
        <p:pic>
          <p:nvPicPr>
            <p:cNvPr id="67" name="图片 66" descr="图片包含 事情, 物体&#10;&#10;已生成极高可信度的说明">
              <a:extLst>
                <a:ext uri="{FF2B5EF4-FFF2-40B4-BE49-F238E27FC236}">
                  <a16:creationId xmlns:a16="http://schemas.microsoft.com/office/drawing/2014/main" id="{98C18AB7-957D-4F0E-BE5F-F16386D0B0B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8265" t="11795" r="42237" b="10627"/>
            <a:stretch/>
          </p:blipFill>
          <p:spPr>
            <a:xfrm>
              <a:off x="5873866" y="4375524"/>
              <a:ext cx="473343" cy="781657"/>
            </a:xfrm>
            <a:prstGeom prst="rect">
              <a:avLst/>
            </a:prstGeom>
          </p:spPr>
        </p:pic>
        <p:pic>
          <p:nvPicPr>
            <p:cNvPr id="68" name="图片 67" descr="图片包含 事情, 物体&#10;&#10;已生成高可信度的说明">
              <a:extLst>
                <a:ext uri="{FF2B5EF4-FFF2-40B4-BE49-F238E27FC236}">
                  <a16:creationId xmlns:a16="http://schemas.microsoft.com/office/drawing/2014/main" id="{D7B9A45B-B6A5-4AEE-B552-15954302F95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5780" t="10182" r="39747" b="16568"/>
            <a:stretch/>
          </p:blipFill>
          <p:spPr>
            <a:xfrm>
              <a:off x="5873866" y="3697837"/>
              <a:ext cx="467786" cy="787561"/>
            </a:xfrm>
            <a:prstGeom prst="rect">
              <a:avLst/>
            </a:prstGeom>
          </p:spPr>
        </p:pic>
        <p:pic>
          <p:nvPicPr>
            <p:cNvPr id="69" name="图片 68" descr="图片包含 事情, 物体&#10;&#10;已生成高可信度的说明">
              <a:extLst>
                <a:ext uri="{FF2B5EF4-FFF2-40B4-BE49-F238E27FC236}">
                  <a16:creationId xmlns:a16="http://schemas.microsoft.com/office/drawing/2014/main" id="{02FE8ECF-AFDD-476C-9E9C-62A3CDD3B77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44046" t="2580" r="48545" b="5467"/>
            <a:stretch/>
          </p:blipFill>
          <p:spPr>
            <a:xfrm>
              <a:off x="5830860" y="551224"/>
              <a:ext cx="550890" cy="3297060"/>
            </a:xfrm>
            <a:prstGeom prst="rect">
              <a:avLst/>
            </a:prstGeom>
          </p:spPr>
        </p:pic>
      </p:grpSp>
      <p:cxnSp>
        <p:nvCxnSpPr>
          <p:cNvPr id="46" name="直接连接符 45">
            <a:extLst>
              <a:ext uri="{FF2B5EF4-FFF2-40B4-BE49-F238E27FC236}">
                <a16:creationId xmlns:a16="http://schemas.microsoft.com/office/drawing/2014/main" id="{6EF3F2DC-B21B-400C-808A-0A676BA67E25}"/>
              </a:ext>
            </a:extLst>
          </p:cNvPr>
          <p:cNvCxnSpPr/>
          <p:nvPr/>
        </p:nvCxnSpPr>
        <p:spPr>
          <a:xfrm>
            <a:off x="6027600" y="491925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D542D2-D73A-4E14-99A8-F19EF408F01D}"/>
              </a:ext>
            </a:extLst>
          </p:cNvPr>
          <p:cNvCxnSpPr>
            <a:cxnSpLocks/>
          </p:cNvCxnSpPr>
          <p:nvPr/>
        </p:nvCxnSpPr>
        <p:spPr>
          <a:xfrm>
            <a:off x="4711909" y="4919250"/>
            <a:ext cx="341662"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76" name="箭头: 圆角右 75">
            <a:extLst>
              <a:ext uri="{FF2B5EF4-FFF2-40B4-BE49-F238E27FC236}">
                <a16:creationId xmlns:a16="http://schemas.microsoft.com/office/drawing/2014/main" id="{012035D7-024E-4A69-816B-2A18BE73A1E6}"/>
              </a:ext>
            </a:extLst>
          </p:cNvPr>
          <p:cNvSpPr/>
          <p:nvPr/>
        </p:nvSpPr>
        <p:spPr>
          <a:xfrm rot="10800000">
            <a:off x="4711908" y="3779010"/>
            <a:ext cx="215535" cy="858025"/>
          </a:xfrm>
          <a:prstGeom prst="bentArrow">
            <a:avLst>
              <a:gd name="adj1" fmla="val 0"/>
              <a:gd name="adj2" fmla="val 0"/>
              <a:gd name="adj3" fmla="val 0"/>
              <a:gd name="adj4" fmla="val 26071"/>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7" name="图片 76">
            <a:extLst>
              <a:ext uri="{FF2B5EF4-FFF2-40B4-BE49-F238E27FC236}">
                <a16:creationId xmlns:a16="http://schemas.microsoft.com/office/drawing/2014/main" id="{3E21FBA5-8F4E-4FD2-A5BD-B4B0F0D1DC8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12325" y="1280445"/>
            <a:ext cx="455097" cy="1261848"/>
          </a:xfrm>
          <a:prstGeom prst="rect">
            <a:avLst/>
          </a:prstGeom>
        </p:spPr>
      </p:pic>
      <p:sp>
        <p:nvSpPr>
          <p:cNvPr id="82" name="矩形 81">
            <a:extLst>
              <a:ext uri="{FF2B5EF4-FFF2-40B4-BE49-F238E27FC236}">
                <a16:creationId xmlns:a16="http://schemas.microsoft.com/office/drawing/2014/main" id="{E9341E99-6BBB-45D4-B8E0-5F04BC9BD2A2}"/>
              </a:ext>
            </a:extLst>
          </p:cNvPr>
          <p:cNvSpPr/>
          <p:nvPr/>
        </p:nvSpPr>
        <p:spPr>
          <a:xfrm>
            <a:off x="2637733" y="1414445"/>
            <a:ext cx="44114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卫星</a:t>
            </a:r>
            <a:endParaRPr kumimoji="0" lang="zh-CN" altLang="en-US" sz="1000" b="0" i="0" u="none" strike="noStrike" kern="1200" cap="none" spc="0" normalizeH="0" baseline="0" noProof="0" dirty="0">
              <a:ln>
                <a:noFill/>
              </a:ln>
              <a:solidFill>
                <a:schemeClr val="bg1">
                  <a:lumMod val="65000"/>
                </a:schemeClr>
              </a:solidFill>
              <a:effectLst/>
              <a:uLnTx/>
              <a:uFillTx/>
              <a:latin typeface="等线" panose="020F0502020204030204"/>
              <a:ea typeface="等线" panose="02010600030101010101" pitchFamily="2" charset="-122"/>
              <a:cs typeface="+mn-cs"/>
            </a:endParaRPr>
          </a:p>
        </p:txBody>
      </p:sp>
      <p:pic>
        <p:nvPicPr>
          <p:cNvPr id="83" name="图片 82">
            <a:extLst>
              <a:ext uri="{FF2B5EF4-FFF2-40B4-BE49-F238E27FC236}">
                <a16:creationId xmlns:a16="http://schemas.microsoft.com/office/drawing/2014/main" id="{DAC8D1F0-C3A4-4F97-B569-075AE55E4EF6}"/>
              </a:ext>
            </a:extLst>
          </p:cNvPr>
          <p:cNvPicPr>
            <a:picLocks noChangeAspect="1"/>
          </p:cNvPicPr>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2359730" y="1524668"/>
            <a:ext cx="594926" cy="329006"/>
          </a:xfrm>
          <a:prstGeom prst="rect">
            <a:avLst/>
          </a:prstGeom>
        </p:spPr>
      </p:pic>
      <p:sp>
        <p:nvSpPr>
          <p:cNvPr id="57" name="Freeform 19">
            <a:extLst>
              <a:ext uri="{FF2B5EF4-FFF2-40B4-BE49-F238E27FC236}">
                <a16:creationId xmlns:a16="http://schemas.microsoft.com/office/drawing/2014/main" id="{7910BE79-DF03-4BE1-9C7E-E19013787FED}"/>
              </a:ext>
            </a:extLst>
          </p:cNvPr>
          <p:cNvSpPr>
            <a:spLocks noEditPoints="1"/>
          </p:cNvSpPr>
          <p:nvPr/>
        </p:nvSpPr>
        <p:spPr bwMode="auto">
          <a:xfrm>
            <a:off x="3151077" y="1909625"/>
            <a:ext cx="382636" cy="308227"/>
          </a:xfrm>
          <a:custGeom>
            <a:avLst/>
            <a:gdLst>
              <a:gd name="T0" fmla="*/ 2158 w 2158"/>
              <a:gd name="T1" fmla="*/ 1105 h 1732"/>
              <a:gd name="T2" fmla="*/ 1785 w 2158"/>
              <a:gd name="T3" fmla="*/ 1478 h 1732"/>
              <a:gd name="T4" fmla="*/ 662 w 2158"/>
              <a:gd name="T5" fmla="*/ 1478 h 1732"/>
              <a:gd name="T6" fmla="*/ 473 w 2158"/>
              <a:gd name="T7" fmla="*/ 1289 h 1732"/>
              <a:gd name="T8" fmla="*/ 615 w 2158"/>
              <a:gd name="T9" fmla="*/ 1105 h 1732"/>
              <a:gd name="T10" fmla="*/ 840 w 2158"/>
              <a:gd name="T11" fmla="*/ 934 h 1732"/>
              <a:gd name="T12" fmla="*/ 1242 w 2158"/>
              <a:gd name="T13" fmla="*/ 550 h 1732"/>
              <a:gd name="T14" fmla="*/ 1608 w 2158"/>
              <a:gd name="T15" fmla="*/ 780 h 1732"/>
              <a:gd name="T16" fmla="*/ 1785 w 2158"/>
              <a:gd name="T17" fmla="*/ 739 h 1732"/>
              <a:gd name="T18" fmla="*/ 2158 w 2158"/>
              <a:gd name="T19" fmla="*/ 1105 h 1732"/>
              <a:gd name="T20" fmla="*/ 851 w 2158"/>
              <a:gd name="T21" fmla="*/ 1531 h 1732"/>
              <a:gd name="T22" fmla="*/ 851 w 2158"/>
              <a:gd name="T23" fmla="*/ 1708 h 1732"/>
              <a:gd name="T24" fmla="*/ 834 w 2158"/>
              <a:gd name="T25" fmla="*/ 1732 h 1732"/>
              <a:gd name="T26" fmla="*/ 24 w 2158"/>
              <a:gd name="T27" fmla="*/ 1732 h 1732"/>
              <a:gd name="T28" fmla="*/ 0 w 2158"/>
              <a:gd name="T29" fmla="*/ 1708 h 1732"/>
              <a:gd name="T30" fmla="*/ 0 w 2158"/>
              <a:gd name="T31" fmla="*/ 384 h 1732"/>
              <a:gd name="T32" fmla="*/ 0 w 2158"/>
              <a:gd name="T33" fmla="*/ 360 h 1732"/>
              <a:gd name="T34" fmla="*/ 0 w 2158"/>
              <a:gd name="T35" fmla="*/ 18 h 1732"/>
              <a:gd name="T36" fmla="*/ 24 w 2158"/>
              <a:gd name="T37" fmla="*/ 0 h 1732"/>
              <a:gd name="T38" fmla="*/ 834 w 2158"/>
              <a:gd name="T39" fmla="*/ 0 h 1732"/>
              <a:gd name="T40" fmla="*/ 851 w 2158"/>
              <a:gd name="T41" fmla="*/ 18 h 1732"/>
              <a:gd name="T42" fmla="*/ 851 w 2158"/>
              <a:gd name="T43" fmla="*/ 360 h 1732"/>
              <a:gd name="T44" fmla="*/ 851 w 2158"/>
              <a:gd name="T45" fmla="*/ 384 h 1732"/>
              <a:gd name="T46" fmla="*/ 851 w 2158"/>
              <a:gd name="T47" fmla="*/ 709 h 1732"/>
              <a:gd name="T48" fmla="*/ 786 w 2158"/>
              <a:gd name="T49" fmla="*/ 893 h 1732"/>
              <a:gd name="T50" fmla="*/ 574 w 2158"/>
              <a:gd name="T51" fmla="*/ 1058 h 1732"/>
              <a:gd name="T52" fmla="*/ 420 w 2158"/>
              <a:gd name="T53" fmla="*/ 1289 h 1732"/>
              <a:gd name="T54" fmla="*/ 662 w 2158"/>
              <a:gd name="T55" fmla="*/ 1531 h 1732"/>
              <a:gd name="T56" fmla="*/ 662 w 2158"/>
              <a:gd name="T57" fmla="*/ 1531 h 1732"/>
              <a:gd name="T58" fmla="*/ 680 w 2158"/>
              <a:gd name="T59" fmla="*/ 1531 h 1732"/>
              <a:gd name="T60" fmla="*/ 804 w 2158"/>
              <a:gd name="T61" fmla="*/ 1531 h 1732"/>
              <a:gd name="T62" fmla="*/ 851 w 2158"/>
              <a:gd name="T63" fmla="*/ 1531 h 1732"/>
              <a:gd name="T64" fmla="*/ 851 w 2158"/>
              <a:gd name="T65" fmla="*/ 1531 h 1732"/>
              <a:gd name="T66" fmla="*/ 745 w 2158"/>
              <a:gd name="T67" fmla="*/ 757 h 1732"/>
              <a:gd name="T68" fmla="*/ 680 w 2158"/>
              <a:gd name="T69" fmla="*/ 697 h 1732"/>
              <a:gd name="T70" fmla="*/ 621 w 2158"/>
              <a:gd name="T71" fmla="*/ 757 h 1732"/>
              <a:gd name="T72" fmla="*/ 680 w 2158"/>
              <a:gd name="T73" fmla="*/ 816 h 1732"/>
              <a:gd name="T74" fmla="*/ 745 w 2158"/>
              <a:gd name="T75" fmla="*/ 757 h 1732"/>
              <a:gd name="T76" fmla="*/ 763 w 2158"/>
              <a:gd name="T77" fmla="*/ 544 h 1732"/>
              <a:gd name="T78" fmla="*/ 680 w 2158"/>
              <a:gd name="T79" fmla="*/ 467 h 1732"/>
              <a:gd name="T80" fmla="*/ 603 w 2158"/>
              <a:gd name="T81" fmla="*/ 544 h 1732"/>
              <a:gd name="T82" fmla="*/ 680 w 2158"/>
              <a:gd name="T83" fmla="*/ 621 h 1732"/>
              <a:gd name="T84" fmla="*/ 763 w 2158"/>
              <a:gd name="T85" fmla="*/ 544 h 1732"/>
              <a:gd name="T86" fmla="*/ 125 w 2158"/>
              <a:gd name="T87" fmla="*/ 284 h 1732"/>
              <a:gd name="T88" fmla="*/ 727 w 2158"/>
              <a:gd name="T89" fmla="*/ 284 h 1732"/>
              <a:gd name="T90" fmla="*/ 751 w 2158"/>
              <a:gd name="T91" fmla="*/ 260 h 1732"/>
              <a:gd name="T92" fmla="*/ 751 w 2158"/>
              <a:gd name="T93" fmla="*/ 183 h 1732"/>
              <a:gd name="T94" fmla="*/ 727 w 2158"/>
              <a:gd name="T95" fmla="*/ 159 h 1732"/>
              <a:gd name="T96" fmla="*/ 125 w 2158"/>
              <a:gd name="T97" fmla="*/ 159 h 1732"/>
              <a:gd name="T98" fmla="*/ 101 w 2158"/>
              <a:gd name="T99" fmla="*/ 183 h 1732"/>
              <a:gd name="T100" fmla="*/ 101 w 2158"/>
              <a:gd name="T101" fmla="*/ 260 h 1732"/>
              <a:gd name="T102" fmla="*/ 125 w 2158"/>
              <a:gd name="T103" fmla="*/ 284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8" h="1732">
                <a:moveTo>
                  <a:pt x="2158" y="1105"/>
                </a:moveTo>
                <a:cubicBezTo>
                  <a:pt x="2158" y="1312"/>
                  <a:pt x="1992" y="1478"/>
                  <a:pt x="1785" y="1478"/>
                </a:cubicBezTo>
                <a:cubicBezTo>
                  <a:pt x="662" y="1478"/>
                  <a:pt x="662" y="1478"/>
                  <a:pt x="662" y="1478"/>
                </a:cubicBezTo>
                <a:cubicBezTo>
                  <a:pt x="556" y="1478"/>
                  <a:pt x="473" y="1395"/>
                  <a:pt x="473" y="1289"/>
                </a:cubicBezTo>
                <a:cubicBezTo>
                  <a:pt x="473" y="1200"/>
                  <a:pt x="532" y="1123"/>
                  <a:pt x="615" y="1105"/>
                </a:cubicBezTo>
                <a:cubicBezTo>
                  <a:pt x="650" y="1017"/>
                  <a:pt x="739" y="946"/>
                  <a:pt x="840" y="934"/>
                </a:cubicBezTo>
                <a:cubicBezTo>
                  <a:pt x="846" y="721"/>
                  <a:pt x="1023" y="550"/>
                  <a:pt x="1242" y="550"/>
                </a:cubicBezTo>
                <a:cubicBezTo>
                  <a:pt x="1401" y="550"/>
                  <a:pt x="1543" y="644"/>
                  <a:pt x="1608" y="780"/>
                </a:cubicBezTo>
                <a:cubicBezTo>
                  <a:pt x="1661" y="751"/>
                  <a:pt x="1726" y="739"/>
                  <a:pt x="1785" y="739"/>
                </a:cubicBezTo>
                <a:cubicBezTo>
                  <a:pt x="1992" y="739"/>
                  <a:pt x="2158" y="904"/>
                  <a:pt x="2158" y="1105"/>
                </a:cubicBezTo>
                <a:close/>
                <a:moveTo>
                  <a:pt x="851" y="1531"/>
                </a:moveTo>
                <a:cubicBezTo>
                  <a:pt x="851" y="1584"/>
                  <a:pt x="851" y="1649"/>
                  <a:pt x="851" y="1708"/>
                </a:cubicBezTo>
                <a:cubicBezTo>
                  <a:pt x="851" y="1720"/>
                  <a:pt x="846" y="1732"/>
                  <a:pt x="834" y="1732"/>
                </a:cubicBezTo>
                <a:cubicBezTo>
                  <a:pt x="834" y="1732"/>
                  <a:pt x="834" y="1732"/>
                  <a:pt x="24" y="1732"/>
                </a:cubicBezTo>
                <a:cubicBezTo>
                  <a:pt x="12" y="1732"/>
                  <a:pt x="0" y="1720"/>
                  <a:pt x="0" y="1708"/>
                </a:cubicBezTo>
                <a:cubicBezTo>
                  <a:pt x="0" y="1708"/>
                  <a:pt x="0" y="1708"/>
                  <a:pt x="0" y="384"/>
                </a:cubicBezTo>
                <a:cubicBezTo>
                  <a:pt x="0" y="384"/>
                  <a:pt x="0" y="384"/>
                  <a:pt x="0" y="360"/>
                </a:cubicBezTo>
                <a:cubicBezTo>
                  <a:pt x="0" y="360"/>
                  <a:pt x="0" y="360"/>
                  <a:pt x="0" y="18"/>
                </a:cubicBezTo>
                <a:cubicBezTo>
                  <a:pt x="0" y="6"/>
                  <a:pt x="12" y="0"/>
                  <a:pt x="24" y="0"/>
                </a:cubicBezTo>
                <a:cubicBezTo>
                  <a:pt x="24" y="0"/>
                  <a:pt x="24" y="0"/>
                  <a:pt x="834" y="0"/>
                </a:cubicBezTo>
                <a:cubicBezTo>
                  <a:pt x="846" y="0"/>
                  <a:pt x="851" y="6"/>
                  <a:pt x="851" y="18"/>
                </a:cubicBezTo>
                <a:cubicBezTo>
                  <a:pt x="851" y="18"/>
                  <a:pt x="851" y="18"/>
                  <a:pt x="851" y="360"/>
                </a:cubicBezTo>
                <a:cubicBezTo>
                  <a:pt x="851" y="360"/>
                  <a:pt x="851" y="360"/>
                  <a:pt x="851" y="384"/>
                </a:cubicBezTo>
                <a:cubicBezTo>
                  <a:pt x="851" y="384"/>
                  <a:pt x="851" y="384"/>
                  <a:pt x="851" y="709"/>
                </a:cubicBezTo>
                <a:cubicBezTo>
                  <a:pt x="822" y="763"/>
                  <a:pt x="798" y="828"/>
                  <a:pt x="786" y="893"/>
                </a:cubicBezTo>
                <a:cubicBezTo>
                  <a:pt x="698" y="916"/>
                  <a:pt x="621" y="975"/>
                  <a:pt x="574" y="1058"/>
                </a:cubicBezTo>
                <a:cubicBezTo>
                  <a:pt x="485" y="1094"/>
                  <a:pt x="420" y="1188"/>
                  <a:pt x="420" y="1289"/>
                </a:cubicBezTo>
                <a:cubicBezTo>
                  <a:pt x="420" y="1419"/>
                  <a:pt x="526" y="1531"/>
                  <a:pt x="662" y="1531"/>
                </a:cubicBezTo>
                <a:cubicBezTo>
                  <a:pt x="662" y="1531"/>
                  <a:pt x="662" y="1531"/>
                  <a:pt x="662" y="1531"/>
                </a:cubicBezTo>
                <a:cubicBezTo>
                  <a:pt x="680" y="1531"/>
                  <a:pt x="680" y="1531"/>
                  <a:pt x="680" y="1531"/>
                </a:cubicBezTo>
                <a:cubicBezTo>
                  <a:pt x="804" y="1531"/>
                  <a:pt x="804" y="1531"/>
                  <a:pt x="804" y="1531"/>
                </a:cubicBezTo>
                <a:cubicBezTo>
                  <a:pt x="851" y="1531"/>
                  <a:pt x="851" y="1531"/>
                  <a:pt x="851" y="1531"/>
                </a:cubicBezTo>
                <a:cubicBezTo>
                  <a:pt x="851" y="1531"/>
                  <a:pt x="851" y="1531"/>
                  <a:pt x="851" y="1531"/>
                </a:cubicBezTo>
                <a:close/>
                <a:moveTo>
                  <a:pt x="745" y="757"/>
                </a:moveTo>
                <a:cubicBezTo>
                  <a:pt x="745" y="727"/>
                  <a:pt x="716" y="697"/>
                  <a:pt x="680" y="697"/>
                </a:cubicBezTo>
                <a:cubicBezTo>
                  <a:pt x="650" y="697"/>
                  <a:pt x="621" y="727"/>
                  <a:pt x="621" y="757"/>
                </a:cubicBezTo>
                <a:cubicBezTo>
                  <a:pt x="621" y="792"/>
                  <a:pt x="650" y="816"/>
                  <a:pt x="680" y="816"/>
                </a:cubicBezTo>
                <a:cubicBezTo>
                  <a:pt x="716" y="816"/>
                  <a:pt x="745" y="792"/>
                  <a:pt x="745" y="757"/>
                </a:cubicBezTo>
                <a:close/>
                <a:moveTo>
                  <a:pt x="763" y="544"/>
                </a:moveTo>
                <a:cubicBezTo>
                  <a:pt x="763" y="502"/>
                  <a:pt x="727" y="467"/>
                  <a:pt x="680" y="467"/>
                </a:cubicBezTo>
                <a:cubicBezTo>
                  <a:pt x="639" y="467"/>
                  <a:pt x="603" y="502"/>
                  <a:pt x="603" y="544"/>
                </a:cubicBezTo>
                <a:cubicBezTo>
                  <a:pt x="603" y="585"/>
                  <a:pt x="639" y="621"/>
                  <a:pt x="680" y="621"/>
                </a:cubicBezTo>
                <a:cubicBezTo>
                  <a:pt x="727" y="621"/>
                  <a:pt x="763" y="585"/>
                  <a:pt x="763" y="544"/>
                </a:cubicBezTo>
                <a:close/>
                <a:moveTo>
                  <a:pt x="125" y="284"/>
                </a:moveTo>
                <a:cubicBezTo>
                  <a:pt x="125" y="284"/>
                  <a:pt x="125" y="284"/>
                  <a:pt x="727" y="284"/>
                </a:cubicBezTo>
                <a:cubicBezTo>
                  <a:pt x="745" y="284"/>
                  <a:pt x="751" y="278"/>
                  <a:pt x="751" y="260"/>
                </a:cubicBezTo>
                <a:cubicBezTo>
                  <a:pt x="751" y="260"/>
                  <a:pt x="751" y="260"/>
                  <a:pt x="751" y="183"/>
                </a:cubicBezTo>
                <a:cubicBezTo>
                  <a:pt x="751" y="171"/>
                  <a:pt x="745" y="159"/>
                  <a:pt x="727" y="159"/>
                </a:cubicBezTo>
                <a:cubicBezTo>
                  <a:pt x="727" y="159"/>
                  <a:pt x="727" y="159"/>
                  <a:pt x="125" y="159"/>
                </a:cubicBezTo>
                <a:cubicBezTo>
                  <a:pt x="113" y="159"/>
                  <a:pt x="101" y="171"/>
                  <a:pt x="101" y="183"/>
                </a:cubicBezTo>
                <a:cubicBezTo>
                  <a:pt x="101" y="183"/>
                  <a:pt x="101" y="183"/>
                  <a:pt x="101" y="260"/>
                </a:cubicBezTo>
                <a:cubicBezTo>
                  <a:pt x="101" y="278"/>
                  <a:pt x="113" y="284"/>
                  <a:pt x="125" y="284"/>
                </a:cubicBezTo>
                <a:close/>
              </a:path>
            </a:pathLst>
          </a:custGeom>
          <a:solidFill>
            <a:schemeClr val="tx1">
              <a:lumMod val="50000"/>
              <a:lumOff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等线" panose="020F0502020204030204"/>
              <a:ea typeface="+mn-ea"/>
              <a:cs typeface="+mn-cs"/>
            </a:endParaRPr>
          </a:p>
        </p:txBody>
      </p:sp>
      <p:grpSp>
        <p:nvGrpSpPr>
          <p:cNvPr id="5" name="组合 4">
            <a:extLst>
              <a:ext uri="{FF2B5EF4-FFF2-40B4-BE49-F238E27FC236}">
                <a16:creationId xmlns:a16="http://schemas.microsoft.com/office/drawing/2014/main" id="{AC77D9DE-102F-4549-8A78-780D40281DCF}"/>
              </a:ext>
            </a:extLst>
          </p:cNvPr>
          <p:cNvGrpSpPr/>
          <p:nvPr/>
        </p:nvGrpSpPr>
        <p:grpSpPr>
          <a:xfrm>
            <a:off x="8153653" y="3859972"/>
            <a:ext cx="2721283" cy="1406954"/>
            <a:chOff x="7962059" y="3903517"/>
            <a:chExt cx="2721283" cy="1406954"/>
          </a:xfrm>
        </p:grpSpPr>
        <p:sp>
          <p:nvSpPr>
            <p:cNvPr id="7" name="矩形 6">
              <a:extLst>
                <a:ext uri="{FF2B5EF4-FFF2-40B4-BE49-F238E27FC236}">
                  <a16:creationId xmlns:a16="http://schemas.microsoft.com/office/drawing/2014/main" id="{8114D40A-5C4F-4BC6-B803-668E21019C06}"/>
                </a:ext>
              </a:extLst>
            </p:cNvPr>
            <p:cNvSpPr/>
            <p:nvPr/>
          </p:nvSpPr>
          <p:spPr>
            <a:xfrm>
              <a:off x="7968058" y="3920935"/>
              <a:ext cx="2715284" cy="13849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输入电压：</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220V</a:t>
              </a:r>
              <a:endPar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光源功率：</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19*10W led </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光束角≤</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5</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传动功率：</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200W</a:t>
              </a:r>
              <a:endPar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手动改控制：</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灯体可通过控制器仰俯±</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30</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°，水平</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360</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°自由调节</a:t>
              </a:r>
              <a:endPar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俯仰角速度≥</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20</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/s</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，角加速度≥</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30</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/s</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²</a:t>
              </a:r>
              <a:endPar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水平角速度≥</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30</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/s</a:t>
              </a:r>
              <a:r>
                <a:rPr kumimoji="0" lang="zh-CN"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，角加速度≥</a:t>
              </a:r>
              <a:r>
                <a:rPr kumimoji="0" lang="en-US" altLang="zh-CN" sz="1200" b="0" i="0" u="none" strike="noStrike" kern="120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cs typeface="+mn-cs"/>
                </a:rPr>
                <a:t>30</a:t>
              </a:r>
              <a:r>
                <a:rPr kumimoji="0" lang="zh-CN"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/s</a:t>
              </a:r>
              <a:r>
                <a:rPr kumimoji="0" lang="zh-CN"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²</a:t>
              </a:r>
            </a:p>
          </p:txBody>
        </p:sp>
        <p:sp>
          <p:nvSpPr>
            <p:cNvPr id="3" name="矩形: 圆角 2">
              <a:extLst>
                <a:ext uri="{FF2B5EF4-FFF2-40B4-BE49-F238E27FC236}">
                  <a16:creationId xmlns:a16="http://schemas.microsoft.com/office/drawing/2014/main" id="{767B03E3-5CBE-433C-BCDC-04EE52C6CFFC}"/>
                </a:ext>
              </a:extLst>
            </p:cNvPr>
            <p:cNvSpPr/>
            <p:nvPr/>
          </p:nvSpPr>
          <p:spPr>
            <a:xfrm>
              <a:off x="7962059" y="3903517"/>
              <a:ext cx="2721283" cy="1406954"/>
            </a:xfrm>
            <a:prstGeom prst="roundRect">
              <a:avLst>
                <a:gd name="adj" fmla="val 8001"/>
              </a:avLst>
            </a:prstGeom>
            <a:noFill/>
            <a:ln>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71" name="图片 70">
            <a:extLst>
              <a:ext uri="{FF2B5EF4-FFF2-40B4-BE49-F238E27FC236}">
                <a16:creationId xmlns:a16="http://schemas.microsoft.com/office/drawing/2014/main" id="{4F163F2F-030C-4249-ACFA-535C010050F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54013" y="4511072"/>
            <a:ext cx="1089469" cy="816818"/>
          </a:xfrm>
          <a:prstGeom prst="rect">
            <a:avLst/>
          </a:prstGeom>
        </p:spPr>
      </p:pic>
      <p:sp>
        <p:nvSpPr>
          <p:cNvPr id="59" name="矩形 58">
            <a:extLst>
              <a:ext uri="{FF2B5EF4-FFF2-40B4-BE49-F238E27FC236}">
                <a16:creationId xmlns:a16="http://schemas.microsoft.com/office/drawing/2014/main" id="{B5BE1BA5-3EE7-41CE-90B2-37422379536E}"/>
              </a:ext>
            </a:extLst>
          </p:cNvPr>
          <p:cNvSpPr/>
          <p:nvPr/>
        </p:nvSpPr>
        <p:spPr>
          <a:xfrm>
            <a:off x="1895900" y="5876763"/>
            <a:ext cx="500106" cy="246221"/>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en-US" altLang="zh-CN" sz="1000" b="1" dirty="0">
                <a:solidFill>
                  <a:prstClr val="white"/>
                </a:solidFill>
                <a:latin typeface="微软雅黑 Light" panose="020B0502040204020203" pitchFamily="34" charset="-122"/>
                <a:ea typeface="微软雅黑 Light" panose="020B0502040204020203" pitchFamily="34" charset="-122"/>
              </a:rPr>
              <a:t>AIS</a:t>
            </a:r>
            <a:endParaRPr lang="zh-CN" altLang="en-US" sz="1000" b="1" dirty="0">
              <a:solidFill>
                <a:prstClr val="white"/>
              </a:solidFill>
              <a:latin typeface="微软雅黑 Light" panose="020B0502040204020203" pitchFamily="34" charset="-122"/>
              <a:ea typeface="微软雅黑 Light" panose="020B0502040204020203" pitchFamily="34" charset="-122"/>
            </a:endParaRPr>
          </a:p>
        </p:txBody>
      </p:sp>
      <p:sp>
        <p:nvSpPr>
          <p:cNvPr id="70" name="矩形 69">
            <a:extLst>
              <a:ext uri="{FF2B5EF4-FFF2-40B4-BE49-F238E27FC236}">
                <a16:creationId xmlns:a16="http://schemas.microsoft.com/office/drawing/2014/main" id="{0DD14A9F-8CD4-4EDA-A166-E93DD60166AC}"/>
              </a:ext>
            </a:extLst>
          </p:cNvPr>
          <p:cNvSpPr/>
          <p:nvPr/>
        </p:nvSpPr>
        <p:spPr>
          <a:xfrm>
            <a:off x="1698631" y="3938525"/>
            <a:ext cx="894524" cy="246221"/>
          </a:xfrm>
          <a:prstGeom prst="rect">
            <a:avLst/>
          </a:prstGeom>
        </p:spPr>
        <p:txBody>
          <a:bodyPr wrap="square">
            <a:spAutoFit/>
          </a:bodyPr>
          <a:lstStyle/>
          <a:p>
            <a:pPr algn="ctr">
              <a:defRPr/>
            </a:pPr>
            <a:r>
              <a:rPr lang="en-US" altLang="zh-CN" sz="1000" b="1" dirty="0">
                <a:solidFill>
                  <a:prstClr val="white"/>
                </a:solidFill>
                <a:latin typeface="微软雅黑 Light" panose="020B0502040204020203" pitchFamily="34" charset="-122"/>
                <a:ea typeface="微软雅黑 Light" panose="020B0502040204020203" pitchFamily="34" charset="-122"/>
              </a:rPr>
              <a:t>ALPA</a:t>
            </a:r>
            <a:r>
              <a:rPr lang="zh-CN" altLang="en-US" sz="1000" b="1" dirty="0">
                <a:solidFill>
                  <a:prstClr val="white"/>
                </a:solidFill>
                <a:latin typeface="微软雅黑 Light" panose="020B0502040204020203" pitchFamily="34" charset="-122"/>
                <a:ea typeface="微软雅黑 Light" panose="020B0502040204020203" pitchFamily="34" charset="-122"/>
              </a:rPr>
              <a:t>雷达</a:t>
            </a:r>
          </a:p>
        </p:txBody>
      </p:sp>
      <p:sp>
        <p:nvSpPr>
          <p:cNvPr id="81" name="矩形 80">
            <a:extLst>
              <a:ext uri="{FF2B5EF4-FFF2-40B4-BE49-F238E27FC236}">
                <a16:creationId xmlns:a16="http://schemas.microsoft.com/office/drawing/2014/main" id="{8182DA92-50DD-4352-BDFA-6673745EA38E}"/>
              </a:ext>
            </a:extLst>
          </p:cNvPr>
          <p:cNvSpPr/>
          <p:nvPr/>
        </p:nvSpPr>
        <p:spPr>
          <a:xfrm>
            <a:off x="1801511" y="2524598"/>
            <a:ext cx="691514" cy="246221"/>
          </a:xfrm>
          <a:prstGeom prst="rect">
            <a:avLst/>
          </a:prstGeom>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000" b="1" dirty="0">
                <a:solidFill>
                  <a:prstClr val="white"/>
                </a:solidFill>
                <a:latin typeface="微软雅黑 Light" panose="020B0502040204020203" pitchFamily="34" charset="-122"/>
                <a:ea typeface="微软雅黑 Light" panose="020B0502040204020203" pitchFamily="34" charset="-122"/>
              </a:rPr>
              <a:t>示位标</a:t>
            </a:r>
          </a:p>
        </p:txBody>
      </p:sp>
      <p:sp>
        <p:nvSpPr>
          <p:cNvPr id="84" name="矩形 83">
            <a:extLst>
              <a:ext uri="{FF2B5EF4-FFF2-40B4-BE49-F238E27FC236}">
                <a16:creationId xmlns:a16="http://schemas.microsoft.com/office/drawing/2014/main" id="{A163A1FA-95D4-4724-85D1-06E668F68D31}"/>
              </a:ext>
            </a:extLst>
          </p:cNvPr>
          <p:cNvSpPr/>
          <p:nvPr/>
        </p:nvSpPr>
        <p:spPr>
          <a:xfrm>
            <a:off x="3896254" y="5332737"/>
            <a:ext cx="958140" cy="246221"/>
          </a:xfrm>
          <a:prstGeom prst="rect">
            <a:avLst/>
          </a:prstGeom>
        </p:spPr>
        <p:txBody>
          <a:bodyPr wrap="square">
            <a:spAutoFit/>
          </a:bodyPr>
          <a:lstStyle/>
          <a:p>
            <a:pPr algn="just">
              <a:defRPr/>
            </a:pPr>
            <a:r>
              <a:rPr lang="zh-CN" altLang="en-US" sz="1000" b="1" dirty="0">
                <a:solidFill>
                  <a:prstClr val="white"/>
                </a:solidFill>
                <a:latin typeface="微软雅黑 Light" panose="020B0502040204020203" pitchFamily="34" charset="-122"/>
                <a:ea typeface="微软雅黑 Light" panose="020B0502040204020203" pitchFamily="34" charset="-122"/>
              </a:rPr>
              <a:t>船端数据中心</a:t>
            </a:r>
          </a:p>
        </p:txBody>
      </p:sp>
      <p:sp>
        <p:nvSpPr>
          <p:cNvPr id="92" name="矩形 91">
            <a:extLst>
              <a:ext uri="{FF2B5EF4-FFF2-40B4-BE49-F238E27FC236}">
                <a16:creationId xmlns:a16="http://schemas.microsoft.com/office/drawing/2014/main" id="{AEAD659A-70F4-4BFF-BF85-1922292AC4B0}"/>
              </a:ext>
            </a:extLst>
          </p:cNvPr>
          <p:cNvSpPr/>
          <p:nvPr/>
        </p:nvSpPr>
        <p:spPr>
          <a:xfrm>
            <a:off x="5001934" y="5331699"/>
            <a:ext cx="1089469" cy="246221"/>
          </a:xfrm>
          <a:prstGeom prst="rect">
            <a:avLst/>
          </a:prstGeom>
        </p:spPr>
        <p:txBody>
          <a:bodyPr wrap="square">
            <a:spAutoFit/>
          </a:bodyPr>
          <a:lstStyle/>
          <a:p>
            <a:pPr marR="0" lvl="0" indent="0" algn="just" fontAlgn="auto">
              <a:lnSpc>
                <a:spcPct val="100000"/>
              </a:lnSpc>
              <a:spcBef>
                <a:spcPts val="0"/>
              </a:spcBef>
              <a:spcAft>
                <a:spcPts val="0"/>
              </a:spcAft>
              <a:buClrTx/>
              <a:buSzTx/>
              <a:buFontTx/>
              <a:buNone/>
              <a:tabLst/>
              <a:defRPr/>
            </a:pPr>
            <a:r>
              <a:rPr lang="zh-CN" altLang="en-US" sz="1000" b="1" dirty="0">
                <a:solidFill>
                  <a:prstClr val="white"/>
                </a:solidFill>
                <a:latin typeface="微软雅黑 Light" panose="020B0502040204020203" pitchFamily="34" charset="-122"/>
                <a:ea typeface="微软雅黑 Light" panose="020B0502040204020203" pitchFamily="34" charset="-122"/>
              </a:rPr>
              <a:t>探照灯控制单元</a:t>
            </a:r>
          </a:p>
        </p:txBody>
      </p:sp>
      <p:sp>
        <p:nvSpPr>
          <p:cNvPr id="93" name="矩形 92">
            <a:extLst>
              <a:ext uri="{FF2B5EF4-FFF2-40B4-BE49-F238E27FC236}">
                <a16:creationId xmlns:a16="http://schemas.microsoft.com/office/drawing/2014/main" id="{5A49C715-6069-4E8C-8F9B-02A469F7D75A}"/>
              </a:ext>
            </a:extLst>
          </p:cNvPr>
          <p:cNvSpPr/>
          <p:nvPr/>
        </p:nvSpPr>
        <p:spPr>
          <a:xfrm>
            <a:off x="4696711" y="3458800"/>
            <a:ext cx="463845" cy="246221"/>
          </a:xfrm>
          <a:prstGeom prst="rect">
            <a:avLst/>
          </a:prstGeom>
        </p:spPr>
        <p:txBody>
          <a:bodyPr wrap="square">
            <a:spAutoFit/>
          </a:bodyPr>
          <a:lstStyle/>
          <a:p>
            <a:pPr algn="just">
              <a:defRPr/>
            </a:pPr>
            <a:r>
              <a:rPr lang="zh-CN" altLang="en-US" sz="1000" b="1" dirty="0">
                <a:solidFill>
                  <a:prstClr val="white"/>
                </a:solidFill>
                <a:latin typeface="微软雅黑" panose="020B0503020204020204" pitchFamily="34" charset="-122"/>
                <a:ea typeface="微软雅黑" panose="020B0503020204020204" pitchFamily="34" charset="-122"/>
              </a:rPr>
              <a:t>摩棒</a:t>
            </a:r>
          </a:p>
        </p:txBody>
      </p:sp>
      <p:sp>
        <p:nvSpPr>
          <p:cNvPr id="94" name="矩形 93">
            <a:extLst>
              <a:ext uri="{FF2B5EF4-FFF2-40B4-BE49-F238E27FC236}">
                <a16:creationId xmlns:a16="http://schemas.microsoft.com/office/drawing/2014/main" id="{2D0B8954-7FA2-4EB2-888F-C3481FD1F535}"/>
              </a:ext>
            </a:extLst>
          </p:cNvPr>
          <p:cNvSpPr/>
          <p:nvPr/>
        </p:nvSpPr>
        <p:spPr>
          <a:xfrm>
            <a:off x="6725941" y="5331099"/>
            <a:ext cx="843783" cy="246221"/>
          </a:xfrm>
          <a:prstGeom prst="rect">
            <a:avLst/>
          </a:prstGeom>
        </p:spPr>
        <p:txBody>
          <a:bodyPr wrap="square">
            <a:spAutoFit/>
          </a:bodyPr>
          <a:lstStyle/>
          <a:p>
            <a:pPr algn="just">
              <a:defRPr/>
            </a:pPr>
            <a:r>
              <a:rPr lang="zh-CN" altLang="en-US" sz="1000" b="1" dirty="0">
                <a:solidFill>
                  <a:prstClr val="white"/>
                </a:solidFill>
                <a:latin typeface="微软雅黑 Light" panose="020B0502040204020203" pitchFamily="34" charset="-122"/>
                <a:ea typeface="微软雅黑 Light" panose="020B0502040204020203" pitchFamily="34" charset="-122"/>
              </a:rPr>
              <a:t>智能探照灯</a:t>
            </a:r>
          </a:p>
        </p:txBody>
      </p:sp>
      <p:pic>
        <p:nvPicPr>
          <p:cNvPr id="45" name="图片 44">
            <a:extLst>
              <a:ext uri="{FF2B5EF4-FFF2-40B4-BE49-F238E27FC236}">
                <a16:creationId xmlns:a16="http://schemas.microsoft.com/office/drawing/2014/main" id="{0429B704-138F-4FA5-81FE-CE40ADB2F8F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43523" y="704686"/>
            <a:ext cx="1234444" cy="925833"/>
          </a:xfrm>
          <a:prstGeom prst="rect">
            <a:avLst/>
          </a:prstGeom>
          <a:solidFill>
            <a:srgbClr val="FF0000"/>
          </a:solidFill>
          <a:ln>
            <a:solidFill>
              <a:srgbClr val="FF0000"/>
            </a:solidFill>
          </a:ln>
        </p:spPr>
      </p:pic>
      <p:pic>
        <p:nvPicPr>
          <p:cNvPr id="47" name="图片 46">
            <a:extLst>
              <a:ext uri="{FF2B5EF4-FFF2-40B4-BE49-F238E27FC236}">
                <a16:creationId xmlns:a16="http://schemas.microsoft.com/office/drawing/2014/main" id="{7B1D94D9-1542-4CF5-B844-58798A1446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09018" y="704686"/>
            <a:ext cx="1234444" cy="925833"/>
          </a:xfrm>
          <a:prstGeom prst="rect">
            <a:avLst/>
          </a:prstGeom>
          <a:ln>
            <a:solidFill>
              <a:srgbClr val="00B050"/>
            </a:solidFill>
          </a:ln>
        </p:spPr>
      </p:pic>
      <p:sp>
        <p:nvSpPr>
          <p:cNvPr id="50" name="矩形 49">
            <a:extLst>
              <a:ext uri="{FF2B5EF4-FFF2-40B4-BE49-F238E27FC236}">
                <a16:creationId xmlns:a16="http://schemas.microsoft.com/office/drawing/2014/main" id="{214E7571-2B65-4C19-9724-4F4657D646EF}"/>
              </a:ext>
            </a:extLst>
          </p:cNvPr>
          <p:cNvSpPr/>
          <p:nvPr/>
        </p:nvSpPr>
        <p:spPr>
          <a:xfrm>
            <a:off x="6197267" y="1610230"/>
            <a:ext cx="95410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智能探照灯</a:t>
            </a:r>
          </a:p>
        </p:txBody>
      </p:sp>
      <p:sp>
        <p:nvSpPr>
          <p:cNvPr id="51" name="矩形 50">
            <a:extLst>
              <a:ext uri="{FF2B5EF4-FFF2-40B4-BE49-F238E27FC236}">
                <a16:creationId xmlns:a16="http://schemas.microsoft.com/office/drawing/2014/main" id="{4F31CAB3-9EDD-4CB2-8435-D456C7A98936}"/>
              </a:ext>
            </a:extLst>
          </p:cNvPr>
          <p:cNvSpPr/>
          <p:nvPr/>
        </p:nvSpPr>
        <p:spPr>
          <a:xfrm>
            <a:off x="7754394" y="1601521"/>
            <a:ext cx="95410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传统探照灯</a:t>
            </a:r>
          </a:p>
        </p:txBody>
      </p:sp>
      <p:pic>
        <p:nvPicPr>
          <p:cNvPr id="52" name="图片 51">
            <a:extLst>
              <a:ext uri="{FF2B5EF4-FFF2-40B4-BE49-F238E27FC236}">
                <a16:creationId xmlns:a16="http://schemas.microsoft.com/office/drawing/2014/main" id="{DD2D423E-0234-4B5D-B3BB-F7CB9444E9C9}"/>
              </a:ext>
            </a:extLst>
          </p:cNvPr>
          <p:cNvPicPr>
            <a:picLocks noChangeAspect="1"/>
          </p:cNvPicPr>
          <p:nvPr/>
        </p:nvPicPr>
        <p:blipFill rotWithShape="1">
          <a:blip r:embed="rId20" cstate="print">
            <a:duotone>
              <a:prstClr val="black"/>
              <a:srgbClr val="00B050">
                <a:tint val="45000"/>
                <a:satMod val="400000"/>
              </a:srgbClr>
            </a:duotone>
            <a:extLst>
              <a:ext uri="{28A0092B-C50C-407E-A947-70E740481C1C}">
                <a14:useLocalDpi xmlns:a14="http://schemas.microsoft.com/office/drawing/2010/main" val="0"/>
              </a:ext>
            </a:extLst>
          </a:blip>
          <a:srcRect l="23159" t="22265" r="20913" b="68640"/>
          <a:stretch/>
        </p:blipFill>
        <p:spPr>
          <a:xfrm>
            <a:off x="509036" y="6361006"/>
            <a:ext cx="11178382" cy="396795"/>
          </a:xfrm>
          <a:prstGeom prst="rect">
            <a:avLst/>
          </a:prstGeom>
        </p:spPr>
      </p:pic>
      <p:grpSp>
        <p:nvGrpSpPr>
          <p:cNvPr id="55" name="组合 54">
            <a:extLst>
              <a:ext uri="{FF2B5EF4-FFF2-40B4-BE49-F238E27FC236}">
                <a16:creationId xmlns:a16="http://schemas.microsoft.com/office/drawing/2014/main" id="{3BE71BB5-9B8F-445C-AEFC-22976FAF1B8B}"/>
              </a:ext>
            </a:extLst>
          </p:cNvPr>
          <p:cNvGrpSpPr/>
          <p:nvPr/>
        </p:nvGrpSpPr>
        <p:grpSpPr>
          <a:xfrm rot="5400000">
            <a:off x="6065795" y="1909107"/>
            <a:ext cx="71029" cy="7394818"/>
            <a:chOff x="-1" y="3807647"/>
            <a:chExt cx="12195238" cy="1280972"/>
          </a:xfrm>
        </p:grpSpPr>
        <p:sp>
          <p:nvSpPr>
            <p:cNvPr id="58" name="箭头: 五边形 57">
              <a:extLst>
                <a:ext uri="{FF2B5EF4-FFF2-40B4-BE49-F238E27FC236}">
                  <a16:creationId xmlns:a16="http://schemas.microsoft.com/office/drawing/2014/main" id="{5945EA27-EC56-4D48-A38D-AA1358023027}"/>
                </a:ext>
              </a:extLst>
            </p:cNvPr>
            <p:cNvSpPr/>
            <p:nvPr/>
          </p:nvSpPr>
          <p:spPr>
            <a:xfrm rot="16200000">
              <a:off x="5777388" y="-1329168"/>
              <a:ext cx="640398" cy="12195175"/>
            </a:xfrm>
            <a:prstGeom prst="homePlate">
              <a:avLst>
                <a:gd name="adj" fmla="val 0"/>
              </a:avLst>
            </a:prstGeom>
            <a:gradFill>
              <a:gsLst>
                <a:gs pos="4000">
                  <a:srgbClr val="0261EE">
                    <a:alpha val="43000"/>
                  </a:srgbClr>
                </a:gs>
                <a:gs pos="61000">
                  <a:schemeClr val="tx1">
                    <a:lumMod val="75000"/>
                    <a:lumOff val="25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箭头: 五边形 59">
              <a:extLst>
                <a:ext uri="{FF2B5EF4-FFF2-40B4-BE49-F238E27FC236}">
                  <a16:creationId xmlns:a16="http://schemas.microsoft.com/office/drawing/2014/main" id="{2D6E5C98-6927-443E-A6DD-9B86FF3ACA52}"/>
                </a:ext>
              </a:extLst>
            </p:cNvPr>
            <p:cNvSpPr/>
            <p:nvPr/>
          </p:nvSpPr>
          <p:spPr>
            <a:xfrm rot="5400000">
              <a:off x="5777450" y="-1969743"/>
              <a:ext cx="640398" cy="12195177"/>
            </a:xfrm>
            <a:prstGeom prst="homePlate">
              <a:avLst>
                <a:gd name="adj" fmla="val 0"/>
              </a:avLst>
            </a:prstGeom>
            <a:gradFill>
              <a:gsLst>
                <a:gs pos="4000">
                  <a:srgbClr val="0261EE">
                    <a:alpha val="43000"/>
                  </a:srgbClr>
                </a:gs>
                <a:gs pos="61000">
                  <a:schemeClr val="tx1">
                    <a:lumMod val="75000"/>
                    <a:lumOff val="25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3" name="组合 72">
            <a:extLst>
              <a:ext uri="{FF2B5EF4-FFF2-40B4-BE49-F238E27FC236}">
                <a16:creationId xmlns:a16="http://schemas.microsoft.com/office/drawing/2014/main" id="{E86C3479-18EF-4E8B-9BA6-FA560EE7B163}"/>
              </a:ext>
            </a:extLst>
          </p:cNvPr>
          <p:cNvGrpSpPr/>
          <p:nvPr/>
        </p:nvGrpSpPr>
        <p:grpSpPr>
          <a:xfrm>
            <a:off x="3928353" y="1845487"/>
            <a:ext cx="648000" cy="336674"/>
            <a:chOff x="6337938" y="3296929"/>
            <a:chExt cx="648000" cy="426764"/>
          </a:xfrm>
        </p:grpSpPr>
        <p:pic>
          <p:nvPicPr>
            <p:cNvPr id="74" name="图片 73">
              <a:extLst>
                <a:ext uri="{FF2B5EF4-FFF2-40B4-BE49-F238E27FC236}">
                  <a16:creationId xmlns:a16="http://schemas.microsoft.com/office/drawing/2014/main" id="{6555E236-5318-44BD-8B79-01035211822F}"/>
                </a:ext>
              </a:extLst>
            </p:cNvPr>
            <p:cNvPicPr>
              <a:picLocks noChangeAspect="1"/>
            </p:cNvPicPr>
            <p:nvPr/>
          </p:nvPicPr>
          <p:blipFill>
            <a:blip r:embed="rId21">
              <a:duotone>
                <a:schemeClr val="accent2">
                  <a:shade val="45000"/>
                  <a:satMod val="135000"/>
                </a:schemeClr>
                <a:prstClr val="white"/>
              </a:duotone>
              <a:extLst>
                <a:ext uri="{BEBA8EAE-BF5A-486C-A8C5-ECC9F3942E4B}">
                  <a14:imgProps xmlns:a14="http://schemas.microsoft.com/office/drawing/2010/main">
                    <a14:imgLayer r:embed="rId22">
                      <a14:imgEffect>
                        <a14:artisticPencilGrayscale/>
                      </a14:imgEffect>
                    </a14:imgLayer>
                  </a14:imgProps>
                </a:ext>
              </a:extLst>
            </a:blip>
            <a:stretch>
              <a:fillRect/>
            </a:stretch>
          </p:blipFill>
          <p:spPr>
            <a:xfrm>
              <a:off x="6343213" y="3420291"/>
              <a:ext cx="432000" cy="303402"/>
            </a:xfrm>
            <a:prstGeom prst="rect">
              <a:avLst/>
            </a:prstGeom>
          </p:spPr>
        </p:pic>
        <p:sp>
          <p:nvSpPr>
            <p:cNvPr id="78" name="矩形 77">
              <a:extLst>
                <a:ext uri="{FF2B5EF4-FFF2-40B4-BE49-F238E27FC236}">
                  <a16:creationId xmlns:a16="http://schemas.microsoft.com/office/drawing/2014/main" id="{D5D0B2A5-BD72-49AA-A894-E87813DA059F}"/>
                </a:ext>
              </a:extLst>
            </p:cNvPr>
            <p:cNvSpPr/>
            <p:nvPr/>
          </p:nvSpPr>
          <p:spPr>
            <a:xfrm>
              <a:off x="6337938" y="3296929"/>
              <a:ext cx="648000" cy="23408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 b="1" i="0" u="none" strike="noStrike" kern="1200" cap="none" spc="0" normalizeH="0" baseline="0" noProof="0" dirty="0">
                  <a:ln>
                    <a:noFill/>
                  </a:ln>
                  <a:solidFill>
                    <a:srgbClr val="087CFF"/>
                  </a:solidFill>
                  <a:effectLst/>
                  <a:uLnTx/>
                  <a:uFillTx/>
                  <a:latin typeface="微软雅黑 Light" panose="020B0502040204020203" pitchFamily="34" charset="-122"/>
                  <a:ea typeface="微软雅黑 Light" panose="020B0502040204020203" pitchFamily="34" charset="-122"/>
                </a:rPr>
                <a:t>互联网</a:t>
              </a:r>
            </a:p>
          </p:txBody>
        </p:sp>
      </p:grpSp>
      <p:pic>
        <p:nvPicPr>
          <p:cNvPr id="79" name="图片 78">
            <a:extLst>
              <a:ext uri="{FF2B5EF4-FFF2-40B4-BE49-F238E27FC236}">
                <a16:creationId xmlns:a16="http://schemas.microsoft.com/office/drawing/2014/main" id="{A3F68E41-97C7-47C6-AB01-5FD9A1E5F65F}"/>
              </a:ext>
            </a:extLst>
          </p:cNvPr>
          <p:cNvPicPr>
            <a:picLocks noChangeAspect="1"/>
          </p:cNvPicPr>
          <p:nvPr/>
        </p:nvPicPr>
        <p:blipFill rotWithShape="1">
          <a:blip r:embed="rId23" cstate="print">
            <a:duotone>
              <a:schemeClr val="accent3">
                <a:shade val="45000"/>
                <a:satMod val="135000"/>
              </a:schemeClr>
              <a:prstClr val="white"/>
            </a:duotone>
            <a:extLst>
              <a:ext uri="{BEBA8EAE-BF5A-486C-A8C5-ECC9F3942E4B}">
                <a14:imgProps xmlns:a14="http://schemas.microsoft.com/office/drawing/2010/main">
                  <a14:imgLayer r:embed="rId24">
                    <a14:imgEffect>
                      <a14:colorTemperature colorTemp="11200"/>
                    </a14:imgEffect>
                  </a14:imgLayer>
                </a14:imgProps>
              </a:ext>
              <a:ext uri="{28A0092B-C50C-407E-A947-70E740481C1C}">
                <a14:useLocalDpi xmlns:a14="http://schemas.microsoft.com/office/drawing/2010/main" val="0"/>
              </a:ext>
            </a:extLst>
          </a:blip>
          <a:srcRect l="24470" t="20972" r="23589" b="20138"/>
          <a:stretch/>
        </p:blipFill>
        <p:spPr>
          <a:xfrm>
            <a:off x="5183892" y="3658680"/>
            <a:ext cx="955931" cy="770521"/>
          </a:xfrm>
          <a:prstGeom prst="rect">
            <a:avLst/>
          </a:prstGeom>
        </p:spPr>
      </p:pic>
      <p:pic>
        <p:nvPicPr>
          <p:cNvPr id="9" name="图片 8">
            <a:extLst>
              <a:ext uri="{FF2B5EF4-FFF2-40B4-BE49-F238E27FC236}">
                <a16:creationId xmlns:a16="http://schemas.microsoft.com/office/drawing/2014/main" id="{591D640F-BE35-40AC-8B38-D73743FCCA45}"/>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5639"/>
          <a:stretch/>
        </p:blipFill>
        <p:spPr>
          <a:xfrm>
            <a:off x="5243228" y="3705021"/>
            <a:ext cx="820005" cy="498186"/>
          </a:xfrm>
          <a:prstGeom prst="rect">
            <a:avLst/>
          </a:prstGeom>
        </p:spPr>
      </p:pic>
    </p:spTree>
    <p:extLst>
      <p:ext uri="{BB962C8B-B14F-4D97-AF65-F5344CB8AC3E}">
        <p14:creationId xmlns:p14="http://schemas.microsoft.com/office/powerpoint/2010/main" val="35627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pic>
        <p:nvPicPr>
          <p:cNvPr id="10" name="图片 9">
            <a:extLst>
              <a:ext uri="{FF2B5EF4-FFF2-40B4-BE49-F238E27FC236}">
                <a16:creationId xmlns:a16="http://schemas.microsoft.com/office/drawing/2014/main" id="{09A42075-D38E-4499-8021-F2021F7298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9446" y="2059033"/>
            <a:ext cx="4020552" cy="3015414"/>
          </a:xfrm>
          <a:prstGeom prst="rect">
            <a:avLst/>
          </a:prstGeom>
          <a:solidFill>
            <a:srgbClr val="FF0000"/>
          </a:solidFill>
          <a:ln>
            <a:solidFill>
              <a:srgbClr val="FF0000"/>
            </a:solidFill>
          </a:ln>
        </p:spPr>
      </p:pic>
      <p:pic>
        <p:nvPicPr>
          <p:cNvPr id="12" name="图片 11">
            <a:extLst>
              <a:ext uri="{FF2B5EF4-FFF2-40B4-BE49-F238E27FC236}">
                <a16:creationId xmlns:a16="http://schemas.microsoft.com/office/drawing/2014/main" id="{A7437A24-92BB-4472-91E6-69E43E0135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3101" y="2059033"/>
            <a:ext cx="4020552" cy="3015414"/>
          </a:xfrm>
          <a:prstGeom prst="rect">
            <a:avLst/>
          </a:prstGeom>
          <a:ln>
            <a:solidFill>
              <a:srgbClr val="00B050"/>
            </a:solidFill>
          </a:ln>
        </p:spPr>
      </p:pic>
      <p:sp>
        <p:nvSpPr>
          <p:cNvPr id="13" name="矩形 12">
            <a:extLst>
              <a:ext uri="{FF2B5EF4-FFF2-40B4-BE49-F238E27FC236}">
                <a16:creationId xmlns:a16="http://schemas.microsoft.com/office/drawing/2014/main" id="{24465A36-0270-470A-8A2C-DAE57FCD6C9B}"/>
              </a:ext>
            </a:extLst>
          </p:cNvPr>
          <p:cNvSpPr/>
          <p:nvPr/>
        </p:nvSpPr>
        <p:spPr>
          <a:xfrm>
            <a:off x="6197267" y="1610230"/>
            <a:ext cx="95410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智能探照灯</a:t>
            </a:r>
          </a:p>
        </p:txBody>
      </p:sp>
      <p:sp>
        <p:nvSpPr>
          <p:cNvPr id="14" name="矩形 13">
            <a:extLst>
              <a:ext uri="{FF2B5EF4-FFF2-40B4-BE49-F238E27FC236}">
                <a16:creationId xmlns:a16="http://schemas.microsoft.com/office/drawing/2014/main" id="{65804281-9C3D-46EE-9407-3974EF6E7A2F}"/>
              </a:ext>
            </a:extLst>
          </p:cNvPr>
          <p:cNvSpPr/>
          <p:nvPr/>
        </p:nvSpPr>
        <p:spPr>
          <a:xfrm>
            <a:off x="7754394" y="1601521"/>
            <a:ext cx="95410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50000"/>
                    <a:lumOff val="50000"/>
                  </a:prstClr>
                </a:solidFill>
                <a:effectLst/>
                <a:uLnTx/>
                <a:uFillTx/>
                <a:latin typeface="方正兰亭超细黑简体" panose="02000000000000000000" pitchFamily="2" charset="-122"/>
                <a:ea typeface="方正兰亭超细黑简体" panose="02000000000000000000" pitchFamily="2" charset="-122"/>
                <a:cs typeface="+mn-cs"/>
              </a:rPr>
              <a:t>传统探照灯</a:t>
            </a:r>
          </a:p>
        </p:txBody>
      </p:sp>
    </p:spTree>
    <p:extLst>
      <p:ext uri="{BB962C8B-B14F-4D97-AF65-F5344CB8AC3E}">
        <p14:creationId xmlns:p14="http://schemas.microsoft.com/office/powerpoint/2010/main" val="26424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80ABA5-2797-42E2-BA25-43D112D61C4C}"/>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PaintBrush/>
                    </a14:imgEffect>
                    <a14:imgEffect>
                      <a14:colorTemperature colorTemp="4700"/>
                    </a14:imgEffect>
                    <a14:imgEffect>
                      <a14:saturation sat="0"/>
                    </a14:imgEffect>
                  </a14:imgLayer>
                </a14:imgProps>
              </a:ext>
            </a:extLst>
          </a:blip>
          <a:srcRect l="26346" t="22561" r="26607" b="29163"/>
          <a:stretch/>
        </p:blipFill>
        <p:spPr>
          <a:xfrm>
            <a:off x="1430520" y="2366087"/>
            <a:ext cx="2133984" cy="2139696"/>
          </a:xfrm>
          <a:prstGeom prst="rect">
            <a:avLst/>
          </a:prstGeom>
        </p:spPr>
      </p:pic>
      <p:sp>
        <p:nvSpPr>
          <p:cNvPr id="32" name="矩形: 圆角 31">
            <a:extLst>
              <a:ext uri="{FF2B5EF4-FFF2-40B4-BE49-F238E27FC236}">
                <a16:creationId xmlns:a16="http://schemas.microsoft.com/office/drawing/2014/main" id="{BDC962F7-3059-408E-8DAB-01B849A55631}"/>
              </a:ext>
            </a:extLst>
          </p:cNvPr>
          <p:cNvSpPr/>
          <p:nvPr/>
        </p:nvSpPr>
        <p:spPr>
          <a:xfrm>
            <a:off x="6735263" y="2234686"/>
            <a:ext cx="1458311" cy="580699"/>
          </a:xfrm>
          <a:prstGeom prst="roundRect">
            <a:avLst>
              <a:gd name="adj" fmla="val 12547"/>
            </a:avLst>
          </a:prstGeom>
          <a:blipFill>
            <a:blip r:embed="rId5"/>
            <a:stretch>
              <a:fillRect/>
            </a:stretch>
          </a:blipFill>
          <a:ln>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0AB91DFA-3508-4D2C-8CDD-CA00612868FE}"/>
              </a:ext>
            </a:extLst>
          </p:cNvPr>
          <p:cNvSpPr/>
          <p:nvPr/>
        </p:nvSpPr>
        <p:spPr>
          <a:xfrm>
            <a:off x="7992296" y="2471819"/>
            <a:ext cx="932688" cy="495245"/>
          </a:xfrm>
          <a:prstGeom prst="roundRect">
            <a:avLst>
              <a:gd name="adj" fmla="val 12547"/>
            </a:avLst>
          </a:prstGeom>
          <a:blipFill>
            <a:blip r:embed="rId6"/>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A6C19511-87F6-4993-9FEA-3FDCAA496DE4}"/>
              </a:ext>
            </a:extLst>
          </p:cNvPr>
          <p:cNvSpPr/>
          <p:nvPr/>
        </p:nvSpPr>
        <p:spPr>
          <a:xfrm>
            <a:off x="8797314" y="2277412"/>
            <a:ext cx="932688" cy="495245"/>
          </a:xfrm>
          <a:prstGeom prst="roundRect">
            <a:avLst>
              <a:gd name="adj" fmla="val 12547"/>
            </a:avLst>
          </a:prstGeom>
          <a:blipFill>
            <a:blip r:embed="rId7"/>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2855C734-0F23-4AA3-8B2F-DA907BB5CEB6}"/>
              </a:ext>
            </a:extLst>
          </p:cNvPr>
          <p:cNvSpPr/>
          <p:nvPr/>
        </p:nvSpPr>
        <p:spPr>
          <a:xfrm>
            <a:off x="3904389" y="3244104"/>
            <a:ext cx="5065810" cy="369332"/>
          </a:xfrm>
          <a:prstGeom prst="rect">
            <a:avLst/>
          </a:prstGeom>
        </p:spPr>
        <p:txBody>
          <a:bodyPr wrap="none">
            <a:spAutoFit/>
          </a:bodyPr>
          <a:lstStyle/>
          <a:p>
            <a:pPr algn="ctr"/>
            <a:r>
              <a:rPr lang="zh-CN" altLang="en-US" b="1" dirty="0">
                <a:latin typeface="方正兰亭超细黑简体" panose="02000000000000000000" pitchFamily="2" charset="-122"/>
                <a:ea typeface="方正兰亭超细黑简体" panose="02000000000000000000" pitchFamily="2" charset="-122"/>
              </a:rPr>
              <a:t>使命愿景：创造可分享的快乐、让安全可以预见</a:t>
            </a:r>
          </a:p>
        </p:txBody>
      </p:sp>
      <p:sp>
        <p:nvSpPr>
          <p:cNvPr id="10" name="矩形 9">
            <a:extLst>
              <a:ext uri="{FF2B5EF4-FFF2-40B4-BE49-F238E27FC236}">
                <a16:creationId xmlns:a16="http://schemas.microsoft.com/office/drawing/2014/main" id="{6F5992DE-43E5-42DA-AA6B-BDA430E96E6B}"/>
              </a:ext>
            </a:extLst>
          </p:cNvPr>
          <p:cNvSpPr/>
          <p:nvPr/>
        </p:nvSpPr>
        <p:spPr>
          <a:xfrm>
            <a:off x="3850235" y="2924607"/>
            <a:ext cx="2561919"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chemeClr val="bg2">
                    <a:lumMod val="10000"/>
                  </a:schemeClr>
                </a:solidFill>
                <a:latin typeface="方正兰亭超细黑简体" panose="02000000000000000000" pitchFamily="2" charset="-122"/>
                <a:ea typeface="方正兰亭超细黑简体" panose="02000000000000000000" pitchFamily="2" charset="-122"/>
              </a:rPr>
              <a:t> </a:t>
            </a:r>
            <a:r>
              <a:rPr lang="zh-CN" altLang="en-US" b="1" dirty="0">
                <a:latin typeface="方正兰亭超细黑简体" panose="02000000000000000000" pitchFamily="2" charset="-122"/>
                <a:ea typeface="方正兰亭超细黑简体" panose="02000000000000000000" pitchFamily="2" charset="-122"/>
              </a:rPr>
              <a:t>产品思想：可靠易维护</a:t>
            </a:r>
          </a:p>
        </p:txBody>
      </p:sp>
      <p:sp>
        <p:nvSpPr>
          <p:cNvPr id="11" name="矩形 10">
            <a:extLst>
              <a:ext uri="{FF2B5EF4-FFF2-40B4-BE49-F238E27FC236}">
                <a16:creationId xmlns:a16="http://schemas.microsoft.com/office/drawing/2014/main" id="{C6A878FA-1B81-4544-9C02-A6BA967DCC11}"/>
              </a:ext>
            </a:extLst>
          </p:cNvPr>
          <p:cNvSpPr/>
          <p:nvPr/>
        </p:nvSpPr>
        <p:spPr>
          <a:xfrm>
            <a:off x="3849166" y="3579464"/>
            <a:ext cx="5772195" cy="369332"/>
          </a:xfrm>
          <a:prstGeom prst="rect">
            <a:avLst/>
          </a:prstGeom>
        </p:spPr>
        <p:txBody>
          <a:bodyPr wrap="square">
            <a:spAutoFit/>
          </a:bodyPr>
          <a:lstStyle/>
          <a:p>
            <a:r>
              <a:rPr lang="zh-CN" altLang="en-US" dirty="0">
                <a:solidFill>
                  <a:schemeClr val="bg2">
                    <a:lumMod val="10000"/>
                  </a:schemeClr>
                </a:solidFill>
                <a:latin typeface="方正兰亭超细黑简体" panose="02000000000000000000" pitchFamily="2" charset="-122"/>
                <a:ea typeface="方正兰亭超细黑简体" panose="02000000000000000000" pitchFamily="2" charset="-122"/>
              </a:rPr>
              <a:t> </a:t>
            </a:r>
            <a:r>
              <a:rPr lang="zh-CN" altLang="en-US" b="1" dirty="0">
                <a:latin typeface="方正兰亭超细黑简体" panose="02000000000000000000" pitchFamily="2" charset="-122"/>
                <a:ea typeface="方正兰亭超细黑简体" panose="02000000000000000000" pitchFamily="2" charset="-122"/>
              </a:rPr>
              <a:t>发展根本：理解用户、学习创新、专注快速、开放共赢</a:t>
            </a:r>
          </a:p>
        </p:txBody>
      </p:sp>
      <p:cxnSp>
        <p:nvCxnSpPr>
          <p:cNvPr id="16" name="直接连接符 15">
            <a:extLst>
              <a:ext uri="{FF2B5EF4-FFF2-40B4-BE49-F238E27FC236}">
                <a16:creationId xmlns:a16="http://schemas.microsoft.com/office/drawing/2014/main" id="{EF625593-5094-4718-914D-EDA361B94120}"/>
              </a:ext>
            </a:extLst>
          </p:cNvPr>
          <p:cNvCxnSpPr>
            <a:cxnSpLocks/>
          </p:cNvCxnSpPr>
          <p:nvPr/>
        </p:nvCxnSpPr>
        <p:spPr>
          <a:xfrm rot="1500000">
            <a:off x="3850213" y="2988114"/>
            <a:ext cx="0" cy="21600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F05EDF3-AEB0-42C0-9926-B6704D69BDC8}"/>
              </a:ext>
            </a:extLst>
          </p:cNvPr>
          <p:cNvCxnSpPr>
            <a:cxnSpLocks/>
          </p:cNvCxnSpPr>
          <p:nvPr/>
        </p:nvCxnSpPr>
        <p:spPr>
          <a:xfrm rot="1500000">
            <a:off x="3847871" y="3314746"/>
            <a:ext cx="0" cy="21600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64BE668-4AA5-4418-97D8-37E82F27A4F1}"/>
              </a:ext>
            </a:extLst>
          </p:cNvPr>
          <p:cNvCxnSpPr>
            <a:cxnSpLocks/>
          </p:cNvCxnSpPr>
          <p:nvPr/>
        </p:nvCxnSpPr>
        <p:spPr>
          <a:xfrm rot="1500000">
            <a:off x="3847874" y="3641723"/>
            <a:ext cx="0" cy="21600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CB57F7AF-BEFD-49D5-A0A2-B233F6C4BCD1}"/>
              </a:ext>
            </a:extLst>
          </p:cNvPr>
          <p:cNvGrpSpPr/>
          <p:nvPr/>
        </p:nvGrpSpPr>
        <p:grpSpPr>
          <a:xfrm>
            <a:off x="7611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8">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8">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4" name="矩形 23">
            <a:extLst>
              <a:ext uri="{FF2B5EF4-FFF2-40B4-BE49-F238E27FC236}">
                <a16:creationId xmlns:a16="http://schemas.microsoft.com/office/drawing/2014/main" id="{D88EC1E5-9B2E-40D2-8D66-7C1A537EFB4E}"/>
              </a:ext>
            </a:extLst>
          </p:cNvPr>
          <p:cNvSpPr/>
          <p:nvPr/>
        </p:nvSpPr>
        <p:spPr>
          <a:xfrm>
            <a:off x="2387407" y="186848"/>
            <a:ext cx="2364750" cy="369332"/>
          </a:xfrm>
          <a:prstGeom prst="rect">
            <a:avLst/>
          </a:prstGeom>
        </p:spPr>
        <p:txBody>
          <a:bodyPr wrap="none" anchor="ctr" anchorCtr="1">
            <a:spAutoFit/>
          </a:bodyPr>
          <a:lstStyle/>
          <a:p>
            <a:pPr algn="ctr">
              <a:defRPr/>
            </a:pPr>
            <a:r>
              <a:rPr lang="hy-AM" altLang="zh-CN" b="1" dirty="0">
                <a:solidFill>
                  <a:srgbClr val="0266F8"/>
                </a:solidFill>
                <a:latin typeface="Segoe UI"/>
                <a:ea typeface="微软雅黑 Light" panose="020B0502040204020203" pitchFamily="34" charset="-122"/>
              </a:rPr>
              <a:t>❷</a:t>
            </a:r>
            <a:r>
              <a:rPr lang="zh-CN" altLang="en-US" b="1" dirty="0">
                <a:solidFill>
                  <a:srgbClr val="E7E6E6">
                    <a:lumMod val="10000"/>
                  </a:srgbClr>
                </a:solidFill>
                <a:latin typeface="微软雅黑" panose="020B0503020204020204" pitchFamily="34" charset="-122"/>
                <a:ea typeface="微软雅黑" panose="020B0503020204020204" pitchFamily="34" charset="-122"/>
              </a:rPr>
              <a:t>公司介绍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公司精神</a:t>
            </a:r>
          </a:p>
        </p:txBody>
      </p:sp>
      <p:pic>
        <p:nvPicPr>
          <p:cNvPr id="4" name="图片 3">
            <a:extLst>
              <a:ext uri="{FF2B5EF4-FFF2-40B4-BE49-F238E27FC236}">
                <a16:creationId xmlns:a16="http://schemas.microsoft.com/office/drawing/2014/main" id="{9E9B112A-AF03-40BB-B60D-86B7635F8BE6}"/>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95709" y="3315339"/>
            <a:ext cx="1002857" cy="244742"/>
          </a:xfrm>
          <a:prstGeom prst="rect">
            <a:avLst/>
          </a:prstGeom>
        </p:spPr>
      </p:pic>
      <p:sp>
        <p:nvSpPr>
          <p:cNvPr id="19" name="矩形: 圆角 18">
            <a:extLst>
              <a:ext uri="{FF2B5EF4-FFF2-40B4-BE49-F238E27FC236}">
                <a16:creationId xmlns:a16="http://schemas.microsoft.com/office/drawing/2014/main" id="{9B482D5C-1682-48D9-A744-8D71CC97FC51}"/>
              </a:ext>
            </a:extLst>
          </p:cNvPr>
          <p:cNvSpPr/>
          <p:nvPr/>
        </p:nvSpPr>
        <p:spPr>
          <a:xfrm>
            <a:off x="9363264" y="2658711"/>
            <a:ext cx="932688" cy="495245"/>
          </a:xfrm>
          <a:prstGeom prst="roundRect">
            <a:avLst>
              <a:gd name="adj" fmla="val 12547"/>
            </a:avLst>
          </a:prstGeom>
          <a:blipFill>
            <a:blip r:embed="rId13"/>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BB18613F-05AE-4238-A467-F65964564A80}"/>
              </a:ext>
            </a:extLst>
          </p:cNvPr>
          <p:cNvSpPr/>
          <p:nvPr/>
        </p:nvSpPr>
        <p:spPr>
          <a:xfrm>
            <a:off x="10056884" y="2353837"/>
            <a:ext cx="932688" cy="495245"/>
          </a:xfrm>
          <a:prstGeom prst="roundRect">
            <a:avLst>
              <a:gd name="adj" fmla="val 12547"/>
            </a:avLst>
          </a:prstGeom>
          <a:blipFill>
            <a:blip r:embed="rId14"/>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58D1911A-FC8B-467C-AA95-D1539469A74A}"/>
              </a:ext>
            </a:extLst>
          </p:cNvPr>
          <p:cNvSpPr/>
          <p:nvPr/>
        </p:nvSpPr>
        <p:spPr>
          <a:xfrm>
            <a:off x="10734232" y="2722887"/>
            <a:ext cx="932688" cy="495245"/>
          </a:xfrm>
          <a:prstGeom prst="roundRect">
            <a:avLst>
              <a:gd name="adj" fmla="val 12547"/>
            </a:avLst>
          </a:prstGeom>
          <a:blipFill>
            <a:blip r:embed="rId15"/>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D2C79FAB-83C9-488F-A891-626B7C7F62FC}"/>
              </a:ext>
            </a:extLst>
          </p:cNvPr>
          <p:cNvSpPr/>
          <p:nvPr/>
        </p:nvSpPr>
        <p:spPr>
          <a:xfrm>
            <a:off x="10388987" y="3188460"/>
            <a:ext cx="932688" cy="495245"/>
          </a:xfrm>
          <a:prstGeom prst="roundRect">
            <a:avLst>
              <a:gd name="adj" fmla="val 12547"/>
            </a:avLst>
          </a:prstGeom>
          <a:blipFill>
            <a:blip r:embed="rId16"/>
            <a:stretch>
              <a:fillRect/>
            </a:stretch>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9978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ppt_w</p:attrName>
                                        </p:attrNameLst>
                                      </p:cBhvr>
                                      <p:tavLst>
                                        <p:tav tm="0" fmla="#ppt_w*sin(2.5*pi*$)">
                                          <p:val>
                                            <p:fltVal val="0"/>
                                          </p:val>
                                        </p:tav>
                                        <p:tav tm="100000">
                                          <p:val>
                                            <p:fltVal val="1"/>
                                          </p:val>
                                        </p:tav>
                                      </p:tavLst>
                                    </p:anim>
                                    <p:anim calcmode="lin" valueType="num">
                                      <p:cBhvr>
                                        <p:cTn id="9" dur="5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750"/>
                            </p:stCondLst>
                            <p:childTnLst>
                              <p:par>
                                <p:cTn id="11" presetID="2" presetClass="entr" presetSubtype="1"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250" fill="hold"/>
                                        <p:tgtEl>
                                          <p:spTgt spid="16"/>
                                        </p:tgtEl>
                                        <p:attrNameLst>
                                          <p:attrName>ppt_x</p:attrName>
                                        </p:attrNameLst>
                                      </p:cBhvr>
                                      <p:tavLst>
                                        <p:tav tm="0">
                                          <p:val>
                                            <p:strVal val="#ppt_x"/>
                                          </p:val>
                                        </p:tav>
                                        <p:tav tm="100000">
                                          <p:val>
                                            <p:strVal val="#ppt_x"/>
                                          </p:val>
                                        </p:tav>
                                      </p:tavLst>
                                    </p:anim>
                                    <p:anim calcmode="lin" valueType="num">
                                      <p:cBhvr additive="base">
                                        <p:cTn id="14" dur="250" fill="hold"/>
                                        <p:tgtEl>
                                          <p:spTgt spid="16"/>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250" fill="hold"/>
                                        <p:tgtEl>
                                          <p:spTgt spid="17"/>
                                        </p:tgtEl>
                                        <p:attrNameLst>
                                          <p:attrName>ppt_x</p:attrName>
                                        </p:attrNameLst>
                                      </p:cBhvr>
                                      <p:tavLst>
                                        <p:tav tm="0">
                                          <p:val>
                                            <p:strVal val="#ppt_x"/>
                                          </p:val>
                                        </p:tav>
                                        <p:tav tm="100000">
                                          <p:val>
                                            <p:strVal val="#ppt_x"/>
                                          </p:val>
                                        </p:tav>
                                      </p:tavLst>
                                    </p:anim>
                                    <p:anim calcmode="lin" valueType="num">
                                      <p:cBhvr additive="base">
                                        <p:cTn id="19" dur="250" fill="hold"/>
                                        <p:tgtEl>
                                          <p:spTgt spid="17"/>
                                        </p:tgtEl>
                                        <p:attrNameLst>
                                          <p:attrName>ppt_y</p:attrName>
                                        </p:attrNameLst>
                                      </p:cBhvr>
                                      <p:tavLst>
                                        <p:tav tm="0">
                                          <p:val>
                                            <p:strVal val="0-#ppt_h/2"/>
                                          </p:val>
                                        </p:tav>
                                        <p:tav tm="100000">
                                          <p:val>
                                            <p:strVal val="#ppt_y"/>
                                          </p:val>
                                        </p:tav>
                                      </p:tavLst>
                                    </p:anim>
                                  </p:childTnLst>
                                </p:cTn>
                              </p:par>
                            </p:childTnLst>
                          </p:cTn>
                        </p:par>
                        <p:par>
                          <p:cTn id="20" fill="hold">
                            <p:stCondLst>
                              <p:cond delay="1250"/>
                            </p:stCondLst>
                            <p:childTnLst>
                              <p:par>
                                <p:cTn id="21" presetID="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 fill="hold"/>
                                        <p:tgtEl>
                                          <p:spTgt spid="18"/>
                                        </p:tgtEl>
                                        <p:attrNameLst>
                                          <p:attrName>ppt_x</p:attrName>
                                        </p:attrNameLst>
                                      </p:cBhvr>
                                      <p:tavLst>
                                        <p:tav tm="0">
                                          <p:val>
                                            <p:strVal val="#ppt_x"/>
                                          </p:val>
                                        </p:tav>
                                        <p:tav tm="100000">
                                          <p:val>
                                            <p:strVal val="#ppt_x"/>
                                          </p:val>
                                        </p:tav>
                                      </p:tavLst>
                                    </p:anim>
                                    <p:anim calcmode="lin" valueType="num">
                                      <p:cBhvr additive="base">
                                        <p:cTn id="24" dur="250" fill="hold"/>
                                        <p:tgtEl>
                                          <p:spTgt spid="18"/>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250"/>
                                        <p:tgtEl>
                                          <p:spTgt spid="10"/>
                                        </p:tgtEl>
                                      </p:cBhvr>
                                    </p:animEffect>
                                  </p:childTnLst>
                                </p:cTn>
                              </p:par>
                            </p:childTnLst>
                          </p:cTn>
                        </p:par>
                        <p:par>
                          <p:cTn id="29" fill="hold">
                            <p:stCondLst>
                              <p:cond delay="175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250"/>
                                        <p:tgtEl>
                                          <p:spTgt spid="9"/>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50"/>
                                        <p:tgtEl>
                                          <p:spTgt spid="11"/>
                                        </p:tgtEl>
                                      </p:cBhvr>
                                    </p:animEffect>
                                  </p:childTnLst>
                                </p:cTn>
                              </p:par>
                            </p:childTnLst>
                          </p:cTn>
                        </p:par>
                        <p:par>
                          <p:cTn id="37" fill="hold">
                            <p:stCondLst>
                              <p:cond delay="2250"/>
                            </p:stCondLst>
                            <p:childTnLst>
                              <p:par>
                                <p:cTn id="38" presetID="31" presetClass="entr" presetSubtype="0" fill="hold" nodeType="afterEffect">
                                  <p:stCondLst>
                                    <p:cond delay="25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 calcmode="lin" valueType="num">
                                      <p:cBhvr>
                                        <p:cTn id="42" dur="500" fill="hold"/>
                                        <p:tgtEl>
                                          <p:spTgt spid="2"/>
                                        </p:tgtEl>
                                        <p:attrNameLst>
                                          <p:attrName>style.rotation</p:attrName>
                                        </p:attrNameLst>
                                      </p:cBhvr>
                                      <p:tavLst>
                                        <p:tav tm="0">
                                          <p:val>
                                            <p:fltVal val="90"/>
                                          </p:val>
                                        </p:tav>
                                        <p:tav tm="100000">
                                          <p:val>
                                            <p:fltVal val="0"/>
                                          </p:val>
                                        </p:tav>
                                      </p:tavLst>
                                    </p:anim>
                                    <p:animEffect transition="in" filter="fade">
                                      <p:cBhvr>
                                        <p:cTn id="43" dur="500"/>
                                        <p:tgtEl>
                                          <p:spTgt spid="2"/>
                                        </p:tgtEl>
                                      </p:cBhvr>
                                    </p:animEffect>
                                  </p:childTnLst>
                                </p:cTn>
                              </p:par>
                            </p:childTnLst>
                          </p:cTn>
                        </p:par>
                        <p:par>
                          <p:cTn id="44" fill="hold">
                            <p:stCondLst>
                              <p:cond delay="3000"/>
                            </p:stCondLst>
                            <p:childTnLst>
                              <p:par>
                                <p:cTn id="45" presetID="8" presetClass="emph" presetSubtype="0" fill="hold" nodeType="afterEffect">
                                  <p:stCondLst>
                                    <p:cond delay="250"/>
                                  </p:stCondLst>
                                  <p:childTnLst>
                                    <p:animRot by="21600000">
                                      <p:cBhvr>
                                        <p:cTn id="46" dur="750" fill="hold"/>
                                        <p:tgtEl>
                                          <p:spTgt spid="2"/>
                                        </p:tgtEl>
                                        <p:attrNameLst>
                                          <p:attrName>r</p:attrName>
                                        </p:attrNameLst>
                                      </p:cBhvr>
                                    </p:animRot>
                                  </p:childTnLst>
                                </p:cTn>
                              </p:par>
                              <p:par>
                                <p:cTn id="47" presetID="2" presetClass="entr" presetSubtype="8" fill="hold" grpId="0" nodeType="withEffect">
                                  <p:stCondLst>
                                    <p:cond delay="25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0-#ppt_w/2"/>
                                          </p:val>
                                        </p:tav>
                                        <p:tav tm="100000">
                                          <p:val>
                                            <p:strVal val="#ppt_x"/>
                                          </p:val>
                                        </p:tav>
                                      </p:tavLst>
                                    </p:anim>
                                    <p:anim calcmode="lin" valueType="num">
                                      <p:cBhvr additive="base">
                                        <p:cTn id="50" dur="500" fill="hold"/>
                                        <p:tgtEl>
                                          <p:spTgt spid="3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3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250" fill="hold"/>
                                        <p:tgtEl>
                                          <p:spTgt spid="27"/>
                                        </p:tgtEl>
                                        <p:attrNameLst>
                                          <p:attrName>ppt_x</p:attrName>
                                        </p:attrNameLst>
                                      </p:cBhvr>
                                      <p:tavLst>
                                        <p:tav tm="0">
                                          <p:val>
                                            <p:strVal val="0-#ppt_w/2"/>
                                          </p:val>
                                        </p:tav>
                                        <p:tav tm="100000">
                                          <p:val>
                                            <p:strVal val="#ppt_x"/>
                                          </p:val>
                                        </p:tav>
                                      </p:tavLst>
                                    </p:anim>
                                    <p:anim calcmode="lin" valueType="num">
                                      <p:cBhvr additive="base">
                                        <p:cTn id="54" dur="25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3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250" fill="hold"/>
                                        <p:tgtEl>
                                          <p:spTgt spid="28"/>
                                        </p:tgtEl>
                                        <p:attrNameLst>
                                          <p:attrName>ppt_x</p:attrName>
                                        </p:attrNameLst>
                                      </p:cBhvr>
                                      <p:tavLst>
                                        <p:tav tm="0">
                                          <p:val>
                                            <p:strVal val="0-#ppt_w/2"/>
                                          </p:val>
                                        </p:tav>
                                        <p:tav tm="100000">
                                          <p:val>
                                            <p:strVal val="#ppt_x"/>
                                          </p:val>
                                        </p:tav>
                                      </p:tavLst>
                                    </p:anim>
                                    <p:anim calcmode="lin" valueType="num">
                                      <p:cBhvr additive="base">
                                        <p:cTn id="58" dur="250" fill="hold"/>
                                        <p:tgtEl>
                                          <p:spTgt spid="2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4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250" fill="hold"/>
                                        <p:tgtEl>
                                          <p:spTgt spid="19"/>
                                        </p:tgtEl>
                                        <p:attrNameLst>
                                          <p:attrName>ppt_x</p:attrName>
                                        </p:attrNameLst>
                                      </p:cBhvr>
                                      <p:tavLst>
                                        <p:tav tm="0">
                                          <p:val>
                                            <p:strVal val="0-#ppt_w/2"/>
                                          </p:val>
                                        </p:tav>
                                        <p:tav tm="100000">
                                          <p:val>
                                            <p:strVal val="#ppt_x"/>
                                          </p:val>
                                        </p:tav>
                                      </p:tavLst>
                                    </p:anim>
                                    <p:anim calcmode="lin" valueType="num">
                                      <p:cBhvr additive="base">
                                        <p:cTn id="62" dur="25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45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250" fill="hold"/>
                                        <p:tgtEl>
                                          <p:spTgt spid="26"/>
                                        </p:tgtEl>
                                        <p:attrNameLst>
                                          <p:attrName>ppt_x</p:attrName>
                                        </p:attrNameLst>
                                      </p:cBhvr>
                                      <p:tavLst>
                                        <p:tav tm="0">
                                          <p:val>
                                            <p:strVal val="0-#ppt_w/2"/>
                                          </p:val>
                                        </p:tav>
                                        <p:tav tm="100000">
                                          <p:val>
                                            <p:strVal val="#ppt_x"/>
                                          </p:val>
                                        </p:tav>
                                      </p:tavLst>
                                    </p:anim>
                                    <p:anim calcmode="lin" valueType="num">
                                      <p:cBhvr additive="base">
                                        <p:cTn id="66" dur="250" fill="hold"/>
                                        <p:tgtEl>
                                          <p:spTgt spid="26"/>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50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250" fill="hold"/>
                                        <p:tgtEl>
                                          <p:spTgt spid="29"/>
                                        </p:tgtEl>
                                        <p:attrNameLst>
                                          <p:attrName>ppt_x</p:attrName>
                                        </p:attrNameLst>
                                      </p:cBhvr>
                                      <p:tavLst>
                                        <p:tav tm="0">
                                          <p:val>
                                            <p:strVal val="0-#ppt_w/2"/>
                                          </p:val>
                                        </p:tav>
                                        <p:tav tm="100000">
                                          <p:val>
                                            <p:strVal val="#ppt_x"/>
                                          </p:val>
                                        </p:tav>
                                      </p:tavLst>
                                    </p:anim>
                                    <p:anim calcmode="lin" valueType="num">
                                      <p:cBhvr additive="base">
                                        <p:cTn id="70" dur="250" fill="hold"/>
                                        <p:tgtEl>
                                          <p:spTgt spid="29"/>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55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250" fill="hold"/>
                                        <p:tgtEl>
                                          <p:spTgt spid="31"/>
                                        </p:tgtEl>
                                        <p:attrNameLst>
                                          <p:attrName>ppt_x</p:attrName>
                                        </p:attrNameLst>
                                      </p:cBhvr>
                                      <p:tavLst>
                                        <p:tav tm="0">
                                          <p:val>
                                            <p:strVal val="0-#ppt_w/2"/>
                                          </p:val>
                                        </p:tav>
                                        <p:tav tm="100000">
                                          <p:val>
                                            <p:strVal val="#ppt_x"/>
                                          </p:val>
                                        </p:tav>
                                      </p:tavLst>
                                    </p:anim>
                                    <p:anim calcmode="lin" valueType="num">
                                      <p:cBhvr additive="base">
                                        <p:cTn id="74" dur="2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7" grpId="0" animBg="1"/>
      <p:bldP spid="28" grpId="0" animBg="1"/>
      <p:bldP spid="9" grpId="0"/>
      <p:bldP spid="10" grpId="0"/>
      <p:bldP spid="11" grpId="0"/>
      <p:bldP spid="19" grpId="0" animBg="1"/>
      <p:bldP spid="26" grpId="0" animBg="1"/>
      <p:bldP spid="29" grpId="0" animBg="1"/>
      <p:bldP spid="3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B57F7AF-BEFD-49D5-A0A2-B233F6C4BCD1}"/>
              </a:ext>
            </a:extLst>
          </p:cNvPr>
          <p:cNvGrpSpPr/>
          <p:nvPr/>
        </p:nvGrpSpPr>
        <p:grpSpPr>
          <a:xfrm>
            <a:off x="65952" y="188886"/>
            <a:ext cx="6923811" cy="370278"/>
            <a:chOff x="15914" y="240642"/>
            <a:chExt cx="6923811" cy="370278"/>
          </a:xfrm>
        </p:grpSpPr>
        <p:pic>
          <p:nvPicPr>
            <p:cNvPr id="21" name="图片 20">
              <a:extLst>
                <a:ext uri="{FF2B5EF4-FFF2-40B4-BE49-F238E27FC236}">
                  <a16:creationId xmlns:a16="http://schemas.microsoft.com/office/drawing/2014/main" id="{B6D07CFF-4739-4C04-A2E9-6FDE03559D4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2" name="图片 21">
              <a:extLst>
                <a:ext uri="{FF2B5EF4-FFF2-40B4-BE49-F238E27FC236}">
                  <a16:creationId xmlns:a16="http://schemas.microsoft.com/office/drawing/2014/main" id="{7D759E8F-E61A-4032-8BEF-65A21DEC298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3" name="图片 22" descr="图片包含 物体&#10;&#10;已生成极高可信度的说明">
              <a:extLst>
                <a:ext uri="{FF2B5EF4-FFF2-40B4-BE49-F238E27FC236}">
                  <a16:creationId xmlns:a16="http://schemas.microsoft.com/office/drawing/2014/main" id="{7AFAA8D1-A651-4009-8D00-A91890C82B0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4" name="矩形 23">
            <a:extLst>
              <a:ext uri="{FF2B5EF4-FFF2-40B4-BE49-F238E27FC236}">
                <a16:creationId xmlns:a16="http://schemas.microsoft.com/office/drawing/2014/main" id="{D88EC1E5-9B2E-40D2-8D66-7C1A537EFB4E}"/>
              </a:ext>
            </a:extLst>
          </p:cNvPr>
          <p:cNvSpPr/>
          <p:nvPr/>
        </p:nvSpPr>
        <p:spPr>
          <a:xfrm>
            <a:off x="2412675" y="186848"/>
            <a:ext cx="64953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E7E6E6">
                    <a:lumMod val="10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a:t>
            </a:r>
            <a:endParaRPr kumimoji="0" lang="zh-CN" altLang="en-US" sz="1800" i="0" u="none" strike="noStrike" kern="1200" cap="none" spc="0" normalizeH="0" baseline="0" noProof="0" dirty="0">
              <a:ln>
                <a:noFill/>
              </a:ln>
              <a:solidFill>
                <a:srgbClr val="0266F8"/>
              </a:solidFill>
              <a:effectLst/>
              <a:uLnTx/>
              <a:uFillTx/>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12E1079-839C-45DB-8662-856F63E3DFC5}"/>
              </a:ext>
            </a:extLst>
          </p:cNvPr>
          <p:cNvSpPr/>
          <p:nvPr/>
        </p:nvSpPr>
        <p:spPr>
          <a:xfrm>
            <a:off x="664551" y="2413337"/>
            <a:ext cx="10866073" cy="2308324"/>
          </a:xfrm>
          <a:prstGeom prst="rect">
            <a:avLst/>
          </a:prstGeom>
        </p:spPr>
        <p:txBody>
          <a:bodyPr wrap="square">
            <a:spAutoFit/>
          </a:bodyPr>
          <a:lstStyle/>
          <a:p>
            <a:pPr lvl="0" algn="just">
              <a:defRPr/>
            </a:pP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智能船舶从概念到实践才刚刚起步，就目前的技术情况来看，能帮助普通运输用户立即创造效益的可能很微薄，我们了解到有</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60%</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的船的机舱监控和驾控设备不具备联网条件，需要机舱集控和驾控台控的数字化网、络化改造。因此，“内通物联</a:t>
            </a:r>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”产品生态技术</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大有可为，初步解决了在航船（信息</a:t>
            </a:r>
            <a:r>
              <a:rPr kumimoji="0" lang="zh-CN"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分级分类、通信协议与接口、数据传输与交换等</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问题）；在新造船市场，我们将会利用内通物联</a:t>
            </a:r>
            <a:r>
              <a:rPr lang="zh-CN" altLang="en-US" b="1" dirty="0">
                <a:solidFill>
                  <a:srgbClr val="E7E6E6">
                    <a:lumMod val="10000"/>
                  </a:srgbClr>
                </a:solidFill>
                <a:latin typeface="方正兰亭超细黑简体" panose="02000000000000000000" pitchFamily="2" charset="-122"/>
                <a:ea typeface="方正兰亭超细黑简体" panose="02000000000000000000" pitchFamily="2" charset="-122"/>
              </a:rPr>
              <a:t>技术，减少大家走同质化竞争老路，我们任何一个都将会</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持续为我们造血。</a:t>
            </a:r>
            <a:endPar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我们是以逐渐推行的市场策略，依据</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CCS《</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智能船舶规范</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２０１５与三部委发布的</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智能船舶发展行动计划（</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2019-2021</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年）</a:t>
            </a:r>
            <a:r>
              <a:rPr kumimoji="0" lang="en-US" altLang="zh-CN"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a:t>
            </a:r>
            <a:r>
              <a:rPr kumimoji="0" lang="zh-CN" altLang="en-US" sz="1800" b="1" i="0" u="none" strike="noStrike" kern="1200" cap="none" spc="0" normalizeH="0" baseline="0" noProof="0" dirty="0">
                <a:ln>
                  <a:noFill/>
                </a:ln>
                <a:solidFill>
                  <a:srgbClr val="E7E6E6">
                    <a:lumMod val="10000"/>
                  </a:srgbClr>
                </a:solidFill>
                <a:effectLst/>
                <a:uLnTx/>
                <a:uFillTx/>
                <a:latin typeface="方正兰亭超细黑简体" panose="02000000000000000000" pitchFamily="2" charset="-122"/>
                <a:ea typeface="方正兰亭超细黑简体" panose="02000000000000000000" pitchFamily="2" charset="-122"/>
                <a:cs typeface="+mn-cs"/>
              </a:rPr>
              <a:t>，先为在航船和新造船创造使用船联网系统的条件，让设备具备数据分享的能力，再通过技术优化创新解决用户当前刚需与痛点问题，提高用户粘性，吸引更多的用户参与船联网。</a:t>
            </a:r>
            <a:r>
              <a:rPr kumimoji="0" lang="en-US" altLang="zh-CN" sz="1800" b="1" i="0" u="none" strike="noStrike" kern="1200" cap="none" spc="0" normalizeH="0" baseline="0" noProof="0" dirty="0">
                <a:ln>
                  <a:noFill/>
                </a:ln>
                <a:solidFill>
                  <a:srgbClr val="0066FF"/>
                </a:solidFill>
                <a:effectLst/>
                <a:uLnTx/>
                <a:uFillTx/>
                <a:latin typeface="微软雅黑 Light" panose="020B0502040204020203" pitchFamily="34" charset="-122"/>
                <a:ea typeface="微软雅黑 Light" panose="020B0502040204020203"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948185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pic>
        <p:nvPicPr>
          <p:cNvPr id="6" name="图片 5">
            <a:extLst>
              <a:ext uri="{FF2B5EF4-FFF2-40B4-BE49-F238E27FC236}">
                <a16:creationId xmlns:a16="http://schemas.microsoft.com/office/drawing/2014/main" id="{EF2C6461-06F6-419D-87DE-76985CD5DD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4393" y="2633893"/>
            <a:ext cx="540000" cy="540000"/>
          </a:xfrm>
          <a:prstGeom prst="rect">
            <a:avLst/>
          </a:prstGeom>
        </p:spPr>
      </p:pic>
      <p:pic>
        <p:nvPicPr>
          <p:cNvPr id="7" name="图片 6">
            <a:extLst>
              <a:ext uri="{FF2B5EF4-FFF2-40B4-BE49-F238E27FC236}">
                <a16:creationId xmlns:a16="http://schemas.microsoft.com/office/drawing/2014/main" id="{95DCAA8C-DB75-4215-AF32-14743D84CF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9923" y="2557314"/>
            <a:ext cx="540000" cy="540000"/>
          </a:xfrm>
          <a:prstGeom prst="rect">
            <a:avLst/>
          </a:prstGeom>
        </p:spPr>
      </p:pic>
      <p:pic>
        <p:nvPicPr>
          <p:cNvPr id="8" name="图片 7">
            <a:extLst>
              <a:ext uri="{FF2B5EF4-FFF2-40B4-BE49-F238E27FC236}">
                <a16:creationId xmlns:a16="http://schemas.microsoft.com/office/drawing/2014/main" id="{F8418729-0E90-43F7-A2F9-7BA102F3C4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697" y="2557314"/>
            <a:ext cx="540000" cy="540000"/>
          </a:xfrm>
          <a:prstGeom prst="rect">
            <a:avLst/>
          </a:prstGeom>
        </p:spPr>
      </p:pic>
      <p:pic>
        <p:nvPicPr>
          <p:cNvPr id="9" name="图片 8">
            <a:extLst>
              <a:ext uri="{FF2B5EF4-FFF2-40B4-BE49-F238E27FC236}">
                <a16:creationId xmlns:a16="http://schemas.microsoft.com/office/drawing/2014/main" id="{C3F769E7-8380-4E86-BA91-A4F0FB844F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7158" y="2580825"/>
            <a:ext cx="540000" cy="540000"/>
          </a:xfrm>
          <a:prstGeom prst="rect">
            <a:avLst/>
          </a:prstGeom>
        </p:spPr>
      </p:pic>
      <p:pic>
        <p:nvPicPr>
          <p:cNvPr id="10" name="图片 9">
            <a:extLst>
              <a:ext uri="{FF2B5EF4-FFF2-40B4-BE49-F238E27FC236}">
                <a16:creationId xmlns:a16="http://schemas.microsoft.com/office/drawing/2014/main" id="{F705B8EB-4462-4049-B43B-3DAB24AA76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2023" y="1550200"/>
            <a:ext cx="540000" cy="540000"/>
          </a:xfrm>
          <a:prstGeom prst="rect">
            <a:avLst/>
          </a:prstGeom>
        </p:spPr>
      </p:pic>
      <p:pic>
        <p:nvPicPr>
          <p:cNvPr id="11" name="图片 10">
            <a:extLst>
              <a:ext uri="{FF2B5EF4-FFF2-40B4-BE49-F238E27FC236}">
                <a16:creationId xmlns:a16="http://schemas.microsoft.com/office/drawing/2014/main" id="{B2322AB9-37AC-4533-A7CB-FBA2E3B5B4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89258" y="2213890"/>
            <a:ext cx="540000" cy="540000"/>
          </a:xfrm>
          <a:prstGeom prst="rect">
            <a:avLst/>
          </a:prstGeom>
        </p:spPr>
      </p:pic>
      <p:pic>
        <p:nvPicPr>
          <p:cNvPr id="12" name="图片 11">
            <a:extLst>
              <a:ext uri="{FF2B5EF4-FFF2-40B4-BE49-F238E27FC236}">
                <a16:creationId xmlns:a16="http://schemas.microsoft.com/office/drawing/2014/main" id="{AE8DCCAE-82D7-4BE0-8913-A6F584764A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92023" y="2483890"/>
            <a:ext cx="540000" cy="540000"/>
          </a:xfrm>
          <a:prstGeom prst="rect">
            <a:avLst/>
          </a:prstGeom>
        </p:spPr>
      </p:pic>
      <p:pic>
        <p:nvPicPr>
          <p:cNvPr id="13" name="图片 12">
            <a:extLst>
              <a:ext uri="{FF2B5EF4-FFF2-40B4-BE49-F238E27FC236}">
                <a16:creationId xmlns:a16="http://schemas.microsoft.com/office/drawing/2014/main" id="{E3B3B8A9-1F8E-42D6-85FD-EB99348FD0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51702" y="1550200"/>
            <a:ext cx="540000" cy="540000"/>
          </a:xfrm>
          <a:prstGeom prst="rect">
            <a:avLst/>
          </a:prstGeom>
        </p:spPr>
      </p:pic>
    </p:spTree>
    <p:extLst>
      <p:ext uri="{BB962C8B-B14F-4D97-AF65-F5344CB8AC3E}">
        <p14:creationId xmlns:p14="http://schemas.microsoft.com/office/powerpoint/2010/main" val="1167118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9" name="图片 8" descr="图片包含 物体&#10;&#10;已生成极高可信度的说明">
            <a:extLst>
              <a:ext uri="{FF2B5EF4-FFF2-40B4-BE49-F238E27FC236}">
                <a16:creationId xmlns:a16="http://schemas.microsoft.com/office/drawing/2014/main" id="{79CE4EB4-E736-4406-B5FE-0D1AF952DC6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41572" y="3243861"/>
            <a:ext cx="1320411" cy="370278"/>
          </a:xfrm>
          <a:prstGeom prst="rect">
            <a:avLst/>
          </a:prstGeom>
        </p:spPr>
      </p:pic>
    </p:spTree>
    <p:extLst>
      <p:ext uri="{BB962C8B-B14F-4D97-AF65-F5344CB8AC3E}">
        <p14:creationId xmlns:p14="http://schemas.microsoft.com/office/powerpoint/2010/main" val="3674671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BB2C74-B3D4-4D2F-9E4D-B5037F978267}"/>
              </a:ext>
            </a:extLst>
          </p:cNvPr>
          <p:cNvPicPr>
            <a:picLocks noChangeAspect="1"/>
          </p:cNvPicPr>
          <p:nvPr/>
        </p:nvPicPr>
        <p:blipFill rotWithShape="1">
          <a:blip r:embed="rId3"/>
          <a:srcRect r="78187" b="4571"/>
          <a:stretch/>
        </p:blipFill>
        <p:spPr>
          <a:xfrm>
            <a:off x="15914" y="250392"/>
            <a:ext cx="2317297" cy="360000"/>
          </a:xfrm>
          <a:prstGeom prst="rect">
            <a:avLst/>
          </a:prstGeom>
          <a:ln>
            <a:noFill/>
          </a:ln>
        </p:spPr>
      </p:pic>
      <p:pic>
        <p:nvPicPr>
          <p:cNvPr id="5" name="图片 4" descr="图片包含 物体&#10;&#10;已生成极高可信度的说明">
            <a:extLst>
              <a:ext uri="{FF2B5EF4-FFF2-40B4-BE49-F238E27FC236}">
                <a16:creationId xmlns:a16="http://schemas.microsoft.com/office/drawing/2014/main" id="{63E0B980-F640-4F24-AC59-42D085E2321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7" name="图片 6">
            <a:extLst>
              <a:ext uri="{FF2B5EF4-FFF2-40B4-BE49-F238E27FC236}">
                <a16:creationId xmlns:a16="http://schemas.microsoft.com/office/drawing/2014/main" id="{2454D23A-50EC-498B-A218-1ADB6EF0B4C5}"/>
              </a:ext>
            </a:extLst>
          </p:cNvPr>
          <p:cNvPicPr>
            <a:picLocks noChangeAspect="1"/>
          </p:cNvPicPr>
          <p:nvPr/>
        </p:nvPicPr>
        <p:blipFill rotWithShape="1">
          <a:blip r:embed="rId3"/>
          <a:srcRect r="78187" b="4571"/>
          <a:stretch/>
        </p:blipFill>
        <p:spPr>
          <a:xfrm rot="10800000">
            <a:off x="2333211" y="249864"/>
            <a:ext cx="4606514" cy="360000"/>
          </a:xfrm>
          <a:prstGeom prst="rect">
            <a:avLst/>
          </a:prstGeom>
          <a:ln>
            <a:noFill/>
          </a:ln>
        </p:spPr>
      </p:pic>
      <p:sp>
        <p:nvSpPr>
          <p:cNvPr id="27" name="矩形 26"/>
          <p:cNvSpPr/>
          <p:nvPr/>
        </p:nvSpPr>
        <p:spPr>
          <a:xfrm>
            <a:off x="5484948" y="4350570"/>
            <a:ext cx="1242532" cy="584775"/>
          </a:xfrm>
          <a:prstGeom prst="rect">
            <a:avLst/>
          </a:prstGeom>
        </p:spPr>
        <p:txBody>
          <a:bodyPr wrap="square">
            <a:spAutoFit/>
          </a:bodyPr>
          <a:lstStyle/>
          <a:p>
            <a:pPr algn="just"/>
            <a:r>
              <a:rPr lang="zh-CN" altLang="en-US" sz="3200" dirty="0">
                <a:solidFill>
                  <a:srgbClr val="0855AA"/>
                </a:solidFill>
                <a:latin typeface="微软雅黑 Light" panose="020B0502040204020203" pitchFamily="34" charset="-122"/>
                <a:ea typeface="微软雅黑 Light" panose="020B0502040204020203" pitchFamily="34" charset="-122"/>
              </a:rPr>
              <a:t>谢谢！</a:t>
            </a:r>
          </a:p>
        </p:txBody>
      </p:sp>
      <p:sp>
        <p:nvSpPr>
          <p:cNvPr id="29" name="矩形 28">
            <a:extLst>
              <a:ext uri="{FF2B5EF4-FFF2-40B4-BE49-F238E27FC236}">
                <a16:creationId xmlns:a16="http://schemas.microsoft.com/office/drawing/2014/main" id="{158CA273-79F8-41B3-BC62-E3D48762AB8E}"/>
              </a:ext>
            </a:extLst>
          </p:cNvPr>
          <p:cNvSpPr/>
          <p:nvPr/>
        </p:nvSpPr>
        <p:spPr>
          <a:xfrm>
            <a:off x="2613496" y="3016965"/>
            <a:ext cx="6983265" cy="830997"/>
          </a:xfrm>
          <a:prstGeom prst="rect">
            <a:avLst/>
          </a:prstGeom>
        </p:spPr>
        <p:txBody>
          <a:bodyPr wrap="square">
            <a:spAutoFit/>
          </a:bodyPr>
          <a:lstStyle/>
          <a:p>
            <a:pPr algn="ctr"/>
            <a:r>
              <a:rPr lang="zh-CN" altLang="en-US" sz="4800" dirty="0">
                <a:solidFill>
                  <a:srgbClr val="DE5A08"/>
                </a:solidFill>
                <a:latin typeface="方正兰亭超细黑简体" panose="02000000000000000000" pitchFamily="2" charset="-122"/>
                <a:ea typeface="方正兰亭超细黑简体" panose="02000000000000000000" pitchFamily="2" charset="-122"/>
              </a:rPr>
              <a:t>安全可以回家</a:t>
            </a:r>
          </a:p>
        </p:txBody>
      </p:sp>
      <p:pic>
        <p:nvPicPr>
          <p:cNvPr id="8" name="图片 7" descr="图片包含 物体&#10;&#10;已生成极高可信度的说明">
            <a:extLst>
              <a:ext uri="{FF2B5EF4-FFF2-40B4-BE49-F238E27FC236}">
                <a16:creationId xmlns:a16="http://schemas.microsoft.com/office/drawing/2014/main" id="{568EA034-29BF-4E35-968D-0F69888FBD9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523733" y="240642"/>
            <a:ext cx="1320411" cy="370278"/>
          </a:xfrm>
          <a:prstGeom prst="rect">
            <a:avLst/>
          </a:prstGeom>
        </p:spPr>
      </p:pic>
      <p:pic>
        <p:nvPicPr>
          <p:cNvPr id="9" name="图片 8" descr="图片包含 物体&#10;&#10;已生成极高可信度的说明">
            <a:extLst>
              <a:ext uri="{FF2B5EF4-FFF2-40B4-BE49-F238E27FC236}">
                <a16:creationId xmlns:a16="http://schemas.microsoft.com/office/drawing/2014/main" id="{79CE4EB4-E736-4406-B5FE-0D1AF952DC6F}"/>
              </a:ext>
            </a:extLst>
          </p:cNvPr>
          <p:cNvPicPr>
            <a:picLocks noChangeAspect="1"/>
          </p:cNvPicPr>
          <p:nvPr/>
        </p:nvPicPr>
        <p:blipFill>
          <a:blip r:embed="rId6"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407069" y="2580522"/>
            <a:ext cx="1320411" cy="370278"/>
          </a:xfrm>
          <a:prstGeom prst="rect">
            <a:avLst/>
          </a:prstGeom>
        </p:spPr>
      </p:pic>
    </p:spTree>
    <p:extLst>
      <p:ext uri="{BB962C8B-B14F-4D97-AF65-F5344CB8AC3E}">
        <p14:creationId xmlns:p14="http://schemas.microsoft.com/office/powerpoint/2010/main" val="3882410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750" fill="hold"/>
                                        <p:tgtEl>
                                          <p:spTgt spid="29"/>
                                        </p:tgtEl>
                                        <p:attrNameLst>
                                          <p:attrName>ppt_w</p:attrName>
                                        </p:attrNameLst>
                                      </p:cBhvr>
                                      <p:tavLst>
                                        <p:tav tm="0">
                                          <p:val>
                                            <p:fltVal val="0"/>
                                          </p:val>
                                        </p:tav>
                                        <p:tav tm="100000">
                                          <p:val>
                                            <p:strVal val="#ppt_w"/>
                                          </p:val>
                                        </p:tav>
                                      </p:tavLst>
                                    </p:anim>
                                    <p:anim calcmode="lin" valueType="num">
                                      <p:cBhvr>
                                        <p:cTn id="8" dur="750" fill="hold"/>
                                        <p:tgtEl>
                                          <p:spTgt spid="29"/>
                                        </p:tgtEl>
                                        <p:attrNameLst>
                                          <p:attrName>ppt_h</p:attrName>
                                        </p:attrNameLst>
                                      </p:cBhvr>
                                      <p:tavLst>
                                        <p:tav tm="0">
                                          <p:val>
                                            <p:fltVal val="0"/>
                                          </p:val>
                                        </p:tav>
                                        <p:tav tm="100000">
                                          <p:val>
                                            <p:strVal val="#ppt_h"/>
                                          </p:val>
                                        </p:tav>
                                      </p:tavLst>
                                    </p:anim>
                                    <p:anim calcmode="lin" valueType="num">
                                      <p:cBhvr>
                                        <p:cTn id="9" dur="750" fill="hold"/>
                                        <p:tgtEl>
                                          <p:spTgt spid="29"/>
                                        </p:tgtEl>
                                        <p:attrNameLst>
                                          <p:attrName>style.rotation</p:attrName>
                                        </p:attrNameLst>
                                      </p:cBhvr>
                                      <p:tavLst>
                                        <p:tav tm="0">
                                          <p:val>
                                            <p:fltVal val="90"/>
                                          </p:val>
                                        </p:tav>
                                        <p:tav tm="100000">
                                          <p:val>
                                            <p:fltVal val="0"/>
                                          </p:val>
                                        </p:tav>
                                      </p:tavLst>
                                    </p:anim>
                                    <p:animEffect transition="in" filter="fade">
                                      <p:cBhvr>
                                        <p:cTn id="10" dur="750"/>
                                        <p:tgtEl>
                                          <p:spTgt spid="29"/>
                                        </p:tgtEl>
                                      </p:cBhvr>
                                    </p:animEffect>
                                  </p:childTnLst>
                                </p:cTn>
                              </p:par>
                            </p:childTnLst>
                          </p:cTn>
                        </p:par>
                        <p:par>
                          <p:cTn id="11" fill="hold">
                            <p:stCondLst>
                              <p:cond delay="750"/>
                            </p:stCondLst>
                            <p:childTnLst>
                              <p:par>
                                <p:cTn id="12" presetID="42" presetClass="entr" presetSubtype="0" fill="hold" grpId="0" nodeType="afterEffect">
                                  <p:stCondLst>
                                    <p:cond delay="10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23">
            <a:extLst>
              <a:ext uri="{FF2B5EF4-FFF2-40B4-BE49-F238E27FC236}">
                <a16:creationId xmlns:a16="http://schemas.microsoft.com/office/drawing/2014/main" id="{DB814F51-D506-4DC7-B8E2-1AA6A0BF6EFC}"/>
              </a:ext>
            </a:extLst>
          </p:cNvPr>
          <p:cNvSpPr>
            <a:spLocks noEditPoints="1"/>
          </p:cNvSpPr>
          <p:nvPr/>
        </p:nvSpPr>
        <p:spPr bwMode="auto">
          <a:xfrm>
            <a:off x="4068283" y="1436036"/>
            <a:ext cx="4065035" cy="4062763"/>
          </a:xfrm>
          <a:custGeom>
            <a:avLst/>
            <a:gdLst>
              <a:gd name="T0" fmla="*/ 649 w 755"/>
              <a:gd name="T1" fmla="*/ 221 h 754"/>
              <a:gd name="T2" fmla="*/ 644 w 755"/>
              <a:gd name="T3" fmla="*/ 215 h 754"/>
              <a:gd name="T4" fmla="*/ 585 w 755"/>
              <a:gd name="T5" fmla="*/ 86 h 754"/>
              <a:gd name="T6" fmla="*/ 544 w 755"/>
              <a:gd name="T7" fmla="*/ 38 h 754"/>
              <a:gd name="T8" fmla="*/ 566 w 755"/>
              <a:gd name="T9" fmla="*/ 85 h 754"/>
              <a:gd name="T10" fmla="*/ 485 w 755"/>
              <a:gd name="T11" fmla="*/ 79 h 754"/>
              <a:gd name="T12" fmla="*/ 377 w 755"/>
              <a:gd name="T13" fmla="*/ 0 h 754"/>
              <a:gd name="T14" fmla="*/ 297 w 755"/>
              <a:gd name="T15" fmla="*/ 7 h 754"/>
              <a:gd name="T16" fmla="*/ 173 w 755"/>
              <a:gd name="T17" fmla="*/ 84 h 754"/>
              <a:gd name="T18" fmla="*/ 170 w 755"/>
              <a:gd name="T19" fmla="*/ 85 h 754"/>
              <a:gd name="T20" fmla="*/ 157 w 755"/>
              <a:gd name="T21" fmla="*/ 130 h 754"/>
              <a:gd name="T22" fmla="*/ 104 w 755"/>
              <a:gd name="T23" fmla="*/ 221 h 754"/>
              <a:gd name="T24" fmla="*/ 1 w 755"/>
              <a:gd name="T25" fmla="*/ 377 h 754"/>
              <a:gd name="T26" fmla="*/ 88 w 755"/>
              <a:gd name="T27" fmla="*/ 411 h 754"/>
              <a:gd name="T28" fmla="*/ 38 w 755"/>
              <a:gd name="T29" fmla="*/ 540 h 754"/>
              <a:gd name="T30" fmla="*/ 168 w 755"/>
              <a:gd name="T31" fmla="*/ 662 h 754"/>
              <a:gd name="T32" fmla="*/ 169 w 755"/>
              <a:gd name="T33" fmla="*/ 670 h 754"/>
              <a:gd name="T34" fmla="*/ 188 w 755"/>
              <a:gd name="T35" fmla="*/ 669 h 754"/>
              <a:gd name="T36" fmla="*/ 298 w 755"/>
              <a:gd name="T37" fmla="*/ 748 h 754"/>
              <a:gd name="T38" fmla="*/ 377 w 755"/>
              <a:gd name="T39" fmla="*/ 674 h 754"/>
              <a:gd name="T40" fmla="*/ 480 w 755"/>
              <a:gd name="T41" fmla="*/ 671 h 754"/>
              <a:gd name="T42" fmla="*/ 490 w 755"/>
              <a:gd name="T43" fmla="*/ 672 h 754"/>
              <a:gd name="T44" fmla="*/ 541 w 755"/>
              <a:gd name="T45" fmla="*/ 719 h 754"/>
              <a:gd name="T46" fmla="*/ 631 w 755"/>
              <a:gd name="T47" fmla="*/ 661 h 754"/>
              <a:gd name="T48" fmla="*/ 643 w 755"/>
              <a:gd name="T49" fmla="*/ 538 h 754"/>
              <a:gd name="T50" fmla="*/ 650 w 755"/>
              <a:gd name="T51" fmla="*/ 533 h 754"/>
              <a:gd name="T52" fmla="*/ 755 w 755"/>
              <a:gd name="T53" fmla="*/ 377 h 754"/>
              <a:gd name="T54" fmla="*/ 504 w 755"/>
              <a:gd name="T55" fmla="*/ 373 h 754"/>
              <a:gd name="T56" fmla="*/ 645 w 755"/>
              <a:gd name="T57" fmla="*/ 225 h 754"/>
              <a:gd name="T58" fmla="*/ 383 w 755"/>
              <a:gd name="T59" fmla="*/ 502 h 754"/>
              <a:gd name="T60" fmla="*/ 504 w 755"/>
              <a:gd name="T61" fmla="*/ 383 h 754"/>
              <a:gd name="T62" fmla="*/ 256 w 755"/>
              <a:gd name="T63" fmla="*/ 378 h 754"/>
              <a:gd name="T64" fmla="*/ 266 w 755"/>
              <a:gd name="T65" fmla="*/ 510 h 754"/>
              <a:gd name="T66" fmla="*/ 377 w 755"/>
              <a:gd name="T67" fmla="*/ 257 h 754"/>
              <a:gd name="T68" fmla="*/ 256 w 755"/>
              <a:gd name="T69" fmla="*/ 243 h 754"/>
              <a:gd name="T70" fmla="*/ 489 w 755"/>
              <a:gd name="T71" fmla="*/ 245 h 754"/>
              <a:gd name="T72" fmla="*/ 564 w 755"/>
              <a:gd name="T73" fmla="*/ 86 h 754"/>
              <a:gd name="T74" fmla="*/ 639 w 755"/>
              <a:gd name="T75" fmla="*/ 220 h 754"/>
              <a:gd name="T76" fmla="*/ 491 w 755"/>
              <a:gd name="T77" fmla="*/ 85 h 754"/>
              <a:gd name="T78" fmla="*/ 503 w 755"/>
              <a:gd name="T79" fmla="*/ 238 h 754"/>
              <a:gd name="T80" fmla="*/ 378 w 755"/>
              <a:gd name="T81" fmla="*/ 90 h 754"/>
              <a:gd name="T82" fmla="*/ 377 w 755"/>
              <a:gd name="T83" fmla="*/ 90 h 754"/>
              <a:gd name="T84" fmla="*/ 268 w 755"/>
              <a:gd name="T85" fmla="*/ 89 h 754"/>
              <a:gd name="T86" fmla="*/ 173 w 755"/>
              <a:gd name="T87" fmla="*/ 95 h 754"/>
              <a:gd name="T88" fmla="*/ 251 w 755"/>
              <a:gd name="T89" fmla="*/ 238 h 754"/>
              <a:gd name="T90" fmla="*/ 114 w 755"/>
              <a:gd name="T91" fmla="*/ 217 h 754"/>
              <a:gd name="T92" fmla="*/ 245 w 755"/>
              <a:gd name="T93" fmla="*/ 243 h 754"/>
              <a:gd name="T94" fmla="*/ 86 w 755"/>
              <a:gd name="T95" fmla="*/ 377 h 754"/>
              <a:gd name="T96" fmla="*/ 246 w 755"/>
              <a:gd name="T97" fmla="*/ 378 h 754"/>
              <a:gd name="T98" fmla="*/ 110 w 755"/>
              <a:gd name="T99" fmla="*/ 528 h 754"/>
              <a:gd name="T100" fmla="*/ 169 w 755"/>
              <a:gd name="T101" fmla="*/ 661 h 754"/>
              <a:gd name="T102" fmla="*/ 251 w 755"/>
              <a:gd name="T103" fmla="*/ 518 h 754"/>
              <a:gd name="T104" fmla="*/ 268 w 755"/>
              <a:gd name="T105" fmla="*/ 666 h 754"/>
              <a:gd name="T106" fmla="*/ 373 w 755"/>
              <a:gd name="T107" fmla="*/ 503 h 754"/>
              <a:gd name="T108" fmla="*/ 475 w 755"/>
              <a:gd name="T109" fmla="*/ 670 h 754"/>
              <a:gd name="T110" fmla="*/ 458 w 755"/>
              <a:gd name="T111" fmla="*/ 507 h 754"/>
              <a:gd name="T112" fmla="*/ 480 w 755"/>
              <a:gd name="T113" fmla="*/ 670 h 754"/>
              <a:gd name="T114" fmla="*/ 490 w 755"/>
              <a:gd name="T115" fmla="*/ 670 h 754"/>
              <a:gd name="T116" fmla="*/ 639 w 755"/>
              <a:gd name="T117" fmla="*/ 533 h 754"/>
              <a:gd name="T118" fmla="*/ 639 w 755"/>
              <a:gd name="T119" fmla="*/ 532 h 754"/>
              <a:gd name="T120" fmla="*/ 508 w 755"/>
              <a:gd name="T121" fmla="*/ 378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4">
                <a:moveTo>
                  <a:pt x="755" y="377"/>
                </a:moveTo>
                <a:cubicBezTo>
                  <a:pt x="727" y="377"/>
                  <a:pt x="702" y="377"/>
                  <a:pt x="679" y="377"/>
                </a:cubicBezTo>
                <a:cubicBezTo>
                  <a:pt x="679" y="374"/>
                  <a:pt x="677" y="372"/>
                  <a:pt x="675" y="372"/>
                </a:cubicBezTo>
                <a:cubicBezTo>
                  <a:pt x="672" y="363"/>
                  <a:pt x="670" y="353"/>
                  <a:pt x="667" y="344"/>
                </a:cubicBezTo>
                <a:cubicBezTo>
                  <a:pt x="657" y="305"/>
                  <a:pt x="650" y="266"/>
                  <a:pt x="646" y="225"/>
                </a:cubicBezTo>
                <a:cubicBezTo>
                  <a:pt x="648" y="224"/>
                  <a:pt x="649" y="223"/>
                  <a:pt x="649" y="221"/>
                </a:cubicBezTo>
                <a:cubicBezTo>
                  <a:pt x="653" y="220"/>
                  <a:pt x="658" y="220"/>
                  <a:pt x="662" y="220"/>
                </a:cubicBezTo>
                <a:cubicBezTo>
                  <a:pt x="679" y="218"/>
                  <a:pt x="698" y="217"/>
                  <a:pt x="717" y="215"/>
                </a:cubicBezTo>
                <a:cubicBezTo>
                  <a:pt x="717" y="214"/>
                  <a:pt x="717" y="214"/>
                  <a:pt x="717" y="214"/>
                </a:cubicBezTo>
                <a:cubicBezTo>
                  <a:pt x="703" y="215"/>
                  <a:pt x="690" y="217"/>
                  <a:pt x="677" y="218"/>
                </a:cubicBezTo>
                <a:cubicBezTo>
                  <a:pt x="668" y="218"/>
                  <a:pt x="658" y="219"/>
                  <a:pt x="649" y="220"/>
                </a:cubicBezTo>
                <a:cubicBezTo>
                  <a:pt x="649" y="217"/>
                  <a:pt x="647" y="215"/>
                  <a:pt x="644" y="215"/>
                </a:cubicBezTo>
                <a:cubicBezTo>
                  <a:pt x="644" y="215"/>
                  <a:pt x="643" y="215"/>
                  <a:pt x="642" y="216"/>
                </a:cubicBezTo>
                <a:cubicBezTo>
                  <a:pt x="630" y="199"/>
                  <a:pt x="619" y="181"/>
                  <a:pt x="611" y="162"/>
                </a:cubicBezTo>
                <a:cubicBezTo>
                  <a:pt x="601" y="141"/>
                  <a:pt x="593" y="117"/>
                  <a:pt x="586" y="90"/>
                </a:cubicBezTo>
                <a:cubicBezTo>
                  <a:pt x="586" y="90"/>
                  <a:pt x="586" y="90"/>
                  <a:pt x="586" y="90"/>
                </a:cubicBezTo>
                <a:cubicBezTo>
                  <a:pt x="586" y="89"/>
                  <a:pt x="586" y="88"/>
                  <a:pt x="586" y="87"/>
                </a:cubicBezTo>
                <a:cubicBezTo>
                  <a:pt x="586" y="87"/>
                  <a:pt x="585" y="86"/>
                  <a:pt x="585" y="86"/>
                </a:cubicBezTo>
                <a:cubicBezTo>
                  <a:pt x="600" y="89"/>
                  <a:pt x="615" y="91"/>
                  <a:pt x="631" y="93"/>
                </a:cubicBezTo>
                <a:cubicBezTo>
                  <a:pt x="629" y="92"/>
                  <a:pt x="629" y="92"/>
                  <a:pt x="629" y="92"/>
                </a:cubicBezTo>
                <a:cubicBezTo>
                  <a:pt x="613" y="90"/>
                  <a:pt x="599" y="88"/>
                  <a:pt x="585" y="85"/>
                </a:cubicBezTo>
                <a:cubicBezTo>
                  <a:pt x="585" y="85"/>
                  <a:pt x="585" y="85"/>
                  <a:pt x="585" y="85"/>
                </a:cubicBezTo>
                <a:cubicBezTo>
                  <a:pt x="585" y="85"/>
                  <a:pt x="585" y="85"/>
                  <a:pt x="585" y="85"/>
                </a:cubicBezTo>
                <a:cubicBezTo>
                  <a:pt x="571" y="71"/>
                  <a:pt x="558" y="56"/>
                  <a:pt x="544" y="38"/>
                </a:cubicBezTo>
                <a:cubicBezTo>
                  <a:pt x="541" y="36"/>
                  <a:pt x="541" y="36"/>
                  <a:pt x="541" y="36"/>
                </a:cubicBezTo>
                <a:cubicBezTo>
                  <a:pt x="555" y="54"/>
                  <a:pt x="569" y="71"/>
                  <a:pt x="583" y="85"/>
                </a:cubicBezTo>
                <a:cubicBezTo>
                  <a:pt x="583" y="85"/>
                  <a:pt x="583" y="85"/>
                  <a:pt x="583" y="85"/>
                </a:cubicBezTo>
                <a:cubicBezTo>
                  <a:pt x="582" y="84"/>
                  <a:pt x="582" y="84"/>
                  <a:pt x="581" y="84"/>
                </a:cubicBezTo>
                <a:cubicBezTo>
                  <a:pt x="580" y="84"/>
                  <a:pt x="580" y="84"/>
                  <a:pt x="579" y="85"/>
                </a:cubicBezTo>
                <a:cubicBezTo>
                  <a:pt x="574" y="85"/>
                  <a:pt x="570" y="85"/>
                  <a:pt x="566" y="85"/>
                </a:cubicBezTo>
                <a:cubicBezTo>
                  <a:pt x="539" y="85"/>
                  <a:pt x="515" y="85"/>
                  <a:pt x="490" y="83"/>
                </a:cubicBezTo>
                <a:cubicBezTo>
                  <a:pt x="490" y="81"/>
                  <a:pt x="488" y="79"/>
                  <a:pt x="486" y="79"/>
                </a:cubicBezTo>
                <a:cubicBezTo>
                  <a:pt x="477" y="58"/>
                  <a:pt x="468" y="33"/>
                  <a:pt x="459" y="7"/>
                </a:cubicBezTo>
                <a:cubicBezTo>
                  <a:pt x="457" y="6"/>
                  <a:pt x="457" y="6"/>
                  <a:pt x="457" y="6"/>
                </a:cubicBezTo>
                <a:cubicBezTo>
                  <a:pt x="461" y="16"/>
                  <a:pt x="464" y="24"/>
                  <a:pt x="467" y="33"/>
                </a:cubicBezTo>
                <a:cubicBezTo>
                  <a:pt x="473" y="49"/>
                  <a:pt x="479" y="65"/>
                  <a:pt x="485" y="79"/>
                </a:cubicBezTo>
                <a:cubicBezTo>
                  <a:pt x="483" y="79"/>
                  <a:pt x="481" y="81"/>
                  <a:pt x="480" y="83"/>
                </a:cubicBezTo>
                <a:cubicBezTo>
                  <a:pt x="447" y="84"/>
                  <a:pt x="415" y="84"/>
                  <a:pt x="383" y="83"/>
                </a:cubicBezTo>
                <a:cubicBezTo>
                  <a:pt x="382" y="81"/>
                  <a:pt x="380" y="80"/>
                  <a:pt x="378" y="80"/>
                </a:cubicBezTo>
                <a:cubicBezTo>
                  <a:pt x="378" y="55"/>
                  <a:pt x="378" y="29"/>
                  <a:pt x="378" y="0"/>
                </a:cubicBezTo>
                <a:cubicBezTo>
                  <a:pt x="378" y="0"/>
                  <a:pt x="378" y="0"/>
                  <a:pt x="378" y="0"/>
                </a:cubicBezTo>
                <a:cubicBezTo>
                  <a:pt x="377" y="0"/>
                  <a:pt x="377" y="0"/>
                  <a:pt x="377" y="0"/>
                </a:cubicBezTo>
                <a:cubicBezTo>
                  <a:pt x="377" y="29"/>
                  <a:pt x="377" y="55"/>
                  <a:pt x="377" y="80"/>
                </a:cubicBezTo>
                <a:cubicBezTo>
                  <a:pt x="375" y="80"/>
                  <a:pt x="373" y="81"/>
                  <a:pt x="373" y="83"/>
                </a:cubicBezTo>
                <a:cubicBezTo>
                  <a:pt x="340" y="84"/>
                  <a:pt x="307" y="84"/>
                  <a:pt x="273" y="83"/>
                </a:cubicBezTo>
                <a:cubicBezTo>
                  <a:pt x="273" y="81"/>
                  <a:pt x="272" y="80"/>
                  <a:pt x="270" y="79"/>
                </a:cubicBezTo>
                <a:cubicBezTo>
                  <a:pt x="279" y="58"/>
                  <a:pt x="288" y="33"/>
                  <a:pt x="298" y="6"/>
                </a:cubicBezTo>
                <a:cubicBezTo>
                  <a:pt x="297" y="7"/>
                  <a:pt x="297" y="7"/>
                  <a:pt x="297" y="7"/>
                </a:cubicBezTo>
                <a:cubicBezTo>
                  <a:pt x="287" y="33"/>
                  <a:pt x="278" y="58"/>
                  <a:pt x="269" y="79"/>
                </a:cubicBezTo>
                <a:cubicBezTo>
                  <a:pt x="269" y="79"/>
                  <a:pt x="269" y="79"/>
                  <a:pt x="268" y="79"/>
                </a:cubicBezTo>
                <a:cubicBezTo>
                  <a:pt x="266" y="79"/>
                  <a:pt x="264" y="81"/>
                  <a:pt x="263" y="83"/>
                </a:cubicBezTo>
                <a:cubicBezTo>
                  <a:pt x="237" y="85"/>
                  <a:pt x="211" y="86"/>
                  <a:pt x="182" y="85"/>
                </a:cubicBezTo>
                <a:cubicBezTo>
                  <a:pt x="180" y="85"/>
                  <a:pt x="177" y="85"/>
                  <a:pt x="175" y="85"/>
                </a:cubicBezTo>
                <a:cubicBezTo>
                  <a:pt x="174" y="84"/>
                  <a:pt x="174" y="84"/>
                  <a:pt x="173" y="84"/>
                </a:cubicBezTo>
                <a:cubicBezTo>
                  <a:pt x="173" y="84"/>
                  <a:pt x="173" y="84"/>
                  <a:pt x="172" y="84"/>
                </a:cubicBezTo>
                <a:cubicBezTo>
                  <a:pt x="187" y="70"/>
                  <a:pt x="200" y="54"/>
                  <a:pt x="214" y="36"/>
                </a:cubicBezTo>
                <a:cubicBezTo>
                  <a:pt x="211" y="38"/>
                  <a:pt x="211" y="38"/>
                  <a:pt x="211" y="38"/>
                </a:cubicBezTo>
                <a:cubicBezTo>
                  <a:pt x="198" y="56"/>
                  <a:pt x="184" y="71"/>
                  <a:pt x="170" y="85"/>
                </a:cubicBezTo>
                <a:cubicBezTo>
                  <a:pt x="170" y="85"/>
                  <a:pt x="170" y="85"/>
                  <a:pt x="170" y="85"/>
                </a:cubicBezTo>
                <a:cubicBezTo>
                  <a:pt x="170" y="85"/>
                  <a:pt x="170" y="85"/>
                  <a:pt x="170" y="85"/>
                </a:cubicBezTo>
                <a:cubicBezTo>
                  <a:pt x="156" y="88"/>
                  <a:pt x="142" y="90"/>
                  <a:pt x="126" y="92"/>
                </a:cubicBezTo>
                <a:cubicBezTo>
                  <a:pt x="124" y="93"/>
                  <a:pt x="124" y="93"/>
                  <a:pt x="124" y="93"/>
                </a:cubicBezTo>
                <a:cubicBezTo>
                  <a:pt x="140" y="91"/>
                  <a:pt x="155" y="89"/>
                  <a:pt x="169" y="86"/>
                </a:cubicBezTo>
                <a:cubicBezTo>
                  <a:pt x="168" y="87"/>
                  <a:pt x="168" y="88"/>
                  <a:pt x="168" y="90"/>
                </a:cubicBezTo>
                <a:cubicBezTo>
                  <a:pt x="168" y="90"/>
                  <a:pt x="168" y="91"/>
                  <a:pt x="168" y="92"/>
                </a:cubicBezTo>
                <a:cubicBezTo>
                  <a:pt x="165" y="106"/>
                  <a:pt x="161" y="118"/>
                  <a:pt x="157" y="130"/>
                </a:cubicBezTo>
                <a:cubicBezTo>
                  <a:pt x="146" y="163"/>
                  <a:pt x="132" y="190"/>
                  <a:pt x="113" y="216"/>
                </a:cubicBezTo>
                <a:cubicBezTo>
                  <a:pt x="112" y="215"/>
                  <a:pt x="111" y="215"/>
                  <a:pt x="110" y="215"/>
                </a:cubicBezTo>
                <a:cubicBezTo>
                  <a:pt x="107" y="215"/>
                  <a:pt x="105" y="217"/>
                  <a:pt x="104" y="220"/>
                </a:cubicBezTo>
                <a:cubicBezTo>
                  <a:pt x="84" y="218"/>
                  <a:pt x="62" y="216"/>
                  <a:pt x="38" y="214"/>
                </a:cubicBezTo>
                <a:cubicBezTo>
                  <a:pt x="38" y="215"/>
                  <a:pt x="38" y="215"/>
                  <a:pt x="38" y="215"/>
                </a:cubicBezTo>
                <a:cubicBezTo>
                  <a:pt x="62" y="217"/>
                  <a:pt x="84" y="219"/>
                  <a:pt x="104" y="221"/>
                </a:cubicBezTo>
                <a:cubicBezTo>
                  <a:pt x="105" y="223"/>
                  <a:pt x="107" y="225"/>
                  <a:pt x="109" y="225"/>
                </a:cubicBezTo>
                <a:cubicBezTo>
                  <a:pt x="107" y="249"/>
                  <a:pt x="104" y="272"/>
                  <a:pt x="99" y="294"/>
                </a:cubicBezTo>
                <a:cubicBezTo>
                  <a:pt x="94" y="320"/>
                  <a:pt x="88" y="345"/>
                  <a:pt x="81" y="372"/>
                </a:cubicBezTo>
                <a:cubicBezTo>
                  <a:pt x="81" y="372"/>
                  <a:pt x="81" y="372"/>
                  <a:pt x="81" y="372"/>
                </a:cubicBezTo>
                <a:cubicBezTo>
                  <a:pt x="78" y="372"/>
                  <a:pt x="75" y="374"/>
                  <a:pt x="75" y="377"/>
                </a:cubicBezTo>
                <a:cubicBezTo>
                  <a:pt x="52" y="377"/>
                  <a:pt x="28" y="377"/>
                  <a:pt x="1" y="377"/>
                </a:cubicBezTo>
                <a:cubicBezTo>
                  <a:pt x="0" y="377"/>
                  <a:pt x="0" y="377"/>
                  <a:pt x="0" y="377"/>
                </a:cubicBezTo>
                <a:cubicBezTo>
                  <a:pt x="0" y="377"/>
                  <a:pt x="0" y="377"/>
                  <a:pt x="0" y="377"/>
                </a:cubicBezTo>
                <a:cubicBezTo>
                  <a:pt x="1" y="378"/>
                  <a:pt x="1" y="378"/>
                  <a:pt x="1" y="378"/>
                </a:cubicBezTo>
                <a:cubicBezTo>
                  <a:pt x="28" y="378"/>
                  <a:pt x="52" y="378"/>
                  <a:pt x="75" y="378"/>
                </a:cubicBezTo>
                <a:cubicBezTo>
                  <a:pt x="76" y="380"/>
                  <a:pt x="78" y="382"/>
                  <a:pt x="80" y="382"/>
                </a:cubicBezTo>
                <a:cubicBezTo>
                  <a:pt x="83" y="392"/>
                  <a:pt x="86" y="401"/>
                  <a:pt x="88" y="411"/>
                </a:cubicBezTo>
                <a:cubicBezTo>
                  <a:pt x="98" y="450"/>
                  <a:pt x="105" y="487"/>
                  <a:pt x="109" y="528"/>
                </a:cubicBezTo>
                <a:cubicBezTo>
                  <a:pt x="106" y="528"/>
                  <a:pt x="104" y="531"/>
                  <a:pt x="104" y="533"/>
                </a:cubicBezTo>
                <a:cubicBezTo>
                  <a:pt x="104" y="534"/>
                  <a:pt x="104" y="534"/>
                  <a:pt x="104" y="534"/>
                </a:cubicBezTo>
                <a:cubicBezTo>
                  <a:pt x="101" y="534"/>
                  <a:pt x="97" y="534"/>
                  <a:pt x="93" y="535"/>
                </a:cubicBezTo>
                <a:cubicBezTo>
                  <a:pt x="76" y="536"/>
                  <a:pt x="58" y="538"/>
                  <a:pt x="38" y="540"/>
                </a:cubicBezTo>
                <a:cubicBezTo>
                  <a:pt x="38" y="540"/>
                  <a:pt x="38" y="540"/>
                  <a:pt x="38" y="540"/>
                </a:cubicBezTo>
                <a:cubicBezTo>
                  <a:pt x="52" y="539"/>
                  <a:pt x="65" y="538"/>
                  <a:pt x="78" y="537"/>
                </a:cubicBezTo>
                <a:cubicBezTo>
                  <a:pt x="87" y="536"/>
                  <a:pt x="96" y="535"/>
                  <a:pt x="104" y="535"/>
                </a:cubicBezTo>
                <a:cubicBezTo>
                  <a:pt x="105" y="537"/>
                  <a:pt x="107" y="539"/>
                  <a:pt x="109" y="539"/>
                </a:cubicBezTo>
                <a:cubicBezTo>
                  <a:pt x="110" y="539"/>
                  <a:pt x="111" y="538"/>
                  <a:pt x="112" y="538"/>
                </a:cubicBezTo>
                <a:cubicBezTo>
                  <a:pt x="125" y="555"/>
                  <a:pt x="135" y="573"/>
                  <a:pt x="145" y="592"/>
                </a:cubicBezTo>
                <a:cubicBezTo>
                  <a:pt x="154" y="613"/>
                  <a:pt x="162" y="635"/>
                  <a:pt x="168" y="662"/>
                </a:cubicBezTo>
                <a:cubicBezTo>
                  <a:pt x="167" y="663"/>
                  <a:pt x="167" y="664"/>
                  <a:pt x="167" y="666"/>
                </a:cubicBezTo>
                <a:cubicBezTo>
                  <a:pt x="167" y="666"/>
                  <a:pt x="167" y="667"/>
                  <a:pt x="167" y="668"/>
                </a:cubicBezTo>
                <a:cubicBezTo>
                  <a:pt x="154" y="665"/>
                  <a:pt x="139" y="663"/>
                  <a:pt x="124" y="661"/>
                </a:cubicBezTo>
                <a:cubicBezTo>
                  <a:pt x="126" y="663"/>
                  <a:pt x="126" y="663"/>
                  <a:pt x="126" y="663"/>
                </a:cubicBezTo>
                <a:cubicBezTo>
                  <a:pt x="132" y="663"/>
                  <a:pt x="137" y="664"/>
                  <a:pt x="142" y="665"/>
                </a:cubicBezTo>
                <a:cubicBezTo>
                  <a:pt x="151" y="666"/>
                  <a:pt x="160" y="668"/>
                  <a:pt x="169" y="670"/>
                </a:cubicBezTo>
                <a:cubicBezTo>
                  <a:pt x="169" y="670"/>
                  <a:pt x="170" y="670"/>
                  <a:pt x="171" y="671"/>
                </a:cubicBezTo>
                <a:cubicBezTo>
                  <a:pt x="185" y="684"/>
                  <a:pt x="198" y="699"/>
                  <a:pt x="211" y="717"/>
                </a:cubicBezTo>
                <a:cubicBezTo>
                  <a:pt x="214" y="719"/>
                  <a:pt x="214" y="719"/>
                  <a:pt x="214" y="719"/>
                </a:cubicBezTo>
                <a:cubicBezTo>
                  <a:pt x="201" y="700"/>
                  <a:pt x="187" y="684"/>
                  <a:pt x="173" y="671"/>
                </a:cubicBezTo>
                <a:cubicBezTo>
                  <a:pt x="173" y="670"/>
                  <a:pt x="174" y="670"/>
                  <a:pt x="175" y="670"/>
                </a:cubicBezTo>
                <a:cubicBezTo>
                  <a:pt x="179" y="670"/>
                  <a:pt x="184" y="670"/>
                  <a:pt x="188" y="669"/>
                </a:cubicBezTo>
                <a:cubicBezTo>
                  <a:pt x="215" y="669"/>
                  <a:pt x="239" y="670"/>
                  <a:pt x="264" y="671"/>
                </a:cubicBezTo>
                <a:cubicBezTo>
                  <a:pt x="264" y="671"/>
                  <a:pt x="264" y="671"/>
                  <a:pt x="264" y="672"/>
                </a:cubicBezTo>
                <a:cubicBezTo>
                  <a:pt x="264" y="674"/>
                  <a:pt x="266" y="677"/>
                  <a:pt x="269" y="677"/>
                </a:cubicBezTo>
                <a:cubicBezTo>
                  <a:pt x="269" y="677"/>
                  <a:pt x="269" y="677"/>
                  <a:pt x="270" y="677"/>
                </a:cubicBezTo>
                <a:cubicBezTo>
                  <a:pt x="278" y="698"/>
                  <a:pt x="287" y="722"/>
                  <a:pt x="297" y="748"/>
                </a:cubicBezTo>
                <a:cubicBezTo>
                  <a:pt x="298" y="748"/>
                  <a:pt x="298" y="748"/>
                  <a:pt x="298" y="748"/>
                </a:cubicBezTo>
                <a:cubicBezTo>
                  <a:pt x="294" y="739"/>
                  <a:pt x="291" y="730"/>
                  <a:pt x="288" y="722"/>
                </a:cubicBezTo>
                <a:cubicBezTo>
                  <a:pt x="282" y="706"/>
                  <a:pt x="276" y="690"/>
                  <a:pt x="271" y="676"/>
                </a:cubicBezTo>
                <a:cubicBezTo>
                  <a:pt x="273" y="676"/>
                  <a:pt x="274" y="674"/>
                  <a:pt x="274" y="672"/>
                </a:cubicBezTo>
                <a:cubicBezTo>
                  <a:pt x="274" y="671"/>
                  <a:pt x="274" y="671"/>
                  <a:pt x="274" y="671"/>
                </a:cubicBezTo>
                <a:cubicBezTo>
                  <a:pt x="308" y="670"/>
                  <a:pt x="341" y="670"/>
                  <a:pt x="373" y="672"/>
                </a:cubicBezTo>
                <a:cubicBezTo>
                  <a:pt x="374" y="673"/>
                  <a:pt x="376" y="674"/>
                  <a:pt x="377" y="674"/>
                </a:cubicBezTo>
                <a:cubicBezTo>
                  <a:pt x="377" y="699"/>
                  <a:pt x="377" y="725"/>
                  <a:pt x="377" y="754"/>
                </a:cubicBezTo>
                <a:cubicBezTo>
                  <a:pt x="377" y="754"/>
                  <a:pt x="377" y="754"/>
                  <a:pt x="377" y="754"/>
                </a:cubicBezTo>
                <a:cubicBezTo>
                  <a:pt x="378" y="754"/>
                  <a:pt x="378" y="754"/>
                  <a:pt x="378" y="754"/>
                </a:cubicBezTo>
                <a:cubicBezTo>
                  <a:pt x="378" y="725"/>
                  <a:pt x="378" y="699"/>
                  <a:pt x="378" y="674"/>
                </a:cubicBezTo>
                <a:cubicBezTo>
                  <a:pt x="380" y="674"/>
                  <a:pt x="381" y="673"/>
                  <a:pt x="382" y="672"/>
                </a:cubicBezTo>
                <a:cubicBezTo>
                  <a:pt x="414" y="670"/>
                  <a:pt x="446" y="670"/>
                  <a:pt x="480" y="671"/>
                </a:cubicBezTo>
                <a:cubicBezTo>
                  <a:pt x="480" y="671"/>
                  <a:pt x="480" y="671"/>
                  <a:pt x="480" y="672"/>
                </a:cubicBezTo>
                <a:cubicBezTo>
                  <a:pt x="480" y="674"/>
                  <a:pt x="482" y="676"/>
                  <a:pt x="484" y="677"/>
                </a:cubicBezTo>
                <a:cubicBezTo>
                  <a:pt x="476" y="698"/>
                  <a:pt x="467" y="722"/>
                  <a:pt x="457" y="748"/>
                </a:cubicBezTo>
                <a:cubicBezTo>
                  <a:pt x="459" y="748"/>
                  <a:pt x="459" y="748"/>
                  <a:pt x="459" y="748"/>
                </a:cubicBezTo>
                <a:cubicBezTo>
                  <a:pt x="468" y="722"/>
                  <a:pt x="477" y="698"/>
                  <a:pt x="485" y="677"/>
                </a:cubicBezTo>
                <a:cubicBezTo>
                  <a:pt x="488" y="676"/>
                  <a:pt x="490" y="674"/>
                  <a:pt x="490" y="672"/>
                </a:cubicBezTo>
                <a:cubicBezTo>
                  <a:pt x="490" y="671"/>
                  <a:pt x="490" y="671"/>
                  <a:pt x="490" y="671"/>
                </a:cubicBezTo>
                <a:cubicBezTo>
                  <a:pt x="517" y="670"/>
                  <a:pt x="545" y="669"/>
                  <a:pt x="574" y="670"/>
                </a:cubicBezTo>
                <a:cubicBezTo>
                  <a:pt x="576" y="670"/>
                  <a:pt x="577" y="670"/>
                  <a:pt x="579" y="670"/>
                </a:cubicBezTo>
                <a:cubicBezTo>
                  <a:pt x="580" y="670"/>
                  <a:pt x="581" y="671"/>
                  <a:pt x="582" y="671"/>
                </a:cubicBezTo>
                <a:cubicBezTo>
                  <a:pt x="582" y="671"/>
                  <a:pt x="582" y="671"/>
                  <a:pt x="582" y="671"/>
                </a:cubicBezTo>
                <a:cubicBezTo>
                  <a:pt x="568" y="685"/>
                  <a:pt x="555" y="700"/>
                  <a:pt x="541" y="719"/>
                </a:cubicBezTo>
                <a:cubicBezTo>
                  <a:pt x="544" y="717"/>
                  <a:pt x="544" y="717"/>
                  <a:pt x="544" y="717"/>
                </a:cubicBezTo>
                <a:cubicBezTo>
                  <a:pt x="558" y="699"/>
                  <a:pt x="571" y="683"/>
                  <a:pt x="585" y="670"/>
                </a:cubicBezTo>
                <a:cubicBezTo>
                  <a:pt x="585" y="670"/>
                  <a:pt x="585" y="670"/>
                  <a:pt x="585" y="670"/>
                </a:cubicBezTo>
                <a:cubicBezTo>
                  <a:pt x="585" y="670"/>
                  <a:pt x="585" y="670"/>
                  <a:pt x="585" y="670"/>
                </a:cubicBezTo>
                <a:cubicBezTo>
                  <a:pt x="599" y="667"/>
                  <a:pt x="614" y="665"/>
                  <a:pt x="629" y="663"/>
                </a:cubicBezTo>
                <a:cubicBezTo>
                  <a:pt x="631" y="661"/>
                  <a:pt x="631" y="661"/>
                  <a:pt x="631" y="661"/>
                </a:cubicBezTo>
                <a:cubicBezTo>
                  <a:pt x="627" y="662"/>
                  <a:pt x="623" y="662"/>
                  <a:pt x="618" y="663"/>
                </a:cubicBezTo>
                <a:cubicBezTo>
                  <a:pt x="607" y="664"/>
                  <a:pt x="597" y="666"/>
                  <a:pt x="586" y="668"/>
                </a:cubicBezTo>
                <a:cubicBezTo>
                  <a:pt x="587" y="667"/>
                  <a:pt x="587" y="667"/>
                  <a:pt x="587" y="666"/>
                </a:cubicBezTo>
                <a:cubicBezTo>
                  <a:pt x="587" y="665"/>
                  <a:pt x="587" y="664"/>
                  <a:pt x="587" y="663"/>
                </a:cubicBezTo>
                <a:cubicBezTo>
                  <a:pt x="590" y="649"/>
                  <a:pt x="594" y="636"/>
                  <a:pt x="598" y="624"/>
                </a:cubicBezTo>
                <a:cubicBezTo>
                  <a:pt x="609" y="591"/>
                  <a:pt x="624" y="564"/>
                  <a:pt x="643" y="538"/>
                </a:cubicBezTo>
                <a:cubicBezTo>
                  <a:pt x="643" y="538"/>
                  <a:pt x="644" y="539"/>
                  <a:pt x="645" y="539"/>
                </a:cubicBezTo>
                <a:cubicBezTo>
                  <a:pt x="647" y="539"/>
                  <a:pt x="649" y="537"/>
                  <a:pt x="650" y="535"/>
                </a:cubicBezTo>
                <a:cubicBezTo>
                  <a:pt x="670" y="536"/>
                  <a:pt x="692" y="538"/>
                  <a:pt x="717" y="540"/>
                </a:cubicBezTo>
                <a:cubicBezTo>
                  <a:pt x="717" y="540"/>
                  <a:pt x="717" y="540"/>
                  <a:pt x="717" y="540"/>
                </a:cubicBezTo>
                <a:cubicBezTo>
                  <a:pt x="693" y="537"/>
                  <a:pt x="670" y="535"/>
                  <a:pt x="650" y="534"/>
                </a:cubicBezTo>
                <a:cubicBezTo>
                  <a:pt x="650" y="534"/>
                  <a:pt x="650" y="534"/>
                  <a:pt x="650" y="533"/>
                </a:cubicBezTo>
                <a:cubicBezTo>
                  <a:pt x="650" y="531"/>
                  <a:pt x="648" y="529"/>
                  <a:pt x="646" y="528"/>
                </a:cubicBezTo>
                <a:cubicBezTo>
                  <a:pt x="648" y="505"/>
                  <a:pt x="652" y="483"/>
                  <a:pt x="656" y="460"/>
                </a:cubicBezTo>
                <a:cubicBezTo>
                  <a:pt x="661" y="434"/>
                  <a:pt x="667" y="408"/>
                  <a:pt x="675" y="382"/>
                </a:cubicBezTo>
                <a:cubicBezTo>
                  <a:pt x="677" y="381"/>
                  <a:pt x="678" y="380"/>
                  <a:pt x="678" y="378"/>
                </a:cubicBezTo>
                <a:cubicBezTo>
                  <a:pt x="702" y="378"/>
                  <a:pt x="727" y="378"/>
                  <a:pt x="755" y="378"/>
                </a:cubicBezTo>
                <a:cubicBezTo>
                  <a:pt x="755" y="377"/>
                  <a:pt x="755" y="377"/>
                  <a:pt x="755" y="377"/>
                </a:cubicBezTo>
                <a:cubicBezTo>
                  <a:pt x="755" y="377"/>
                  <a:pt x="755" y="377"/>
                  <a:pt x="755" y="377"/>
                </a:cubicBezTo>
                <a:close/>
                <a:moveTo>
                  <a:pt x="673" y="372"/>
                </a:moveTo>
                <a:cubicBezTo>
                  <a:pt x="670" y="372"/>
                  <a:pt x="668" y="374"/>
                  <a:pt x="668" y="377"/>
                </a:cubicBezTo>
                <a:cubicBezTo>
                  <a:pt x="668" y="377"/>
                  <a:pt x="668" y="377"/>
                  <a:pt x="668" y="377"/>
                </a:cubicBezTo>
                <a:cubicBezTo>
                  <a:pt x="599" y="377"/>
                  <a:pt x="548" y="377"/>
                  <a:pt x="508" y="377"/>
                </a:cubicBezTo>
                <a:cubicBezTo>
                  <a:pt x="508" y="375"/>
                  <a:pt x="506" y="373"/>
                  <a:pt x="504" y="373"/>
                </a:cubicBezTo>
                <a:cubicBezTo>
                  <a:pt x="500" y="335"/>
                  <a:pt x="500" y="297"/>
                  <a:pt x="504" y="248"/>
                </a:cubicBezTo>
                <a:cubicBezTo>
                  <a:pt x="507" y="247"/>
                  <a:pt x="509" y="245"/>
                  <a:pt x="509" y="243"/>
                </a:cubicBezTo>
                <a:cubicBezTo>
                  <a:pt x="509" y="243"/>
                  <a:pt x="509" y="242"/>
                  <a:pt x="509" y="242"/>
                </a:cubicBezTo>
                <a:cubicBezTo>
                  <a:pt x="544" y="238"/>
                  <a:pt x="586" y="231"/>
                  <a:pt x="639" y="222"/>
                </a:cubicBezTo>
                <a:cubicBezTo>
                  <a:pt x="640" y="224"/>
                  <a:pt x="642" y="226"/>
                  <a:pt x="644" y="226"/>
                </a:cubicBezTo>
                <a:cubicBezTo>
                  <a:pt x="645" y="226"/>
                  <a:pt x="645" y="225"/>
                  <a:pt x="645" y="225"/>
                </a:cubicBezTo>
                <a:cubicBezTo>
                  <a:pt x="649" y="276"/>
                  <a:pt x="659" y="322"/>
                  <a:pt x="673" y="372"/>
                </a:cubicBezTo>
                <a:close/>
                <a:moveTo>
                  <a:pt x="503" y="507"/>
                </a:moveTo>
                <a:cubicBezTo>
                  <a:pt x="501" y="507"/>
                  <a:pt x="499" y="509"/>
                  <a:pt x="498" y="511"/>
                </a:cubicBezTo>
                <a:cubicBezTo>
                  <a:pt x="467" y="506"/>
                  <a:pt x="440" y="504"/>
                  <a:pt x="415" y="503"/>
                </a:cubicBezTo>
                <a:cubicBezTo>
                  <a:pt x="404" y="502"/>
                  <a:pt x="393" y="502"/>
                  <a:pt x="383" y="502"/>
                </a:cubicBezTo>
                <a:cubicBezTo>
                  <a:pt x="383" y="502"/>
                  <a:pt x="383" y="502"/>
                  <a:pt x="383" y="502"/>
                </a:cubicBezTo>
                <a:cubicBezTo>
                  <a:pt x="383" y="499"/>
                  <a:pt x="381" y="497"/>
                  <a:pt x="378" y="497"/>
                </a:cubicBezTo>
                <a:cubicBezTo>
                  <a:pt x="378" y="445"/>
                  <a:pt x="378" y="411"/>
                  <a:pt x="378" y="378"/>
                </a:cubicBezTo>
                <a:cubicBezTo>
                  <a:pt x="412" y="378"/>
                  <a:pt x="446" y="378"/>
                  <a:pt x="498" y="378"/>
                </a:cubicBezTo>
                <a:cubicBezTo>
                  <a:pt x="498" y="378"/>
                  <a:pt x="498" y="378"/>
                  <a:pt x="498" y="378"/>
                </a:cubicBezTo>
                <a:cubicBezTo>
                  <a:pt x="498" y="380"/>
                  <a:pt x="500" y="383"/>
                  <a:pt x="503" y="383"/>
                </a:cubicBezTo>
                <a:cubicBezTo>
                  <a:pt x="503" y="383"/>
                  <a:pt x="503" y="383"/>
                  <a:pt x="504" y="383"/>
                </a:cubicBezTo>
                <a:cubicBezTo>
                  <a:pt x="503" y="384"/>
                  <a:pt x="503" y="385"/>
                  <a:pt x="503" y="386"/>
                </a:cubicBezTo>
                <a:cubicBezTo>
                  <a:pt x="499" y="423"/>
                  <a:pt x="500" y="459"/>
                  <a:pt x="504" y="507"/>
                </a:cubicBezTo>
                <a:cubicBezTo>
                  <a:pt x="503" y="507"/>
                  <a:pt x="503" y="507"/>
                  <a:pt x="503" y="507"/>
                </a:cubicBezTo>
                <a:close/>
                <a:moveTo>
                  <a:pt x="252" y="508"/>
                </a:moveTo>
                <a:cubicBezTo>
                  <a:pt x="256" y="458"/>
                  <a:pt x="256" y="421"/>
                  <a:pt x="252" y="383"/>
                </a:cubicBezTo>
                <a:cubicBezTo>
                  <a:pt x="254" y="382"/>
                  <a:pt x="256" y="380"/>
                  <a:pt x="256" y="378"/>
                </a:cubicBezTo>
                <a:cubicBezTo>
                  <a:pt x="256" y="378"/>
                  <a:pt x="256" y="378"/>
                  <a:pt x="256" y="378"/>
                </a:cubicBezTo>
                <a:cubicBezTo>
                  <a:pt x="309" y="378"/>
                  <a:pt x="343" y="378"/>
                  <a:pt x="377" y="378"/>
                </a:cubicBezTo>
                <a:cubicBezTo>
                  <a:pt x="377" y="411"/>
                  <a:pt x="377" y="445"/>
                  <a:pt x="377" y="497"/>
                </a:cubicBezTo>
                <a:cubicBezTo>
                  <a:pt x="375" y="497"/>
                  <a:pt x="372" y="499"/>
                  <a:pt x="372" y="502"/>
                </a:cubicBezTo>
                <a:cubicBezTo>
                  <a:pt x="372" y="502"/>
                  <a:pt x="372" y="502"/>
                  <a:pt x="372" y="502"/>
                </a:cubicBezTo>
                <a:cubicBezTo>
                  <a:pt x="340" y="502"/>
                  <a:pt x="307" y="504"/>
                  <a:pt x="266" y="510"/>
                </a:cubicBezTo>
                <a:cubicBezTo>
                  <a:pt x="263" y="510"/>
                  <a:pt x="259" y="511"/>
                  <a:pt x="255" y="511"/>
                </a:cubicBezTo>
                <a:cubicBezTo>
                  <a:pt x="255" y="509"/>
                  <a:pt x="253" y="508"/>
                  <a:pt x="252" y="508"/>
                </a:cubicBezTo>
                <a:close/>
                <a:moveTo>
                  <a:pt x="256" y="243"/>
                </a:moveTo>
                <a:cubicBezTo>
                  <a:pt x="288" y="248"/>
                  <a:pt x="315" y="251"/>
                  <a:pt x="340" y="252"/>
                </a:cubicBezTo>
                <a:cubicBezTo>
                  <a:pt x="351" y="252"/>
                  <a:pt x="362" y="252"/>
                  <a:pt x="372" y="252"/>
                </a:cubicBezTo>
                <a:cubicBezTo>
                  <a:pt x="373" y="255"/>
                  <a:pt x="375" y="257"/>
                  <a:pt x="377" y="257"/>
                </a:cubicBezTo>
                <a:cubicBezTo>
                  <a:pt x="377" y="309"/>
                  <a:pt x="377" y="343"/>
                  <a:pt x="377" y="377"/>
                </a:cubicBezTo>
                <a:cubicBezTo>
                  <a:pt x="343" y="377"/>
                  <a:pt x="309" y="377"/>
                  <a:pt x="256" y="377"/>
                </a:cubicBezTo>
                <a:cubicBezTo>
                  <a:pt x="256" y="375"/>
                  <a:pt x="254" y="373"/>
                  <a:pt x="252" y="372"/>
                </a:cubicBezTo>
                <a:cubicBezTo>
                  <a:pt x="252" y="371"/>
                  <a:pt x="252" y="370"/>
                  <a:pt x="252" y="369"/>
                </a:cubicBezTo>
                <a:cubicBezTo>
                  <a:pt x="256" y="332"/>
                  <a:pt x="256" y="296"/>
                  <a:pt x="252" y="248"/>
                </a:cubicBezTo>
                <a:cubicBezTo>
                  <a:pt x="254" y="247"/>
                  <a:pt x="255" y="246"/>
                  <a:pt x="256" y="243"/>
                </a:cubicBezTo>
                <a:close/>
                <a:moveTo>
                  <a:pt x="503" y="372"/>
                </a:moveTo>
                <a:cubicBezTo>
                  <a:pt x="500" y="372"/>
                  <a:pt x="498" y="374"/>
                  <a:pt x="498" y="377"/>
                </a:cubicBezTo>
                <a:cubicBezTo>
                  <a:pt x="446" y="377"/>
                  <a:pt x="412" y="377"/>
                  <a:pt x="378" y="377"/>
                </a:cubicBezTo>
                <a:cubicBezTo>
                  <a:pt x="378" y="343"/>
                  <a:pt x="378" y="309"/>
                  <a:pt x="378" y="257"/>
                </a:cubicBezTo>
                <a:cubicBezTo>
                  <a:pt x="381" y="257"/>
                  <a:pt x="383" y="255"/>
                  <a:pt x="383" y="252"/>
                </a:cubicBezTo>
                <a:cubicBezTo>
                  <a:pt x="416" y="253"/>
                  <a:pt x="448" y="251"/>
                  <a:pt x="489" y="245"/>
                </a:cubicBezTo>
                <a:cubicBezTo>
                  <a:pt x="492" y="245"/>
                  <a:pt x="495" y="244"/>
                  <a:pt x="498" y="244"/>
                </a:cubicBezTo>
                <a:cubicBezTo>
                  <a:pt x="499" y="246"/>
                  <a:pt x="501" y="248"/>
                  <a:pt x="503" y="248"/>
                </a:cubicBezTo>
                <a:cubicBezTo>
                  <a:pt x="503" y="248"/>
                  <a:pt x="503" y="248"/>
                  <a:pt x="503" y="248"/>
                </a:cubicBezTo>
                <a:cubicBezTo>
                  <a:pt x="499" y="297"/>
                  <a:pt x="499" y="335"/>
                  <a:pt x="504" y="372"/>
                </a:cubicBezTo>
                <a:cubicBezTo>
                  <a:pt x="503" y="372"/>
                  <a:pt x="503" y="372"/>
                  <a:pt x="503" y="372"/>
                </a:cubicBezTo>
                <a:close/>
                <a:moveTo>
                  <a:pt x="564" y="86"/>
                </a:moveTo>
                <a:cubicBezTo>
                  <a:pt x="568" y="86"/>
                  <a:pt x="573" y="86"/>
                  <a:pt x="577" y="86"/>
                </a:cubicBezTo>
                <a:cubicBezTo>
                  <a:pt x="576" y="87"/>
                  <a:pt x="576" y="88"/>
                  <a:pt x="576" y="90"/>
                </a:cubicBezTo>
                <a:cubicBezTo>
                  <a:pt x="576" y="92"/>
                  <a:pt x="578" y="95"/>
                  <a:pt x="581" y="95"/>
                </a:cubicBezTo>
                <a:cubicBezTo>
                  <a:pt x="583" y="95"/>
                  <a:pt x="585" y="94"/>
                  <a:pt x="586" y="92"/>
                </a:cubicBezTo>
                <a:cubicBezTo>
                  <a:pt x="599" y="144"/>
                  <a:pt x="615" y="181"/>
                  <a:pt x="641" y="216"/>
                </a:cubicBezTo>
                <a:cubicBezTo>
                  <a:pt x="640" y="217"/>
                  <a:pt x="639" y="219"/>
                  <a:pt x="639" y="220"/>
                </a:cubicBezTo>
                <a:cubicBezTo>
                  <a:pt x="639" y="221"/>
                  <a:pt x="639" y="221"/>
                  <a:pt x="639" y="221"/>
                </a:cubicBezTo>
                <a:cubicBezTo>
                  <a:pt x="614" y="226"/>
                  <a:pt x="591" y="229"/>
                  <a:pt x="570" y="233"/>
                </a:cubicBezTo>
                <a:cubicBezTo>
                  <a:pt x="547" y="236"/>
                  <a:pt x="527" y="239"/>
                  <a:pt x="508" y="241"/>
                </a:cubicBezTo>
                <a:cubicBezTo>
                  <a:pt x="508" y="239"/>
                  <a:pt x="506" y="238"/>
                  <a:pt x="504" y="238"/>
                </a:cubicBezTo>
                <a:cubicBezTo>
                  <a:pt x="497" y="199"/>
                  <a:pt x="493" y="153"/>
                  <a:pt x="488" y="89"/>
                </a:cubicBezTo>
                <a:cubicBezTo>
                  <a:pt x="490" y="88"/>
                  <a:pt x="491" y="86"/>
                  <a:pt x="491" y="85"/>
                </a:cubicBezTo>
                <a:cubicBezTo>
                  <a:pt x="514" y="86"/>
                  <a:pt x="538" y="87"/>
                  <a:pt x="564" y="86"/>
                </a:cubicBezTo>
                <a:close/>
                <a:moveTo>
                  <a:pt x="480" y="85"/>
                </a:moveTo>
                <a:cubicBezTo>
                  <a:pt x="480" y="87"/>
                  <a:pt x="483" y="90"/>
                  <a:pt x="485" y="90"/>
                </a:cubicBezTo>
                <a:cubicBezTo>
                  <a:pt x="486" y="90"/>
                  <a:pt x="487" y="89"/>
                  <a:pt x="487" y="89"/>
                </a:cubicBezTo>
                <a:cubicBezTo>
                  <a:pt x="489" y="111"/>
                  <a:pt x="490" y="131"/>
                  <a:pt x="492" y="150"/>
                </a:cubicBezTo>
                <a:cubicBezTo>
                  <a:pt x="495" y="184"/>
                  <a:pt x="499" y="213"/>
                  <a:pt x="503" y="238"/>
                </a:cubicBezTo>
                <a:cubicBezTo>
                  <a:pt x="500" y="238"/>
                  <a:pt x="498" y="240"/>
                  <a:pt x="498" y="243"/>
                </a:cubicBezTo>
                <a:cubicBezTo>
                  <a:pt x="498" y="243"/>
                  <a:pt x="498" y="243"/>
                  <a:pt x="498" y="243"/>
                </a:cubicBezTo>
                <a:cubicBezTo>
                  <a:pt x="478" y="246"/>
                  <a:pt x="460" y="248"/>
                  <a:pt x="442" y="249"/>
                </a:cubicBezTo>
                <a:cubicBezTo>
                  <a:pt x="421" y="251"/>
                  <a:pt x="402" y="252"/>
                  <a:pt x="383" y="251"/>
                </a:cubicBezTo>
                <a:cubicBezTo>
                  <a:pt x="382" y="249"/>
                  <a:pt x="380" y="247"/>
                  <a:pt x="378" y="247"/>
                </a:cubicBezTo>
                <a:cubicBezTo>
                  <a:pt x="378" y="207"/>
                  <a:pt x="378" y="157"/>
                  <a:pt x="378" y="90"/>
                </a:cubicBezTo>
                <a:cubicBezTo>
                  <a:pt x="381" y="90"/>
                  <a:pt x="383" y="87"/>
                  <a:pt x="383" y="85"/>
                </a:cubicBezTo>
                <a:cubicBezTo>
                  <a:pt x="383" y="84"/>
                  <a:pt x="383" y="84"/>
                  <a:pt x="383" y="84"/>
                </a:cubicBezTo>
                <a:cubicBezTo>
                  <a:pt x="415" y="86"/>
                  <a:pt x="447" y="86"/>
                  <a:pt x="480" y="85"/>
                </a:cubicBezTo>
                <a:close/>
                <a:moveTo>
                  <a:pt x="372" y="84"/>
                </a:moveTo>
                <a:cubicBezTo>
                  <a:pt x="372" y="84"/>
                  <a:pt x="372" y="85"/>
                  <a:pt x="372" y="85"/>
                </a:cubicBezTo>
                <a:cubicBezTo>
                  <a:pt x="372" y="87"/>
                  <a:pt x="375" y="90"/>
                  <a:pt x="377" y="90"/>
                </a:cubicBezTo>
                <a:cubicBezTo>
                  <a:pt x="377" y="157"/>
                  <a:pt x="377" y="207"/>
                  <a:pt x="377" y="247"/>
                </a:cubicBezTo>
                <a:cubicBezTo>
                  <a:pt x="375" y="247"/>
                  <a:pt x="373" y="249"/>
                  <a:pt x="373" y="251"/>
                </a:cubicBezTo>
                <a:cubicBezTo>
                  <a:pt x="348" y="252"/>
                  <a:pt x="324" y="251"/>
                  <a:pt x="297" y="248"/>
                </a:cubicBezTo>
                <a:cubicBezTo>
                  <a:pt x="284" y="247"/>
                  <a:pt x="270" y="245"/>
                  <a:pt x="256" y="243"/>
                </a:cubicBezTo>
                <a:cubicBezTo>
                  <a:pt x="256" y="240"/>
                  <a:pt x="254" y="238"/>
                  <a:pt x="252" y="238"/>
                </a:cubicBezTo>
                <a:cubicBezTo>
                  <a:pt x="259" y="200"/>
                  <a:pt x="263" y="153"/>
                  <a:pt x="268" y="89"/>
                </a:cubicBezTo>
                <a:cubicBezTo>
                  <a:pt x="268" y="89"/>
                  <a:pt x="268" y="90"/>
                  <a:pt x="268" y="90"/>
                </a:cubicBezTo>
                <a:cubicBezTo>
                  <a:pt x="271" y="90"/>
                  <a:pt x="274" y="87"/>
                  <a:pt x="274" y="85"/>
                </a:cubicBezTo>
                <a:cubicBezTo>
                  <a:pt x="276" y="85"/>
                  <a:pt x="278" y="85"/>
                  <a:pt x="280" y="85"/>
                </a:cubicBezTo>
                <a:cubicBezTo>
                  <a:pt x="311" y="86"/>
                  <a:pt x="342" y="86"/>
                  <a:pt x="372" y="84"/>
                </a:cubicBezTo>
                <a:close/>
                <a:moveTo>
                  <a:pt x="169" y="93"/>
                </a:moveTo>
                <a:cubicBezTo>
                  <a:pt x="170" y="94"/>
                  <a:pt x="171" y="95"/>
                  <a:pt x="173" y="95"/>
                </a:cubicBezTo>
                <a:cubicBezTo>
                  <a:pt x="176" y="95"/>
                  <a:pt x="178" y="92"/>
                  <a:pt x="178" y="90"/>
                </a:cubicBezTo>
                <a:cubicBezTo>
                  <a:pt x="178" y="88"/>
                  <a:pt x="178" y="87"/>
                  <a:pt x="177" y="86"/>
                </a:cubicBezTo>
                <a:cubicBezTo>
                  <a:pt x="207" y="87"/>
                  <a:pt x="236" y="86"/>
                  <a:pt x="263" y="85"/>
                </a:cubicBezTo>
                <a:cubicBezTo>
                  <a:pt x="263" y="87"/>
                  <a:pt x="265" y="89"/>
                  <a:pt x="267" y="89"/>
                </a:cubicBezTo>
                <a:cubicBezTo>
                  <a:pt x="263" y="146"/>
                  <a:pt x="259" y="189"/>
                  <a:pt x="253" y="225"/>
                </a:cubicBezTo>
                <a:cubicBezTo>
                  <a:pt x="253" y="229"/>
                  <a:pt x="252" y="234"/>
                  <a:pt x="251" y="238"/>
                </a:cubicBezTo>
                <a:cubicBezTo>
                  <a:pt x="251" y="238"/>
                  <a:pt x="251" y="237"/>
                  <a:pt x="251" y="237"/>
                </a:cubicBezTo>
                <a:cubicBezTo>
                  <a:pt x="248" y="237"/>
                  <a:pt x="246" y="239"/>
                  <a:pt x="246" y="241"/>
                </a:cubicBezTo>
                <a:cubicBezTo>
                  <a:pt x="227" y="239"/>
                  <a:pt x="208" y="236"/>
                  <a:pt x="186" y="233"/>
                </a:cubicBezTo>
                <a:cubicBezTo>
                  <a:pt x="164" y="229"/>
                  <a:pt x="141" y="225"/>
                  <a:pt x="115" y="221"/>
                </a:cubicBezTo>
                <a:cubicBezTo>
                  <a:pt x="115" y="221"/>
                  <a:pt x="115" y="221"/>
                  <a:pt x="115" y="220"/>
                </a:cubicBezTo>
                <a:cubicBezTo>
                  <a:pt x="115" y="219"/>
                  <a:pt x="114" y="218"/>
                  <a:pt x="114" y="217"/>
                </a:cubicBezTo>
                <a:cubicBezTo>
                  <a:pt x="139" y="182"/>
                  <a:pt x="156" y="145"/>
                  <a:pt x="169" y="93"/>
                </a:cubicBezTo>
                <a:close/>
                <a:moveTo>
                  <a:pt x="110" y="225"/>
                </a:moveTo>
                <a:cubicBezTo>
                  <a:pt x="112" y="225"/>
                  <a:pt x="114" y="224"/>
                  <a:pt x="115" y="222"/>
                </a:cubicBezTo>
                <a:cubicBezTo>
                  <a:pt x="157" y="229"/>
                  <a:pt x="192" y="235"/>
                  <a:pt x="223" y="239"/>
                </a:cubicBezTo>
                <a:cubicBezTo>
                  <a:pt x="231" y="240"/>
                  <a:pt x="238" y="241"/>
                  <a:pt x="245" y="242"/>
                </a:cubicBezTo>
                <a:cubicBezTo>
                  <a:pt x="245" y="242"/>
                  <a:pt x="245" y="242"/>
                  <a:pt x="245" y="243"/>
                </a:cubicBezTo>
                <a:cubicBezTo>
                  <a:pt x="245" y="246"/>
                  <a:pt x="248" y="248"/>
                  <a:pt x="251" y="248"/>
                </a:cubicBezTo>
                <a:cubicBezTo>
                  <a:pt x="251" y="248"/>
                  <a:pt x="251" y="248"/>
                  <a:pt x="251" y="248"/>
                </a:cubicBezTo>
                <a:cubicBezTo>
                  <a:pt x="252" y="263"/>
                  <a:pt x="253" y="277"/>
                  <a:pt x="254" y="291"/>
                </a:cubicBezTo>
                <a:cubicBezTo>
                  <a:pt x="255" y="320"/>
                  <a:pt x="254" y="346"/>
                  <a:pt x="251" y="372"/>
                </a:cubicBezTo>
                <a:cubicBezTo>
                  <a:pt x="248" y="373"/>
                  <a:pt x="246" y="374"/>
                  <a:pt x="246" y="377"/>
                </a:cubicBezTo>
                <a:cubicBezTo>
                  <a:pt x="206" y="377"/>
                  <a:pt x="155" y="377"/>
                  <a:pt x="86" y="377"/>
                </a:cubicBezTo>
                <a:cubicBezTo>
                  <a:pt x="86" y="377"/>
                  <a:pt x="86" y="377"/>
                  <a:pt x="86" y="377"/>
                </a:cubicBezTo>
                <a:cubicBezTo>
                  <a:pt x="86" y="374"/>
                  <a:pt x="84" y="373"/>
                  <a:pt x="82" y="372"/>
                </a:cubicBezTo>
                <a:cubicBezTo>
                  <a:pt x="96" y="322"/>
                  <a:pt x="106" y="276"/>
                  <a:pt x="110" y="225"/>
                </a:cubicBezTo>
                <a:close/>
                <a:moveTo>
                  <a:pt x="82" y="382"/>
                </a:moveTo>
                <a:cubicBezTo>
                  <a:pt x="84" y="381"/>
                  <a:pt x="85" y="380"/>
                  <a:pt x="86" y="378"/>
                </a:cubicBezTo>
                <a:cubicBezTo>
                  <a:pt x="154" y="378"/>
                  <a:pt x="205" y="378"/>
                  <a:pt x="246" y="378"/>
                </a:cubicBezTo>
                <a:cubicBezTo>
                  <a:pt x="246" y="380"/>
                  <a:pt x="248" y="383"/>
                  <a:pt x="251" y="383"/>
                </a:cubicBezTo>
                <a:cubicBezTo>
                  <a:pt x="255" y="421"/>
                  <a:pt x="255" y="458"/>
                  <a:pt x="251" y="507"/>
                </a:cubicBezTo>
                <a:cubicBezTo>
                  <a:pt x="251" y="507"/>
                  <a:pt x="251" y="507"/>
                  <a:pt x="251" y="507"/>
                </a:cubicBezTo>
                <a:cubicBezTo>
                  <a:pt x="248" y="507"/>
                  <a:pt x="245" y="510"/>
                  <a:pt x="245" y="512"/>
                </a:cubicBezTo>
                <a:cubicBezTo>
                  <a:pt x="210" y="517"/>
                  <a:pt x="167" y="524"/>
                  <a:pt x="114" y="533"/>
                </a:cubicBezTo>
                <a:cubicBezTo>
                  <a:pt x="114" y="530"/>
                  <a:pt x="112" y="529"/>
                  <a:pt x="110" y="528"/>
                </a:cubicBezTo>
                <a:cubicBezTo>
                  <a:pt x="106" y="478"/>
                  <a:pt x="96" y="431"/>
                  <a:pt x="82" y="382"/>
                </a:cubicBezTo>
                <a:close/>
                <a:moveTo>
                  <a:pt x="190" y="668"/>
                </a:moveTo>
                <a:cubicBezTo>
                  <a:pt x="185" y="668"/>
                  <a:pt x="181" y="668"/>
                  <a:pt x="176" y="669"/>
                </a:cubicBezTo>
                <a:cubicBezTo>
                  <a:pt x="177" y="668"/>
                  <a:pt x="177" y="667"/>
                  <a:pt x="177" y="666"/>
                </a:cubicBezTo>
                <a:cubicBezTo>
                  <a:pt x="177" y="663"/>
                  <a:pt x="175" y="660"/>
                  <a:pt x="172" y="660"/>
                </a:cubicBezTo>
                <a:cubicBezTo>
                  <a:pt x="171" y="660"/>
                  <a:pt x="170" y="661"/>
                  <a:pt x="169" y="661"/>
                </a:cubicBezTo>
                <a:cubicBezTo>
                  <a:pt x="156" y="609"/>
                  <a:pt x="139" y="572"/>
                  <a:pt x="113" y="537"/>
                </a:cubicBezTo>
                <a:cubicBezTo>
                  <a:pt x="114" y="536"/>
                  <a:pt x="115" y="535"/>
                  <a:pt x="115" y="533"/>
                </a:cubicBezTo>
                <a:cubicBezTo>
                  <a:pt x="141" y="529"/>
                  <a:pt x="164" y="525"/>
                  <a:pt x="186" y="522"/>
                </a:cubicBezTo>
                <a:cubicBezTo>
                  <a:pt x="208" y="519"/>
                  <a:pt x="227" y="516"/>
                  <a:pt x="245" y="513"/>
                </a:cubicBezTo>
                <a:cubicBezTo>
                  <a:pt x="246" y="516"/>
                  <a:pt x="248" y="518"/>
                  <a:pt x="251" y="518"/>
                </a:cubicBezTo>
                <a:cubicBezTo>
                  <a:pt x="251" y="518"/>
                  <a:pt x="251" y="518"/>
                  <a:pt x="251" y="518"/>
                </a:cubicBezTo>
                <a:cubicBezTo>
                  <a:pt x="258" y="556"/>
                  <a:pt x="262" y="603"/>
                  <a:pt x="267" y="667"/>
                </a:cubicBezTo>
                <a:cubicBezTo>
                  <a:pt x="266" y="667"/>
                  <a:pt x="264" y="668"/>
                  <a:pt x="264" y="670"/>
                </a:cubicBezTo>
                <a:cubicBezTo>
                  <a:pt x="240" y="668"/>
                  <a:pt x="216" y="668"/>
                  <a:pt x="190" y="668"/>
                </a:cubicBezTo>
                <a:close/>
                <a:moveTo>
                  <a:pt x="274" y="670"/>
                </a:moveTo>
                <a:cubicBezTo>
                  <a:pt x="273" y="668"/>
                  <a:pt x="271" y="666"/>
                  <a:pt x="269" y="666"/>
                </a:cubicBezTo>
                <a:cubicBezTo>
                  <a:pt x="269" y="666"/>
                  <a:pt x="268" y="666"/>
                  <a:pt x="268" y="666"/>
                </a:cubicBezTo>
                <a:cubicBezTo>
                  <a:pt x="266" y="644"/>
                  <a:pt x="265" y="624"/>
                  <a:pt x="263" y="605"/>
                </a:cubicBezTo>
                <a:cubicBezTo>
                  <a:pt x="260" y="571"/>
                  <a:pt x="257" y="542"/>
                  <a:pt x="252" y="518"/>
                </a:cubicBezTo>
                <a:cubicBezTo>
                  <a:pt x="254" y="517"/>
                  <a:pt x="256" y="515"/>
                  <a:pt x="256" y="513"/>
                </a:cubicBezTo>
                <a:cubicBezTo>
                  <a:pt x="256" y="512"/>
                  <a:pt x="256" y="512"/>
                  <a:pt x="256" y="512"/>
                </a:cubicBezTo>
                <a:cubicBezTo>
                  <a:pt x="276" y="509"/>
                  <a:pt x="295" y="507"/>
                  <a:pt x="313" y="505"/>
                </a:cubicBezTo>
                <a:cubicBezTo>
                  <a:pt x="334" y="503"/>
                  <a:pt x="353" y="503"/>
                  <a:pt x="373" y="503"/>
                </a:cubicBezTo>
                <a:cubicBezTo>
                  <a:pt x="373" y="505"/>
                  <a:pt x="375" y="507"/>
                  <a:pt x="377" y="507"/>
                </a:cubicBezTo>
                <a:cubicBezTo>
                  <a:pt x="377" y="547"/>
                  <a:pt x="377" y="597"/>
                  <a:pt x="377" y="664"/>
                </a:cubicBezTo>
                <a:cubicBezTo>
                  <a:pt x="375" y="664"/>
                  <a:pt x="372" y="666"/>
                  <a:pt x="372" y="669"/>
                </a:cubicBezTo>
                <a:cubicBezTo>
                  <a:pt x="372" y="669"/>
                  <a:pt x="373" y="670"/>
                  <a:pt x="373" y="670"/>
                </a:cubicBezTo>
                <a:cubicBezTo>
                  <a:pt x="340" y="669"/>
                  <a:pt x="308" y="669"/>
                  <a:pt x="274" y="670"/>
                </a:cubicBezTo>
                <a:close/>
                <a:moveTo>
                  <a:pt x="475" y="670"/>
                </a:moveTo>
                <a:cubicBezTo>
                  <a:pt x="444" y="669"/>
                  <a:pt x="413" y="669"/>
                  <a:pt x="383" y="670"/>
                </a:cubicBezTo>
                <a:cubicBezTo>
                  <a:pt x="383" y="670"/>
                  <a:pt x="383" y="669"/>
                  <a:pt x="383" y="669"/>
                </a:cubicBezTo>
                <a:cubicBezTo>
                  <a:pt x="383" y="666"/>
                  <a:pt x="381" y="664"/>
                  <a:pt x="378" y="664"/>
                </a:cubicBezTo>
                <a:cubicBezTo>
                  <a:pt x="378" y="597"/>
                  <a:pt x="378" y="547"/>
                  <a:pt x="378" y="507"/>
                </a:cubicBezTo>
                <a:cubicBezTo>
                  <a:pt x="380" y="507"/>
                  <a:pt x="382" y="505"/>
                  <a:pt x="383" y="503"/>
                </a:cubicBezTo>
                <a:cubicBezTo>
                  <a:pt x="407" y="503"/>
                  <a:pt x="431" y="504"/>
                  <a:pt x="458" y="507"/>
                </a:cubicBezTo>
                <a:cubicBezTo>
                  <a:pt x="471" y="508"/>
                  <a:pt x="484" y="510"/>
                  <a:pt x="498" y="512"/>
                </a:cubicBezTo>
                <a:cubicBezTo>
                  <a:pt x="498" y="512"/>
                  <a:pt x="498" y="512"/>
                  <a:pt x="498" y="513"/>
                </a:cubicBezTo>
                <a:cubicBezTo>
                  <a:pt x="498" y="515"/>
                  <a:pt x="500" y="517"/>
                  <a:pt x="503" y="518"/>
                </a:cubicBezTo>
                <a:cubicBezTo>
                  <a:pt x="496" y="556"/>
                  <a:pt x="492" y="603"/>
                  <a:pt x="487" y="667"/>
                </a:cubicBezTo>
                <a:cubicBezTo>
                  <a:pt x="486" y="666"/>
                  <a:pt x="486" y="666"/>
                  <a:pt x="485" y="666"/>
                </a:cubicBezTo>
                <a:cubicBezTo>
                  <a:pt x="483" y="666"/>
                  <a:pt x="481" y="668"/>
                  <a:pt x="480" y="670"/>
                </a:cubicBezTo>
                <a:cubicBezTo>
                  <a:pt x="479" y="670"/>
                  <a:pt x="477" y="670"/>
                  <a:pt x="475" y="670"/>
                </a:cubicBezTo>
                <a:close/>
                <a:moveTo>
                  <a:pt x="586" y="662"/>
                </a:moveTo>
                <a:cubicBezTo>
                  <a:pt x="585" y="661"/>
                  <a:pt x="584" y="660"/>
                  <a:pt x="582" y="660"/>
                </a:cubicBezTo>
                <a:cubicBezTo>
                  <a:pt x="579" y="660"/>
                  <a:pt x="577" y="663"/>
                  <a:pt x="577" y="666"/>
                </a:cubicBezTo>
                <a:cubicBezTo>
                  <a:pt x="577" y="667"/>
                  <a:pt x="577" y="668"/>
                  <a:pt x="578" y="669"/>
                </a:cubicBezTo>
                <a:cubicBezTo>
                  <a:pt x="547" y="668"/>
                  <a:pt x="518" y="668"/>
                  <a:pt x="490" y="670"/>
                </a:cubicBezTo>
                <a:cubicBezTo>
                  <a:pt x="490" y="669"/>
                  <a:pt x="489" y="668"/>
                  <a:pt x="488" y="667"/>
                </a:cubicBezTo>
                <a:cubicBezTo>
                  <a:pt x="492" y="609"/>
                  <a:pt x="496" y="566"/>
                  <a:pt x="502" y="529"/>
                </a:cubicBezTo>
                <a:cubicBezTo>
                  <a:pt x="502" y="525"/>
                  <a:pt x="503" y="522"/>
                  <a:pt x="504" y="518"/>
                </a:cubicBezTo>
                <a:cubicBezTo>
                  <a:pt x="506" y="518"/>
                  <a:pt x="508" y="516"/>
                  <a:pt x="509" y="513"/>
                </a:cubicBezTo>
                <a:cubicBezTo>
                  <a:pt x="527" y="516"/>
                  <a:pt x="547" y="518"/>
                  <a:pt x="570" y="522"/>
                </a:cubicBezTo>
                <a:cubicBezTo>
                  <a:pt x="591" y="525"/>
                  <a:pt x="614" y="529"/>
                  <a:pt x="639" y="533"/>
                </a:cubicBezTo>
                <a:cubicBezTo>
                  <a:pt x="639" y="533"/>
                  <a:pt x="639" y="533"/>
                  <a:pt x="639" y="533"/>
                </a:cubicBezTo>
                <a:cubicBezTo>
                  <a:pt x="639" y="535"/>
                  <a:pt x="640" y="537"/>
                  <a:pt x="642" y="538"/>
                </a:cubicBezTo>
                <a:cubicBezTo>
                  <a:pt x="616" y="573"/>
                  <a:pt x="599" y="610"/>
                  <a:pt x="586" y="662"/>
                </a:cubicBezTo>
                <a:close/>
                <a:moveTo>
                  <a:pt x="645" y="528"/>
                </a:moveTo>
                <a:cubicBezTo>
                  <a:pt x="645" y="528"/>
                  <a:pt x="645" y="528"/>
                  <a:pt x="645" y="528"/>
                </a:cubicBezTo>
                <a:cubicBezTo>
                  <a:pt x="642" y="528"/>
                  <a:pt x="640" y="530"/>
                  <a:pt x="639" y="532"/>
                </a:cubicBezTo>
                <a:cubicBezTo>
                  <a:pt x="598" y="526"/>
                  <a:pt x="563" y="520"/>
                  <a:pt x="533" y="516"/>
                </a:cubicBezTo>
                <a:cubicBezTo>
                  <a:pt x="524" y="514"/>
                  <a:pt x="516" y="513"/>
                  <a:pt x="509" y="512"/>
                </a:cubicBezTo>
                <a:cubicBezTo>
                  <a:pt x="508" y="510"/>
                  <a:pt x="507" y="508"/>
                  <a:pt x="504" y="508"/>
                </a:cubicBezTo>
                <a:cubicBezTo>
                  <a:pt x="503" y="492"/>
                  <a:pt x="502" y="477"/>
                  <a:pt x="502" y="464"/>
                </a:cubicBezTo>
                <a:cubicBezTo>
                  <a:pt x="501" y="434"/>
                  <a:pt x="501" y="409"/>
                  <a:pt x="504" y="383"/>
                </a:cubicBezTo>
                <a:cubicBezTo>
                  <a:pt x="507" y="382"/>
                  <a:pt x="508" y="380"/>
                  <a:pt x="508" y="378"/>
                </a:cubicBezTo>
                <a:cubicBezTo>
                  <a:pt x="548" y="378"/>
                  <a:pt x="599" y="378"/>
                  <a:pt x="668" y="378"/>
                </a:cubicBezTo>
                <a:cubicBezTo>
                  <a:pt x="669" y="380"/>
                  <a:pt x="671" y="382"/>
                  <a:pt x="673" y="382"/>
                </a:cubicBezTo>
                <a:cubicBezTo>
                  <a:pt x="673" y="382"/>
                  <a:pt x="673" y="382"/>
                  <a:pt x="673" y="382"/>
                </a:cubicBezTo>
                <a:cubicBezTo>
                  <a:pt x="659" y="432"/>
                  <a:pt x="650" y="478"/>
                  <a:pt x="645" y="528"/>
                </a:cubicBezTo>
                <a:close/>
              </a:path>
            </a:pathLst>
          </a:custGeom>
          <a:solidFill>
            <a:srgbClr val="FFC000"/>
          </a:solidFill>
          <a:ln>
            <a:solidFill>
              <a:srgbClr val="0066FF"/>
            </a:solidFill>
          </a:ln>
        </p:spPr>
        <p:txBody>
          <a:bodyPr vert="horz" wrap="square" lIns="91440" tIns="45720" rIns="91440" bIns="45720" numCol="1" anchor="t" anchorCtr="0" compatLnSpc="1"/>
          <a:lstStyle/>
          <a:p>
            <a:endParaRPr lang="zh-CN" altLang="en-US" sz="2400">
              <a:solidFill>
                <a:schemeClr val="bg1"/>
              </a:solidFill>
            </a:endParaRPr>
          </a:p>
        </p:txBody>
      </p:sp>
      <p:sp>
        <p:nvSpPr>
          <p:cNvPr id="38" name="椭圆 37">
            <a:extLst>
              <a:ext uri="{FF2B5EF4-FFF2-40B4-BE49-F238E27FC236}">
                <a16:creationId xmlns:a16="http://schemas.microsoft.com/office/drawing/2014/main" id="{C30ECDA3-6412-44BF-BFE3-748B9BDFC6AF}"/>
              </a:ext>
            </a:extLst>
          </p:cNvPr>
          <p:cNvSpPr/>
          <p:nvPr/>
        </p:nvSpPr>
        <p:spPr>
          <a:xfrm>
            <a:off x="8606323" y="3645217"/>
            <a:ext cx="159843" cy="159843"/>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39" name="椭圆 38">
            <a:extLst>
              <a:ext uri="{FF2B5EF4-FFF2-40B4-BE49-F238E27FC236}">
                <a16:creationId xmlns:a16="http://schemas.microsoft.com/office/drawing/2014/main" id="{02204AC1-54DF-4C86-B25F-1CCBA41C50EE}"/>
              </a:ext>
            </a:extLst>
          </p:cNvPr>
          <p:cNvSpPr/>
          <p:nvPr/>
        </p:nvSpPr>
        <p:spPr>
          <a:xfrm>
            <a:off x="9166861" y="3645220"/>
            <a:ext cx="123825" cy="123825"/>
          </a:xfrm>
          <a:prstGeom prst="ellipse">
            <a:avLst/>
          </a:prstGeom>
          <a:gradFill flip="none" rotWithShape="1">
            <a:gsLst>
              <a:gs pos="0">
                <a:srgbClr val="4DC9FE">
                  <a:alpha val="43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0" name="椭圆 39">
            <a:extLst>
              <a:ext uri="{FF2B5EF4-FFF2-40B4-BE49-F238E27FC236}">
                <a16:creationId xmlns:a16="http://schemas.microsoft.com/office/drawing/2014/main" id="{CB544BD3-A1AA-4B2C-A52E-599D12C737F6}"/>
              </a:ext>
            </a:extLst>
          </p:cNvPr>
          <p:cNvSpPr/>
          <p:nvPr/>
        </p:nvSpPr>
        <p:spPr>
          <a:xfrm>
            <a:off x="8080777" y="3945642"/>
            <a:ext cx="164079" cy="164079"/>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1" name="椭圆 40">
            <a:extLst>
              <a:ext uri="{FF2B5EF4-FFF2-40B4-BE49-F238E27FC236}">
                <a16:creationId xmlns:a16="http://schemas.microsoft.com/office/drawing/2014/main" id="{BFCD2E04-5F1B-4AFD-9B92-1EE7A285AFBF}"/>
              </a:ext>
            </a:extLst>
          </p:cNvPr>
          <p:cNvSpPr/>
          <p:nvPr/>
        </p:nvSpPr>
        <p:spPr>
          <a:xfrm>
            <a:off x="3204716" y="4380721"/>
            <a:ext cx="116880" cy="116880"/>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2" name="椭圆 41">
            <a:extLst>
              <a:ext uri="{FF2B5EF4-FFF2-40B4-BE49-F238E27FC236}">
                <a16:creationId xmlns:a16="http://schemas.microsoft.com/office/drawing/2014/main" id="{452DA411-5B49-4EDA-921E-00EE24FFF5ED}"/>
              </a:ext>
            </a:extLst>
          </p:cNvPr>
          <p:cNvSpPr/>
          <p:nvPr/>
        </p:nvSpPr>
        <p:spPr>
          <a:xfrm>
            <a:off x="3507422" y="4332605"/>
            <a:ext cx="90488" cy="90488"/>
          </a:xfrm>
          <a:prstGeom prst="ellipse">
            <a:avLst/>
          </a:prstGeom>
          <a:gradFill flip="none" rotWithShape="1">
            <a:gsLst>
              <a:gs pos="0">
                <a:srgbClr val="4DC9FE"/>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3" name="椭圆 42">
            <a:extLst>
              <a:ext uri="{FF2B5EF4-FFF2-40B4-BE49-F238E27FC236}">
                <a16:creationId xmlns:a16="http://schemas.microsoft.com/office/drawing/2014/main" id="{AE3E57EF-9B66-4584-9BFD-0C1DF8A8BB4F}"/>
              </a:ext>
            </a:extLst>
          </p:cNvPr>
          <p:cNvSpPr/>
          <p:nvPr/>
        </p:nvSpPr>
        <p:spPr>
          <a:xfrm>
            <a:off x="2832461" y="3762262"/>
            <a:ext cx="65463" cy="65463"/>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4" name="椭圆 43">
            <a:extLst>
              <a:ext uri="{FF2B5EF4-FFF2-40B4-BE49-F238E27FC236}">
                <a16:creationId xmlns:a16="http://schemas.microsoft.com/office/drawing/2014/main" id="{12037C5F-C738-4CB3-9534-55B814C44548}"/>
              </a:ext>
            </a:extLst>
          </p:cNvPr>
          <p:cNvSpPr/>
          <p:nvPr/>
        </p:nvSpPr>
        <p:spPr>
          <a:xfrm>
            <a:off x="2234247" y="3842069"/>
            <a:ext cx="58739" cy="58737"/>
          </a:xfrm>
          <a:prstGeom prst="ellipse">
            <a:avLst/>
          </a:prstGeom>
          <a:gradFill flip="none" rotWithShape="1">
            <a:gsLst>
              <a:gs pos="0">
                <a:srgbClr val="4DC9FE"/>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5" name="椭圆 44">
            <a:extLst>
              <a:ext uri="{FF2B5EF4-FFF2-40B4-BE49-F238E27FC236}">
                <a16:creationId xmlns:a16="http://schemas.microsoft.com/office/drawing/2014/main" id="{C6D3507E-DAB6-4DC8-9597-2523AF1511B3}"/>
              </a:ext>
            </a:extLst>
          </p:cNvPr>
          <p:cNvSpPr/>
          <p:nvPr/>
        </p:nvSpPr>
        <p:spPr>
          <a:xfrm>
            <a:off x="5288696" y="4454173"/>
            <a:ext cx="159843" cy="159843"/>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6" name="椭圆 45">
            <a:extLst>
              <a:ext uri="{FF2B5EF4-FFF2-40B4-BE49-F238E27FC236}">
                <a16:creationId xmlns:a16="http://schemas.microsoft.com/office/drawing/2014/main" id="{8135C2AC-C1B5-492A-AEE9-865092CF9696}"/>
              </a:ext>
            </a:extLst>
          </p:cNvPr>
          <p:cNvSpPr/>
          <p:nvPr/>
        </p:nvSpPr>
        <p:spPr>
          <a:xfrm>
            <a:off x="5831522" y="4429444"/>
            <a:ext cx="122239" cy="122237"/>
          </a:xfrm>
          <a:prstGeom prst="ellipse">
            <a:avLst/>
          </a:prstGeom>
          <a:gradFill flip="none" rotWithShape="1">
            <a:gsLst>
              <a:gs pos="0">
                <a:srgbClr val="4DC9FE">
                  <a:alpha val="47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7" name="椭圆 46">
            <a:extLst>
              <a:ext uri="{FF2B5EF4-FFF2-40B4-BE49-F238E27FC236}">
                <a16:creationId xmlns:a16="http://schemas.microsoft.com/office/drawing/2014/main" id="{49986A78-4EFF-4930-952F-5D3A1FD95571}"/>
              </a:ext>
            </a:extLst>
          </p:cNvPr>
          <p:cNvSpPr/>
          <p:nvPr/>
        </p:nvSpPr>
        <p:spPr>
          <a:xfrm>
            <a:off x="7520623" y="4062731"/>
            <a:ext cx="80963" cy="80963"/>
          </a:xfrm>
          <a:prstGeom prst="ellipse">
            <a:avLst/>
          </a:prstGeom>
          <a:gradFill flip="none" rotWithShape="1">
            <a:gsLst>
              <a:gs pos="0">
                <a:srgbClr val="4DC9FE">
                  <a:alpha val="69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8" name="椭圆 47">
            <a:extLst>
              <a:ext uri="{FF2B5EF4-FFF2-40B4-BE49-F238E27FC236}">
                <a16:creationId xmlns:a16="http://schemas.microsoft.com/office/drawing/2014/main" id="{0C248E6F-D323-4BE4-BB25-6A6816B3557E}"/>
              </a:ext>
            </a:extLst>
          </p:cNvPr>
          <p:cNvSpPr/>
          <p:nvPr/>
        </p:nvSpPr>
        <p:spPr>
          <a:xfrm>
            <a:off x="4869133" y="3674877"/>
            <a:ext cx="164079" cy="164079"/>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bg1"/>
              </a:solidFill>
            </a:endParaRPr>
          </a:p>
        </p:txBody>
      </p:sp>
      <p:sp>
        <p:nvSpPr>
          <p:cNvPr id="49" name="Freeform 21">
            <a:extLst>
              <a:ext uri="{FF2B5EF4-FFF2-40B4-BE49-F238E27FC236}">
                <a16:creationId xmlns:a16="http://schemas.microsoft.com/office/drawing/2014/main" id="{AF7F9AD0-FB15-4454-BE5C-6F3A24DF727C}"/>
              </a:ext>
            </a:extLst>
          </p:cNvPr>
          <p:cNvSpPr/>
          <p:nvPr/>
        </p:nvSpPr>
        <p:spPr bwMode="auto">
          <a:xfrm>
            <a:off x="6874512" y="2473645"/>
            <a:ext cx="87313" cy="123825"/>
          </a:xfrm>
          <a:custGeom>
            <a:avLst/>
            <a:gdLst>
              <a:gd name="T0" fmla="*/ 0 w 23"/>
              <a:gd name="T1" fmla="*/ 0 h 33"/>
              <a:gd name="T2" fmla="*/ 23 w 23"/>
              <a:gd name="T3" fmla="*/ 33 h 33"/>
              <a:gd name="T4" fmla="*/ 0 w 23"/>
              <a:gd name="T5" fmla="*/ 0 h 33"/>
            </a:gdLst>
            <a:ahLst/>
            <a:cxnLst>
              <a:cxn ang="0">
                <a:pos x="T0" y="T1"/>
              </a:cxn>
              <a:cxn ang="0">
                <a:pos x="T2" y="T3"/>
              </a:cxn>
              <a:cxn ang="0">
                <a:pos x="T4" y="T5"/>
              </a:cxn>
            </a:cxnLst>
            <a:rect l="0" t="0" r="r" b="b"/>
            <a:pathLst>
              <a:path w="23" h="33">
                <a:moveTo>
                  <a:pt x="0" y="0"/>
                </a:moveTo>
                <a:cubicBezTo>
                  <a:pt x="7" y="12"/>
                  <a:pt x="14" y="23"/>
                  <a:pt x="23" y="33"/>
                </a:cubicBezTo>
                <a:lnTo>
                  <a:pt x="0" y="0"/>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1"/>
              </a:solidFill>
            </a:endParaRPr>
          </a:p>
        </p:txBody>
      </p:sp>
      <p:sp>
        <p:nvSpPr>
          <p:cNvPr id="50" name="Freeform 22">
            <a:extLst>
              <a:ext uri="{FF2B5EF4-FFF2-40B4-BE49-F238E27FC236}">
                <a16:creationId xmlns:a16="http://schemas.microsoft.com/office/drawing/2014/main" id="{CD67E680-6E89-43F4-B235-8629AC7ED45E}"/>
              </a:ext>
            </a:extLst>
          </p:cNvPr>
          <p:cNvSpPr/>
          <p:nvPr/>
        </p:nvSpPr>
        <p:spPr bwMode="auto">
          <a:xfrm>
            <a:off x="4759961" y="2473645"/>
            <a:ext cx="87313" cy="123825"/>
          </a:xfrm>
          <a:custGeom>
            <a:avLst/>
            <a:gdLst>
              <a:gd name="T0" fmla="*/ 0 w 23"/>
              <a:gd name="T1" fmla="*/ 33 h 33"/>
              <a:gd name="T2" fmla="*/ 23 w 23"/>
              <a:gd name="T3" fmla="*/ 0 h 33"/>
              <a:gd name="T4" fmla="*/ 0 w 23"/>
              <a:gd name="T5" fmla="*/ 33 h 33"/>
            </a:gdLst>
            <a:ahLst/>
            <a:cxnLst>
              <a:cxn ang="0">
                <a:pos x="T0" y="T1"/>
              </a:cxn>
              <a:cxn ang="0">
                <a:pos x="T2" y="T3"/>
              </a:cxn>
              <a:cxn ang="0">
                <a:pos x="T4" y="T5"/>
              </a:cxn>
            </a:cxnLst>
            <a:rect l="0" t="0" r="r" b="b"/>
            <a:pathLst>
              <a:path w="23" h="33">
                <a:moveTo>
                  <a:pt x="0" y="33"/>
                </a:moveTo>
                <a:cubicBezTo>
                  <a:pt x="9" y="23"/>
                  <a:pt x="16" y="12"/>
                  <a:pt x="23" y="0"/>
                </a:cubicBezTo>
                <a:lnTo>
                  <a:pt x="0" y="33"/>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1"/>
              </a:solidFill>
            </a:endParaRPr>
          </a:p>
        </p:txBody>
      </p:sp>
      <p:sp>
        <p:nvSpPr>
          <p:cNvPr id="51" name="Freeform 17">
            <a:extLst>
              <a:ext uri="{FF2B5EF4-FFF2-40B4-BE49-F238E27FC236}">
                <a16:creationId xmlns:a16="http://schemas.microsoft.com/office/drawing/2014/main" id="{6F0D203B-CA9F-47E1-BEB1-3BFF9924C20C}"/>
              </a:ext>
            </a:extLst>
          </p:cNvPr>
          <p:cNvSpPr>
            <a:spLocks noEditPoints="1"/>
          </p:cNvSpPr>
          <p:nvPr/>
        </p:nvSpPr>
        <p:spPr bwMode="auto">
          <a:xfrm>
            <a:off x="4026246" y="1398997"/>
            <a:ext cx="4144563" cy="4140019"/>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solidFill>
            <a:schemeClr val="bg1"/>
          </a:solidFill>
          <a:ln>
            <a:solidFill>
              <a:schemeClr val="accent5">
                <a:lumMod val="75000"/>
              </a:schemeClr>
            </a:solidFill>
          </a:ln>
        </p:spPr>
        <p:txBody>
          <a:bodyPr vert="horz" wrap="square" lIns="91440" tIns="45720" rIns="91440" bIns="45720" numCol="1" anchor="t" anchorCtr="0" compatLnSpc="1"/>
          <a:lstStyle/>
          <a:p>
            <a:endParaRPr lang="zh-CN" altLang="en-US" sz="2400" dirty="0">
              <a:solidFill>
                <a:schemeClr val="bg1"/>
              </a:solidFill>
            </a:endParaRPr>
          </a:p>
        </p:txBody>
      </p:sp>
      <p:sp>
        <p:nvSpPr>
          <p:cNvPr id="52" name="Freeform 24">
            <a:extLst>
              <a:ext uri="{FF2B5EF4-FFF2-40B4-BE49-F238E27FC236}">
                <a16:creationId xmlns:a16="http://schemas.microsoft.com/office/drawing/2014/main" id="{03557EC2-A3CB-4197-97EE-11E8B4228300}"/>
              </a:ext>
            </a:extLst>
          </p:cNvPr>
          <p:cNvSpPr/>
          <p:nvPr/>
        </p:nvSpPr>
        <p:spPr bwMode="auto">
          <a:xfrm>
            <a:off x="6874512" y="4337369"/>
            <a:ext cx="87313" cy="123825"/>
          </a:xfrm>
          <a:custGeom>
            <a:avLst/>
            <a:gdLst>
              <a:gd name="T0" fmla="*/ 23 w 23"/>
              <a:gd name="T1" fmla="*/ 0 h 33"/>
              <a:gd name="T2" fmla="*/ 0 w 23"/>
              <a:gd name="T3" fmla="*/ 33 h 33"/>
              <a:gd name="T4" fmla="*/ 23 w 23"/>
              <a:gd name="T5" fmla="*/ 0 h 33"/>
            </a:gdLst>
            <a:ahLst/>
            <a:cxnLst>
              <a:cxn ang="0">
                <a:pos x="T0" y="T1"/>
              </a:cxn>
              <a:cxn ang="0">
                <a:pos x="T2" y="T3"/>
              </a:cxn>
              <a:cxn ang="0">
                <a:pos x="T4" y="T5"/>
              </a:cxn>
            </a:cxnLst>
            <a:rect l="0" t="0" r="r" b="b"/>
            <a:pathLst>
              <a:path w="23" h="33">
                <a:moveTo>
                  <a:pt x="23" y="0"/>
                </a:moveTo>
                <a:cubicBezTo>
                  <a:pt x="14" y="11"/>
                  <a:pt x="7" y="21"/>
                  <a:pt x="0" y="33"/>
                </a:cubicBezTo>
                <a:lnTo>
                  <a:pt x="23" y="0"/>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1"/>
              </a:solidFill>
            </a:endParaRPr>
          </a:p>
        </p:txBody>
      </p:sp>
      <p:sp>
        <p:nvSpPr>
          <p:cNvPr id="53" name="Freeform 25">
            <a:extLst>
              <a:ext uri="{FF2B5EF4-FFF2-40B4-BE49-F238E27FC236}">
                <a16:creationId xmlns:a16="http://schemas.microsoft.com/office/drawing/2014/main" id="{4530375A-3A14-41C2-8ECD-BCBAF278ABC2}"/>
              </a:ext>
            </a:extLst>
          </p:cNvPr>
          <p:cNvSpPr/>
          <p:nvPr/>
        </p:nvSpPr>
        <p:spPr bwMode="auto">
          <a:xfrm>
            <a:off x="4759961" y="4337369"/>
            <a:ext cx="87313" cy="123825"/>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16" y="21"/>
                  <a:pt x="9" y="11"/>
                  <a:pt x="0" y="0"/>
                </a:cubicBezTo>
                <a:lnTo>
                  <a:pt x="23" y="33"/>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1"/>
              </a:solidFill>
            </a:endParaRPr>
          </a:p>
        </p:txBody>
      </p:sp>
      <p:sp>
        <p:nvSpPr>
          <p:cNvPr id="54" name="文本框 53">
            <a:extLst>
              <a:ext uri="{FF2B5EF4-FFF2-40B4-BE49-F238E27FC236}">
                <a16:creationId xmlns:a16="http://schemas.microsoft.com/office/drawing/2014/main" id="{3D8237AC-919A-47A6-9D00-DA6D48E68F6C}"/>
              </a:ext>
            </a:extLst>
          </p:cNvPr>
          <p:cNvSpPr txBox="1"/>
          <p:nvPr/>
        </p:nvSpPr>
        <p:spPr bwMode="auto">
          <a:xfrm>
            <a:off x="2856373" y="1772232"/>
            <a:ext cx="6513322" cy="2657009"/>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defRPr/>
            </a:pPr>
            <a:r>
              <a:rPr lang="en-US" altLang="zh-CN" sz="16666" dirty="0">
                <a:ln w="38100">
                  <a:noFill/>
                </a:ln>
                <a:solidFill>
                  <a:schemeClr val="accent4"/>
                </a:solidFill>
                <a:latin typeface="Impact" pitchFamily="34" charset="0"/>
                <a:ea typeface="微软雅黑" pitchFamily="34" charset="-122"/>
              </a:rPr>
              <a:t>Thanks</a:t>
            </a:r>
            <a:endParaRPr lang="zh-CN" altLang="en-US" sz="16666" dirty="0">
              <a:ln w="38100">
                <a:noFill/>
              </a:ln>
              <a:solidFill>
                <a:schemeClr val="accent4"/>
              </a:solidFill>
              <a:latin typeface="Impact" pitchFamily="34" charset="0"/>
              <a:ea typeface="微软雅黑" pitchFamily="34" charset="-122"/>
            </a:endParaRPr>
          </a:p>
        </p:txBody>
      </p:sp>
      <p:sp>
        <p:nvSpPr>
          <p:cNvPr id="55" name="矩形 54">
            <a:extLst>
              <a:ext uri="{FF2B5EF4-FFF2-40B4-BE49-F238E27FC236}">
                <a16:creationId xmlns:a16="http://schemas.microsoft.com/office/drawing/2014/main" id="{B978EDA0-FFE3-4A37-B59D-DA5A2761CF14}"/>
              </a:ext>
            </a:extLst>
          </p:cNvPr>
          <p:cNvSpPr/>
          <p:nvPr/>
        </p:nvSpPr>
        <p:spPr>
          <a:xfrm>
            <a:off x="2663395" y="5562842"/>
            <a:ext cx="6872557" cy="830997"/>
          </a:xfrm>
          <a:prstGeom prst="rect">
            <a:avLst/>
          </a:prstGeom>
        </p:spPr>
        <p:txBody>
          <a:bodyPr wrap="square" anchor="ctr" anchorCtr="0">
            <a:spAutoFit/>
          </a:bodyPr>
          <a:lstStyle/>
          <a:p>
            <a:pPr algn="just"/>
            <a:r>
              <a:rPr lang="zh-CN" altLang="en-US" sz="1600" b="1" dirty="0">
                <a:solidFill>
                  <a:srgbClr val="FF6600"/>
                </a:solidFill>
                <a:latin typeface="微软雅黑 Light" panose="020B0502040204020203" pitchFamily="34" charset="-122"/>
                <a:ea typeface="微软雅黑 Light" panose="020B0502040204020203" pitchFamily="34" charset="-122"/>
                <a:cs typeface="Arial" pitchFamily="34" charset="0"/>
              </a:rPr>
              <a:t>时间如流水，不经意间星网已经陪伴大家走过了八年，从</a:t>
            </a:r>
            <a:r>
              <a:rPr lang="en-US" altLang="zh-CN" sz="1600" b="1" dirty="0">
                <a:solidFill>
                  <a:srgbClr val="FF6600"/>
                </a:solidFill>
                <a:latin typeface="微软雅黑 Light" panose="020B0502040204020203" pitchFamily="34" charset="-122"/>
                <a:ea typeface="微软雅黑 Light" panose="020B0502040204020203" pitchFamily="34" charset="-122"/>
                <a:cs typeface="Arial" pitchFamily="34" charset="0"/>
              </a:rPr>
              <a:t>S350</a:t>
            </a:r>
            <a:r>
              <a:rPr lang="zh-CN" altLang="en-US" sz="1600" b="1" dirty="0">
                <a:solidFill>
                  <a:srgbClr val="FF6600"/>
                </a:solidFill>
                <a:latin typeface="微软雅黑 Light" panose="020B0502040204020203" pitchFamily="34" charset="-122"/>
                <a:ea typeface="微软雅黑 Light" panose="020B0502040204020203" pitchFamily="34" charset="-122"/>
                <a:cs typeface="Arial" pitchFamily="34" charset="0"/>
              </a:rPr>
              <a:t>开始，星网通信的产品吸引着越来越多的人关注，已为</a:t>
            </a:r>
            <a:r>
              <a:rPr lang="en-US" altLang="zh-CN" sz="1600" b="1" dirty="0">
                <a:solidFill>
                  <a:srgbClr val="FF6600"/>
                </a:solidFill>
                <a:latin typeface="微软雅黑 Light" panose="020B0502040204020203" pitchFamily="34" charset="-122"/>
                <a:ea typeface="微软雅黑 Light" panose="020B0502040204020203" pitchFamily="34" charset="-122"/>
                <a:cs typeface="Arial" pitchFamily="34" charset="0"/>
              </a:rPr>
              <a:t>3.9</a:t>
            </a:r>
            <a:r>
              <a:rPr lang="zh-CN" altLang="en-US" sz="1600" b="1" dirty="0">
                <a:solidFill>
                  <a:srgbClr val="FF6600"/>
                </a:solidFill>
                <a:latin typeface="微软雅黑 Light" panose="020B0502040204020203" pitchFamily="34" charset="-122"/>
                <a:ea typeface="微软雅黑 Light" panose="020B0502040204020203" pitchFamily="34" charset="-122"/>
                <a:cs typeface="Arial" pitchFamily="34" charset="0"/>
              </a:rPr>
              <a:t>万用户提供了产品与服务。今天，星网还在路上，需要大家的理解与支持！</a:t>
            </a:r>
          </a:p>
        </p:txBody>
      </p:sp>
      <p:sp>
        <p:nvSpPr>
          <p:cNvPr id="56" name="矩形: 圆角 55">
            <a:extLst>
              <a:ext uri="{FF2B5EF4-FFF2-40B4-BE49-F238E27FC236}">
                <a16:creationId xmlns:a16="http://schemas.microsoft.com/office/drawing/2014/main" id="{880AD0EB-52DF-4B74-91B6-F28555F54FD2}"/>
              </a:ext>
            </a:extLst>
          </p:cNvPr>
          <p:cNvSpPr/>
          <p:nvPr/>
        </p:nvSpPr>
        <p:spPr>
          <a:xfrm>
            <a:off x="4523734" y="4309853"/>
            <a:ext cx="3168000" cy="562630"/>
          </a:xfrm>
          <a:prstGeom prst="roundRect">
            <a:avLst>
              <a:gd name="adj" fmla="val 50000"/>
            </a:avLst>
          </a:prstGeom>
          <a:solidFill>
            <a:schemeClr val="bg1">
              <a:lumMod val="65000"/>
            </a:schemeClr>
          </a:solidFill>
        </p:spPr>
        <p:txBody>
          <a:bodyPr wrap="square" anchor="ctr" anchorCtr="1">
            <a:spAutoFit/>
          </a:bodyPr>
          <a:lstStyle/>
          <a:p>
            <a:pPr algn="ctr">
              <a:defRPr/>
            </a:pPr>
            <a:r>
              <a:rPr lang="zh-CN" altLang="en-US" sz="2000" b="1" dirty="0">
                <a:ln w="38100">
                  <a:noFill/>
                </a:ln>
                <a:solidFill>
                  <a:schemeClr val="bg1">
                    <a:lumMod val="95000"/>
                  </a:schemeClr>
                </a:solidFill>
                <a:latin typeface="微软雅黑" pitchFamily="34" charset="-122"/>
                <a:ea typeface="微软雅黑" pitchFamily="34" charset="-122"/>
                <a:cs typeface="Arial" pitchFamily="34" charset="0"/>
              </a:rPr>
              <a:t>创造可分享的快乐</a:t>
            </a:r>
          </a:p>
        </p:txBody>
      </p:sp>
      <p:grpSp>
        <p:nvGrpSpPr>
          <p:cNvPr id="25" name="组合 24">
            <a:extLst>
              <a:ext uri="{FF2B5EF4-FFF2-40B4-BE49-F238E27FC236}">
                <a16:creationId xmlns:a16="http://schemas.microsoft.com/office/drawing/2014/main" id="{0445528F-FE34-4E2E-8732-500AD9CC1937}"/>
              </a:ext>
            </a:extLst>
          </p:cNvPr>
          <p:cNvGrpSpPr/>
          <p:nvPr/>
        </p:nvGrpSpPr>
        <p:grpSpPr>
          <a:xfrm>
            <a:off x="76112" y="188886"/>
            <a:ext cx="6923811" cy="370278"/>
            <a:chOff x="15914" y="240642"/>
            <a:chExt cx="6923811" cy="370278"/>
          </a:xfrm>
        </p:grpSpPr>
        <p:pic>
          <p:nvPicPr>
            <p:cNvPr id="26" name="图片 25">
              <a:extLst>
                <a:ext uri="{FF2B5EF4-FFF2-40B4-BE49-F238E27FC236}">
                  <a16:creationId xmlns:a16="http://schemas.microsoft.com/office/drawing/2014/main" id="{F4176097-CB3A-4008-AA51-DEEE8E433C43}"/>
                </a:ext>
              </a:extLst>
            </p:cNvPr>
            <p:cNvPicPr>
              <a:picLocks noChangeAspect="1"/>
            </p:cNvPicPr>
            <p:nvPr/>
          </p:nvPicPr>
          <p:blipFill rotWithShape="1">
            <a:blip r:embed="rId3">
              <a:duotone>
                <a:prstClr val="black"/>
                <a:srgbClr val="44546A">
                  <a:tint val="45000"/>
                  <a:satMod val="400000"/>
                </a:srgbClr>
              </a:duotone>
            </a:blip>
            <a:srcRect r="78187" b="4571"/>
            <a:stretch/>
          </p:blipFill>
          <p:spPr>
            <a:xfrm>
              <a:off x="15914" y="250392"/>
              <a:ext cx="2317297" cy="360000"/>
            </a:xfrm>
            <a:prstGeom prst="rect">
              <a:avLst/>
            </a:prstGeom>
            <a:ln>
              <a:noFill/>
            </a:ln>
          </p:spPr>
        </p:pic>
        <p:pic>
          <p:nvPicPr>
            <p:cNvPr id="27" name="图片 26">
              <a:extLst>
                <a:ext uri="{FF2B5EF4-FFF2-40B4-BE49-F238E27FC236}">
                  <a16:creationId xmlns:a16="http://schemas.microsoft.com/office/drawing/2014/main" id="{10C854EE-D701-4848-B044-C29E6AD02B0E}"/>
                </a:ext>
              </a:extLst>
            </p:cNvPr>
            <p:cNvPicPr>
              <a:picLocks noChangeAspect="1"/>
            </p:cNvPicPr>
            <p:nvPr/>
          </p:nvPicPr>
          <p:blipFill rotWithShape="1">
            <a:blip r:embed="rId3">
              <a:duotone>
                <a:prstClr val="black"/>
                <a:srgbClr val="44546A">
                  <a:tint val="45000"/>
                  <a:satMod val="400000"/>
                </a:srgbClr>
              </a:duotone>
            </a:blip>
            <a:srcRect r="78187" b="4571"/>
            <a:stretch/>
          </p:blipFill>
          <p:spPr>
            <a:xfrm rot="10800000">
              <a:off x="2333211" y="249864"/>
              <a:ext cx="4606514" cy="360000"/>
            </a:xfrm>
            <a:prstGeom prst="rect">
              <a:avLst/>
            </a:prstGeom>
            <a:ln>
              <a:noFill/>
            </a:ln>
          </p:spPr>
        </p:pic>
        <p:pic>
          <p:nvPicPr>
            <p:cNvPr id="28" name="图片 27" descr="图片包含 物体&#10;&#10;已生成极高可信度的说明">
              <a:extLst>
                <a:ext uri="{FF2B5EF4-FFF2-40B4-BE49-F238E27FC236}">
                  <a16:creationId xmlns:a16="http://schemas.microsoft.com/office/drawing/2014/main" id="{E2C86E46-6110-4B88-9877-C3999BBC364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Tree>
    <p:extLst>
      <p:ext uri="{BB962C8B-B14F-4D97-AF65-F5344CB8AC3E}">
        <p14:creationId xmlns:p14="http://schemas.microsoft.com/office/powerpoint/2010/main" val="104437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250"/>
                                  </p:stCondLst>
                                  <p:iterate type="lt">
                                    <p:tmPct val="24444"/>
                                  </p:iterate>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ppt_x</p:attrName>
                                        </p:attrNameLst>
                                      </p:cBhvr>
                                      <p:tavLst>
                                        <p:tav tm="0">
                                          <p:val>
                                            <p:strVal val="#ppt_x"/>
                                          </p:val>
                                        </p:tav>
                                        <p:tav tm="100000">
                                          <p:val>
                                            <p:strVal val="#ppt_x"/>
                                          </p:val>
                                        </p:tav>
                                      </p:tavLst>
                                    </p:anim>
                                    <p:anim calcmode="lin" valueType="num">
                                      <p:cBhvr>
                                        <p:cTn id="8" dur="500" fill="hold"/>
                                        <p:tgtEl>
                                          <p:spTgt spid="54"/>
                                        </p:tgtEl>
                                        <p:attrNameLst>
                                          <p:attrName>ppt_y</p:attrName>
                                        </p:attrNameLst>
                                      </p:cBhvr>
                                      <p:tavLst>
                                        <p:tav tm="0">
                                          <p:val>
                                            <p:strVal val="#ppt_y-#ppt_h/2"/>
                                          </p:val>
                                        </p:tav>
                                        <p:tav tm="100000">
                                          <p:val>
                                            <p:strVal val="#ppt_y"/>
                                          </p:val>
                                        </p:tav>
                                      </p:tavLst>
                                    </p:anim>
                                    <p:anim calcmode="lin" valueType="num">
                                      <p:cBhvr>
                                        <p:cTn id="9" dur="500" fill="hold"/>
                                        <p:tgtEl>
                                          <p:spTgt spid="54"/>
                                        </p:tgtEl>
                                        <p:attrNameLst>
                                          <p:attrName>ppt_w</p:attrName>
                                        </p:attrNameLst>
                                      </p:cBhvr>
                                      <p:tavLst>
                                        <p:tav tm="0">
                                          <p:val>
                                            <p:strVal val="#ppt_w"/>
                                          </p:val>
                                        </p:tav>
                                        <p:tav tm="100000">
                                          <p:val>
                                            <p:strVal val="#ppt_w"/>
                                          </p:val>
                                        </p:tav>
                                      </p:tavLst>
                                    </p:anim>
                                    <p:anim calcmode="lin" valueType="num">
                                      <p:cBhvr>
                                        <p:cTn id="10" dur="500" fill="hold"/>
                                        <p:tgtEl>
                                          <p:spTgt spid="54"/>
                                        </p:tgtEl>
                                        <p:attrNameLst>
                                          <p:attrName>ppt_h</p:attrName>
                                        </p:attrNameLst>
                                      </p:cBhvr>
                                      <p:tavLst>
                                        <p:tav tm="0">
                                          <p:val>
                                            <p:fltVal val="0"/>
                                          </p:val>
                                        </p:tav>
                                        <p:tav tm="100000">
                                          <p:val>
                                            <p:strVal val="#ppt_h"/>
                                          </p:val>
                                        </p:tav>
                                      </p:tavLst>
                                    </p:anim>
                                  </p:childTnLst>
                                </p:cTn>
                              </p:par>
                              <p:par>
                                <p:cTn id="11" presetID="0" presetClass="path" presetSubtype="0" repeatCount="indefinite" fill="hold" nodeType="withEffect">
                                  <p:stCondLst>
                                    <p:cond delay="0"/>
                                  </p:stCondLst>
                                  <p:childTnLst>
                                    <p:animMotion origin="layout" path="M 1.66667E-6 -0.00031 L 1.66667E-6 0.00031 C 0.00017 -0.09876 1.66667E-6 -0.19753 0.00069 -0.29568 C 0.00087 -0.31234 0.00347 -0.32469 0.00573 -0.34012 C 0.00694 -0.34876 0.00903 -0.36574 0.01076 -0.375 C 0.01354 -0.39105 0.01597 -0.40309 0.01979 -0.41697 C 0.02205 -0.42469 0.02378 -0.43302 0.02656 -0.4392 C 0.02795 -0.44228 0.02934 -0.44475 0.03073 -0.44846 C 0.03194 -0.45092 0.03264 -0.45494 0.03403 -0.45741 C 0.03663 -0.46296 0.03923 -0.46852 0.04236 -0.47191 C 0.0434 -0.47315 0.04462 -0.47407 0.04566 -0.47592 C 0.04774 -0.47963 0.0493 -0.48457 0.05139 -0.48858 C 0.05312 -0.49167 0.05486 -0.49444 0.05642 -0.49753 C 0.06042 -0.50648 0.05625 -0.5 0.05903 -0.50864 C 0.05955 -0.51111 0.06059 -0.51265 0.06146 -0.51451 C 0.0651 -0.53765 0.06441 -0.52901 0.06232 -0.57068 C 0.06215 -0.57315 0.06111 -0.57469 0.06059 -0.57654 C 0.06042 -0.5787 0.06042 -0.58148 0.05972 -0.58364 C 0.05885 -0.58704 0.05764 -0.58981 0.05642 -0.5929 C 0.05434 -0.59815 0.0526 -0.60185 0.04982 -0.60586 C 0.04757 -0.60895 0.04531 -0.61173 0.04323 -0.61512 C 0.04201 -0.61667 0.04097 -0.61883 0.03976 -0.62037 C 0.03854 -0.62191 0.03698 -0.62284 0.03559 -0.62376 C 0.02847 -0.63148 0.03472 -0.62778 0.02743 -0.63117 C 0.02482 -0.63488 0.02448 -0.6358 0.02153 -0.63827 C 0.02066 -0.6392 0.01979 -0.63951 0.0191 -0.64043 C 0.01875 -0.64228 0.01771 -0.64413 0.01823 -0.64568 C 0.01892 -0.64784 0.02048 -0.64784 0.02153 -0.64938 C 0.02274 -0.65092 0.02378 -0.65309 0.02482 -0.65494 L 0.02812 -0.66265 " pathEditMode="relative" rAng="0" ptsTypes="AAAAAAAAAAAAAAAAAAAAAAAAAAAAAA">
                                      <p:cBhvr>
                                        <p:cTn id="12" dur="2500" fill="hold"/>
                                        <p:tgtEl>
                                          <p:spTgt spid="38"/>
                                        </p:tgtEl>
                                        <p:attrNameLst>
                                          <p:attrName>ppt_x</p:attrName>
                                          <p:attrName>ppt_y</p:attrName>
                                        </p:attrNameLst>
                                      </p:cBhvr>
                                      <p:rCtr x="3194" y="-33086"/>
                                    </p:animMotion>
                                  </p:childTnLst>
                                </p:cTn>
                              </p:par>
                              <p:par>
                                <p:cTn id="13" presetID="0" presetClass="path" presetSubtype="0" repeatCount="indefinite" fill="hold" grpId="0" nodeType="withEffect">
                                  <p:stCondLst>
                                    <p:cond delay="200"/>
                                  </p:stCondLst>
                                  <p:childTnLst>
                                    <p:animMotion origin="layout" path="M 4.44444E-6 -0.00031 L 4.44444E-6 0.00031 C 4.44444E-6 -0.09876 0.02916 -0.06296 0.02986 -0.16142 C 0.03072 -0.21605 0.00138 -0.28703 -0.00139 -0.30216 C -0.00434 -0.31728 0.00486 -0.33271 0.00572 -0.34012 C 0.00694 -0.34876 0.00902 -0.36574 0.01076 -0.375 C 0.01354 -0.39105 0.01597 -0.40339 0.01979 -0.41697 C 0.02204 -0.425 0.02378 -0.43302 0.02656 -0.43919 C 0.02795 -0.4429 0.02934 -0.44475 0.03072 -0.44845 C 0.03194 -0.45092 0.03263 -0.45555 0.03402 -0.4574 C 0.03663 -0.46358 0.03923 -0.46882 0.04236 -0.47253 C 0.0434 -0.47345 0.04461 -0.47407 0.04566 -0.47592 C 0.04774 -0.47993 0.0493 -0.48487 0.05138 -0.48858 L 0.05642 -0.49753 C 0.06041 -0.50648 0.05625 -0.50031 0.05902 -0.50926 C 0.05954 -0.51111 0.06059 -0.51265 0.06145 -0.51481 C 0.0651 -0.53796 0.06441 -0.52901 0.06232 -0.57068 C 0.06215 -0.57314 0.06111 -0.57438 0.06059 -0.57592 C 0.06041 -0.5787 0.06041 -0.58148 0.05972 -0.58333 C 0.05885 -0.58672 0.05763 -0.5895 0.05642 -0.5929 C 0.05434 -0.59753 0.0526 -0.60185 0.04982 -0.60555 L 0.04322 -0.6145 C 0.04201 -0.61635 0.04097 -0.61882 0.03975 -0.62006 C 0.03854 -0.6216 0.03697 -0.62253 0.03559 -0.62345 C 0.02847 -0.63148 0.03472 -0.62777 0.02743 -0.63055 C 0.02482 -0.63426 0.02447 -0.6358 0.02152 -0.63796 C 0.02066 -0.63889 0.01979 -0.6395 0.01909 -0.64043 C 0.01875 -0.64228 0.0177 -0.64413 0.01822 -0.64568 C 0.01892 -0.64784 0.02048 -0.64784 0.02152 -0.64938 C 0.02274 -0.65031 0.02378 -0.65308 0.02482 -0.65493 L 0.02812 -0.66265 " pathEditMode="relative" rAng="0" ptsTypes="AAAAAAAAAAAAAAAAAAAAAAAAAAAAAAA">
                                      <p:cBhvr>
                                        <p:cTn id="14" dur="2500" fill="hold"/>
                                        <p:tgtEl>
                                          <p:spTgt spid="39"/>
                                        </p:tgtEl>
                                        <p:attrNameLst>
                                          <p:attrName>ppt_x</p:attrName>
                                          <p:attrName>ppt_y</p:attrName>
                                        </p:attrNameLst>
                                      </p:cBhvr>
                                      <p:rCtr x="3090" y="-33086"/>
                                    </p:animMotion>
                                  </p:childTnLst>
                                </p:cTn>
                              </p:par>
                              <p:par>
                                <p:cTn id="15" presetID="0" presetClass="path" presetSubtype="0" repeatCount="indefinite" fill="hold" nodeType="withEffect">
                                  <p:stCondLst>
                                    <p:cond delay="1600"/>
                                  </p:stCondLst>
                                  <p:childTnLst>
                                    <p:animMotion origin="layout" path="M 1.11111E-6 -0.00031 L 1.11111E-6 0.00031 C 1.11111E-6 -0.09877 1.11111E-6 -0.19753 0.00052 -0.29599 C 0.00069 -0.31235 0.00347 -0.32469 0.00573 -0.34012 C 0.00694 -0.34877 -0.01806 -0.36389 -0.01632 -0.37315 C -0.01354 -0.3892 0.01267 -0.40617 0.01979 -0.41698 C 0.02691 -0.42809 0.02378 -0.43303 0.02656 -0.4392 C 0.02795 -0.4429 0.02934 -0.44475 0.03073 -0.44846 C 0.03194 -0.45093 0.03264 -0.45556 0.03403 -0.45741 C 0.03663 -0.46358 0.03924 -0.46883 0.04236 -0.47253 C 0.0434 -0.47346 0.04462 -0.47407 0.04566 -0.47593 C 0.04774 -0.47963 0.0493 -0.48488 0.05139 -0.48858 C 0.05295 -0.49198 0.03489 -0.49136 0.03663 -0.49383 C 0.04062 -0.50278 0.05625 -0.50031 0.05903 -0.50926 C 0.05955 -0.51111 0.03455 -0.53704 0.03542 -0.53858 C 0.03906 -0.56204 0.06441 -0.52901 0.06233 -0.57099 C 0.06215 -0.57377 0.06111 -0.57531 0.06059 -0.57716 C 0.06042 -0.57901 0.06042 -0.58179 0.05972 -0.58457 C 0.05885 -0.58735 0.05764 -0.59074 0.05642 -0.59352 C 0.05434 -0.59877 0.0526 -0.60247 0.04983 -0.60617 L 0.04323 -0.61451 C 0.04201 -0.61636 0.04097 -0.61883 0.03976 -0.62006 C 0.03854 -0.62161 0.03698 -0.62253 0.03559 -0.62346 C 0.02847 -0.63148 0.03472 -0.62778 0.02743 -0.63056 C 0.02483 -0.63426 0.02448 -0.6358 0.02153 -0.63796 C 0.02066 -0.63889 0.01979 -0.63951 0.0191 -0.64043 C 0.01875 -0.64228 0.01771 -0.64414 0.01823 -0.64568 C 0.01892 -0.64784 0.02049 -0.64784 0.02153 -0.64938 C 0.02274 -0.65031 0.02378 -0.65309 0.02483 -0.65494 L 0.02812 -0.66266 " pathEditMode="relative" rAng="0" ptsTypes="AAAAAAAAAAAAAAAAAAAAAAAAAAAAAA">
                                      <p:cBhvr>
                                        <p:cTn id="16" dur="2500" fill="hold"/>
                                        <p:tgtEl>
                                          <p:spTgt spid="40"/>
                                        </p:tgtEl>
                                        <p:attrNameLst>
                                          <p:attrName>ppt_x</p:attrName>
                                          <p:attrName>ppt_y</p:attrName>
                                        </p:attrNameLst>
                                      </p:cBhvr>
                                      <p:rCtr x="2309" y="-33086"/>
                                    </p:animMotion>
                                  </p:childTnLst>
                                </p:cTn>
                              </p:par>
                              <p:par>
                                <p:cTn id="17" presetID="0" presetClass="path" presetSubtype="0" repeatCount="indefinite" fill="hold" grpId="0" nodeType="withEffect">
                                  <p:stCondLst>
                                    <p:cond delay="0"/>
                                  </p:stCondLst>
                                  <p:childTnLst>
                                    <p:animMotion origin="layout" path="M -2.77778E-7 -0.00031 L -2.77778E-7 0.0003 C -0.00017 -0.09877 -2.77778E-7 -0.19784 -0.00069 -0.29568 C -0.00087 -0.31235 -0.00295 -0.3247 -0.00469 -0.34013 C -0.00573 -0.34877 -0.00746 -0.36575 -0.00885 -0.375 C -0.01111 -0.39105 -0.01302 -0.40309 -0.01615 -0.41698 C -0.01806 -0.4247 -0.01944 -0.43303 -0.0217 -0.4392 C -0.02292 -0.44229 -0.02396 -0.44476 -0.02517 -0.44846 C -0.02604 -0.45093 -0.02674 -0.45494 -0.02778 -0.45741 C -0.03003 -0.46297 -0.03212 -0.46852 -0.03455 -0.47192 C -0.03542 -0.47315 -0.03646 -0.47408 -0.03733 -0.47593 C -0.03906 -0.47994 -0.04028 -0.48457 -0.04201 -0.48858 C -0.0434 -0.49167 -0.04479 -0.49445 -0.04601 -0.49754 C -0.04931 -0.50649 -0.04601 -0.5 -0.04826 -0.50865 C -0.04861 -0.51112 -0.04948 -0.51266 -0.05017 -0.51482 C -0.05312 -0.53766 -0.0526 -0.52902 -0.05087 -0.57099 C -0.05069 -0.57346 -0.04983 -0.575 -0.04948 -0.57686 C -0.04931 -0.57902 -0.04931 -0.58179 -0.04878 -0.58396 C -0.04809 -0.58735 -0.04705 -0.59013 -0.04601 -0.59321 C -0.04444 -0.59846 -0.04306 -0.60217 -0.04062 -0.60618 C -0.03889 -0.60926 -0.03698 -0.61204 -0.03524 -0.61544 C -0.03437 -0.61698 -0.03351 -0.61914 -0.03246 -0.62068 C -0.03142 -0.62223 -0.03021 -0.62315 -0.02917 -0.62408 C -0.02326 -0.63149 -0.02847 -0.62778 -0.0224 -0.63118 C -0.02031 -0.63488 -0.01996 -0.63581 -0.01771 -0.63828 C -0.01701 -0.6392 -0.01615 -0.63951 -0.01562 -0.64044 C -0.01545 -0.64229 -0.01458 -0.64414 -0.01493 -0.64568 C -0.01545 -0.64784 -0.01684 -0.64784 -0.01771 -0.64939 C -0.01858 -0.65093 -0.01944 -0.65309 -0.02031 -0.65494 L -0.02309 -0.66266 " pathEditMode="relative" rAng="0" ptsTypes="AAAAAAAAAAAAAAAAAAAAAAAAAAAAAA">
                                      <p:cBhvr>
                                        <p:cTn id="18" dur="2500" fill="hold"/>
                                        <p:tgtEl>
                                          <p:spTgt spid="47"/>
                                        </p:tgtEl>
                                        <p:attrNameLst>
                                          <p:attrName>ppt_x</p:attrName>
                                          <p:attrName>ppt_y</p:attrName>
                                        </p:attrNameLst>
                                      </p:cBhvr>
                                      <p:rCtr x="-2622" y="-33086"/>
                                    </p:animMotion>
                                  </p:childTnLst>
                                </p:cTn>
                              </p:par>
                              <p:par>
                                <p:cTn id="19" presetID="0" presetClass="path" presetSubtype="0" repeatCount="indefinite" fill="hold" nodeType="withEffect">
                                  <p:stCondLst>
                                    <p:cond delay="300"/>
                                  </p:stCondLst>
                                  <p:childTnLst>
                                    <p:animMotion origin="layout" path="M 5E-6 -0.00031 L 5E-6 0.00031 C 0.00018 -0.09877 5E-6 -0.19753 0.0007 -0.29568 C 0.00087 -0.31235 0.00348 -0.32469 0.00573 -0.34013 C 0.00695 -0.34877 0.00903 -0.36574 0.01077 -0.375 C 0.01355 -0.39105 0.01598 -0.40309 0.0198 -0.41698 C 0.02205 -0.42469 0.02379 -0.43303 0.02657 -0.4392 C 0.02796 -0.44229 0.02935 -0.44476 0.03073 -0.44846 C 0.03195 -0.45093 0.03264 -0.45494 0.03403 -0.45741 C 0.03664 -0.46297 0.03924 -0.46852 0.04237 -0.47192 C 0.04341 -0.47315 0.04462 -0.47408 0.04566 -0.47593 C 0.04775 -0.47963 0.04931 -0.48457 0.05139 -0.48858 C 0.05313 -0.49167 0.05487 -0.49445 0.05643 -0.49753 C 0.06042 -0.50648 0.05626 -0.5 0.05903 -0.50864 C 0.05955 -0.51111 0.0606 -0.51266 0.06146 -0.51451 C 0.06511 -0.53766 0.06441 -0.52901 0.06233 -0.57099 C 0.06216 -0.57346 0.06112 -0.575 0.0606 -0.57685 C 0.06042 -0.57901 0.06042 -0.58179 0.05973 -0.58395 C 0.05886 -0.58735 0.05764 -0.59013 0.05643 -0.59321 C 0.05435 -0.59846 0.0526 -0.60216 0.04983 -0.60618 C 0.04757 -0.60926 0.04532 -0.61204 0.04323 -0.61543 C 0.04202 -0.61698 0.04098 -0.61914 0.03976 -0.62068 C 0.03855 -0.62222 0.03698 -0.62315 0.0356 -0.62408 C 0.02848 -0.63179 0.03473 -0.62809 0.02744 -0.63148 C 0.02483 -0.63519 0.02448 -0.63611 0.02153 -0.63858 C 0.02066 -0.63951 0.0198 -0.63982 0.0191 -0.64074 C 0.01876 -0.6426 0.01771 -0.64445 0.01823 -0.64599 C 0.01893 -0.64815 0.02049 -0.64815 0.02153 -0.64969 C 0.02275 -0.65124 0.02379 -0.6534 0.02483 -0.65525 L 0.02813 -0.66266 " pathEditMode="relative" rAng="0" ptsTypes="AAAAAAAAAAAAAAAAAAAAAAAAAAAAAA">
                                      <p:cBhvr>
                                        <p:cTn id="20" dur="2500" fill="hold"/>
                                        <p:tgtEl>
                                          <p:spTgt spid="41"/>
                                        </p:tgtEl>
                                        <p:attrNameLst>
                                          <p:attrName>ppt_x</p:attrName>
                                          <p:attrName>ppt_y</p:attrName>
                                        </p:attrNameLst>
                                      </p:cBhvr>
                                      <p:rCtr x="3194" y="-33086"/>
                                    </p:animMotion>
                                  </p:childTnLst>
                                </p:cTn>
                              </p:par>
                              <p:par>
                                <p:cTn id="21" presetID="0" presetClass="path" presetSubtype="0" repeatCount="indefinite" fill="hold" grpId="0" nodeType="withEffect">
                                  <p:stCondLst>
                                    <p:cond delay="1000"/>
                                  </p:stCondLst>
                                  <p:childTnLst>
                                    <p:animMotion origin="layout" path="M -2.22222E-6 -0.00031 L -2.22222E-6 0.00031 C 0.00018 -0.09876 -2.22222E-6 -0.19784 0.0007 -0.29568 C 0.00087 -0.31235 0.00347 -0.32469 0.00573 -0.34012 C 0.00695 -0.34876 0.00903 -0.36574 0.01077 -0.375 C 0.01354 -0.39105 0.01597 -0.40309 0.01979 -0.41697 C 0.02205 -0.42469 0.02379 -0.43302 0.02656 -0.4392 C 0.02795 -0.44228 0.02934 -0.44475 0.03073 -0.44846 C 0.03195 -0.45093 0.03264 -0.45494 0.03403 -0.45741 C 0.03663 -0.46296 0.03924 -0.46852 0.04236 -0.47191 C 0.04341 -0.47315 0.04462 -0.47407 0.04566 -0.47593 C 0.04775 -0.47994 0.04931 -0.48457 0.05139 -0.48858 C 0.05313 -0.49167 0.05486 -0.49444 0.05643 -0.49753 C 0.06042 -0.50648 0.05625 -0.5 0.05903 -0.50864 C 0.05955 -0.51111 0.06059 -0.51265 0.06146 -0.51451 C 0.06511 -0.53765 0.06441 -0.52901 0.06233 -0.57099 C 0.06216 -0.57346 0.06111 -0.575 0.06059 -0.57685 C 0.06042 -0.57901 0.06042 -0.58179 0.05972 -0.58395 C 0.05886 -0.58735 0.05764 -0.59012 0.05643 -0.59321 C 0.05434 -0.59846 0.05261 -0.60216 0.04983 -0.60617 C 0.04757 -0.60926 0.04531 -0.61204 0.04323 -0.61543 C 0.04202 -0.61697 0.04097 -0.61914 0.03976 -0.62068 C 0.03854 -0.62222 0.03698 -0.62315 0.03559 -0.62407 C 0.02847 -0.63179 0.03472 -0.62809 0.02743 -0.63148 C 0.02483 -0.63518 0.02448 -0.63611 0.02153 -0.63889 C 0.02066 -0.63951 0.01979 -0.63981 0.0191 -0.64074 C 0.01875 -0.64259 0.01771 -0.64444 0.01823 -0.64599 C 0.01893 -0.64815 0.02049 -0.64815 0.02153 -0.64969 C 0.02275 -0.65123 0.02379 -0.65339 0.02483 -0.65525 L 0.02813 -0.66265 " pathEditMode="relative" rAng="0" ptsTypes="AAAAAAAAAAAAAAAAAAAAAAAAAAAAAA">
                                      <p:cBhvr>
                                        <p:cTn id="22" dur="2500" fill="hold"/>
                                        <p:tgtEl>
                                          <p:spTgt spid="42"/>
                                        </p:tgtEl>
                                        <p:attrNameLst>
                                          <p:attrName>ppt_x</p:attrName>
                                          <p:attrName>ppt_y</p:attrName>
                                        </p:attrNameLst>
                                      </p:cBhvr>
                                      <p:rCtr x="3194" y="-33086"/>
                                    </p:animMotion>
                                  </p:childTnLst>
                                </p:cTn>
                              </p:par>
                              <p:par>
                                <p:cTn id="23" presetID="0" presetClass="path" presetSubtype="0" repeatCount="indefinite" fill="hold" nodeType="withEffect">
                                  <p:stCondLst>
                                    <p:cond delay="0"/>
                                  </p:stCondLst>
                                  <p:childTnLst>
                                    <p:animMotion origin="layout" path="M 1.38889E-6 -0.00031 L 1.38889E-6 0.00031 C 1.38889E-6 -0.09877 0.01458 -0.13642 0.01528 -0.23488 C 0.01545 -0.25124 0.0033 -0.32469 0.00573 -0.34012 C 0.00694 -0.34877 0.00903 -0.36574 0.01076 -0.375 C 0.01354 -0.39105 0.01597 -0.4034 0.01979 -0.41698 C 0.02205 -0.425 0.02378 -0.43303 0.02656 -0.4392 C 0.02795 -0.44259 0.02934 -0.44475 0.03073 -0.44846 C 0.03194 -0.45093 0.03264 -0.45525 0.03403 -0.45741 C 0.03663 -0.46327 0.03923 -0.46883 0.04236 -0.47222 C 0.0434 -0.47346 0.04462 -0.47408 0.04566 -0.47593 C 0.04774 -0.47963 0.0493 -0.48488 0.05139 -0.48858 L 0.05642 -0.49753 C 0.06042 -0.50648 0.05625 -0.50031 0.05903 -0.50895 C 0.05955 -0.51111 0.06059 -0.51266 0.06146 -0.51451 C 0.0651 -0.53796 0.06441 -0.52901 0.06233 -0.57068 C 0.06215 -0.57315 0.06111 -0.57438 0.06059 -0.57624 C 0.06042 -0.5787 0.06042 -0.58148 0.05972 -0.58333 C 0.05885 -0.58673 0.05764 -0.58951 0.05642 -0.5929 C 0.05434 -0.59784 0.0526 -0.60185 0.04983 -0.60556 L 0.04323 -0.61482 C 0.04201 -0.61636 0.04097 -0.61883 0.03976 -0.62006 C 0.03854 -0.62161 0.03698 -0.62253 0.03559 -0.62346 C 0.02847 -0.63148 0.03472 -0.62778 0.02743 -0.63087 C 0.02483 -0.63457 0.02448 -0.6358 0.02153 -0.63796 C 0.02066 -0.63889 0.01979 -0.63951 0.0191 -0.64043 C 0.01875 -0.64229 0.01771 -0.64414 0.01823 -0.64568 C 0.01892 -0.64784 0.02048 -0.64784 0.02153 -0.64938 C 0.02274 -0.65062 0.02378 -0.65309 0.02483 -0.65494 L 0.02812 -0.66266 " pathEditMode="relative" rAng="0" ptsTypes="AAAAAAAAAAAAAAAAAAAAAAAAAAAAAA">
                                      <p:cBhvr>
                                        <p:cTn id="24" dur="2500" fill="hold"/>
                                        <p:tgtEl>
                                          <p:spTgt spid="43"/>
                                        </p:tgtEl>
                                        <p:attrNameLst>
                                          <p:attrName>ppt_x</p:attrName>
                                          <p:attrName>ppt_y</p:attrName>
                                        </p:attrNameLst>
                                      </p:cBhvr>
                                      <p:rCtr x="3194" y="-33086"/>
                                    </p:animMotion>
                                  </p:childTnLst>
                                </p:cTn>
                              </p:par>
                              <p:par>
                                <p:cTn id="25" presetID="0" presetClass="path" presetSubtype="0" repeatCount="indefinite" fill="hold" grpId="0" nodeType="withEffect">
                                  <p:stCondLst>
                                    <p:cond delay="1300"/>
                                  </p:stCondLst>
                                  <p:childTnLst>
                                    <p:animMotion origin="layout" path="M 1.38778E-17 -0.0003 L 1.38778E-17 0.00031 C 0.00017 -0.09876 1.38778E-17 -0.19753 0.00069 -0.29568 C 0.00087 -0.31234 0.00347 -0.32469 0.00573 -0.34012 C 0.00694 -0.34876 0.00903 -0.36574 0.01076 -0.375 C 0.01354 -0.39105 0.01597 -0.40308 0.01979 -0.41697 C 0.02205 -0.42469 0.02378 -0.43302 0.02656 -0.43919 C 0.02795 -0.44228 0.02934 -0.44475 0.03073 -0.44845 C 0.03194 -0.45092 0.03264 -0.45493 0.03403 -0.4574 C 0.03663 -0.46296 0.03924 -0.46851 0.04236 -0.47191 C 0.0434 -0.47314 0.04462 -0.47407 0.04566 -0.47592 C 0.04774 -0.47963 0.04931 -0.48456 0.05139 -0.48858 C 0.05313 -0.49166 0.05486 -0.49444 0.05642 -0.49753 C 0.06042 -0.50648 0.05625 -0.5 0.05903 -0.50864 C 0.05955 -0.51111 0.06059 -0.51265 0.06146 -0.5145 C 0.0651 -0.53765 0.06441 -0.52901 0.06233 -0.57098 C 0.06215 -0.57345 0.06111 -0.575 0.06059 -0.57685 C 0.06042 -0.5787 0.06042 -0.58148 0.05972 -0.58364 C 0.05885 -0.58703 0.05764 -0.58981 0.05642 -0.5929 C 0.05434 -0.59814 0.0526 -0.60185 0.04983 -0.60586 C 0.04757 -0.60895 0.04531 -0.61172 0.04323 -0.61512 C 0.04201 -0.61666 0.04097 -0.61882 0.03976 -0.62037 C 0.03854 -0.62191 0.03698 -0.62284 0.03559 -0.62376 C 0.02847 -0.63148 0.03472 -0.62777 0.02743 -0.63117 C 0.02483 -0.63487 0.02448 -0.6358 0.02153 -0.63827 C 0.02066 -0.63919 0.01979 -0.6395 0.0191 -0.64043 C 0.01875 -0.64228 0.01771 -0.64413 0.01823 -0.64568 C 0.01892 -0.64784 0.02049 -0.64784 0.02153 -0.64938 C 0.02274 -0.65092 0.02378 -0.65308 0.02483 -0.65493 L 0.02813 -0.66265 " pathEditMode="relative" rAng="0" ptsTypes="AAAAAAAAAAAAAAAAAAAAAAAAAAAAAA">
                                      <p:cBhvr>
                                        <p:cTn id="26" dur="2500" fill="hold"/>
                                        <p:tgtEl>
                                          <p:spTgt spid="44"/>
                                        </p:tgtEl>
                                        <p:attrNameLst>
                                          <p:attrName>ppt_x</p:attrName>
                                          <p:attrName>ppt_y</p:attrName>
                                        </p:attrNameLst>
                                      </p:cBhvr>
                                      <p:rCtr x="3194" y="-33086"/>
                                    </p:animMotion>
                                  </p:childTnLst>
                                </p:cTn>
                              </p:par>
                              <p:par>
                                <p:cTn id="27" presetID="0" presetClass="path" presetSubtype="0" repeatCount="indefinite" fill="hold" nodeType="withEffect">
                                  <p:stCondLst>
                                    <p:cond delay="100"/>
                                  </p:stCondLst>
                                  <p:childTnLst>
                                    <p:animMotion origin="layout" path="M -3.33333E-6 -0.00031 L -3.33333E-6 0.0003 C 0.00018 -0.09877 -3.33333E-6 -0.19753 0.0007 -0.29568 C 0.00087 -0.31235 0.00348 -0.3247 0.00573 -0.34013 C 0.00695 -0.34877 0.00903 -0.36574 0.01077 -0.375 C 0.01355 -0.39105 0.01598 -0.40309 0.0198 -0.41698 C 0.02205 -0.4247 0.02379 -0.43303 0.02657 -0.4392 C 0.02795 -0.44229 0.02934 -0.44476 0.03073 -0.44846 C 0.03195 -0.45093 0.03264 -0.45494 0.03403 -0.45741 C 0.03664 -0.46297 0.03924 -0.46852 0.04236 -0.47192 C 0.04341 -0.47315 0.04462 -0.47408 0.04566 -0.47593 C 0.04775 -0.47963 0.04931 -0.48457 0.05139 -0.48858 C 0.05313 -0.49167 0.05486 -0.49445 0.05643 -0.49753 C 0.06042 -0.50649 0.05625 -0.5 0.05903 -0.50865 C 0.05955 -0.51112 0.06059 -0.51266 0.06146 -0.51451 C 0.06511 -0.53766 0.06441 -0.52902 0.06233 -0.57099 C 0.06216 -0.57346 0.06111 -0.575 0.06059 -0.57686 C 0.06042 -0.57902 0.06042 -0.58179 0.05973 -0.58395 C 0.05886 -0.58735 0.05764 -0.59013 0.05643 -0.59321 C 0.05434 -0.59846 0.05261 -0.60216 0.04983 -0.60618 C 0.04757 -0.60926 0.04532 -0.61204 0.04323 -0.61544 C 0.04202 -0.61698 0.04098 -0.61914 0.03976 -0.62068 C 0.03855 -0.62223 0.03698 -0.62315 0.03559 -0.62408 C 0.02848 -0.63179 0.03473 -0.62809 0.02743 -0.63149 C 0.02483 -0.63519 0.02448 -0.63612 0.02153 -0.63858 C 0.02066 -0.63951 0.0198 -0.63982 0.0191 -0.64074 C 0.01875 -0.6426 0.01771 -0.64445 0.01823 -0.64599 C 0.01893 -0.64815 0.02049 -0.64815 0.02153 -0.6497 C 0.02275 -0.65124 0.02379 -0.6534 0.02483 -0.65525 L 0.02813 -0.66266 " pathEditMode="relative" rAng="0" ptsTypes="AAAAAAAAAAAAAAAAAAAAAAAAAAAAAA">
                                      <p:cBhvr>
                                        <p:cTn id="28" dur="2500" fill="hold"/>
                                        <p:tgtEl>
                                          <p:spTgt spid="45"/>
                                        </p:tgtEl>
                                        <p:attrNameLst>
                                          <p:attrName>ppt_x</p:attrName>
                                          <p:attrName>ppt_y</p:attrName>
                                        </p:attrNameLst>
                                      </p:cBhvr>
                                      <p:rCtr x="3194" y="-33086"/>
                                    </p:animMotion>
                                  </p:childTnLst>
                                </p:cTn>
                              </p:par>
                              <p:par>
                                <p:cTn id="29" presetID="0" presetClass="path" presetSubtype="0" repeatCount="indefinite" fill="hold" grpId="0" nodeType="withEffect">
                                  <p:stCondLst>
                                    <p:cond delay="1000"/>
                                  </p:stCondLst>
                                  <p:childTnLst>
                                    <p:animMotion origin="layout" path="M 5E-6 -0.0003 L 5E-6 0.00031 C 0.00017 -0.09876 5E-6 -0.19753 0.0007 -0.29567 C 0.00087 -0.31234 0.00348 -0.32469 0.00572 -0.34012 C 0.00694 -0.34876 0.00902 -0.36574 0.01077 -0.375 C 0.01355 -0.39105 0.01598 -0.40308 0.0198 -0.41697 C 0.02205 -0.42469 0.02378 -0.43302 0.02657 -0.43919 C 0.02795 -0.44228 0.02934 -0.44475 0.03073 -0.44845 C 0.03195 -0.45092 0.03264 -0.45493 0.03403 -0.4574 C 0.03664 -0.46296 0.03923 -0.46851 0.04237 -0.47191 C 0.0434 -0.47314 0.04462 -0.47407 0.04566 -0.47592 C 0.04775 -0.47963 0.0493 -0.48456 0.05138 -0.48858 C 0.05313 -0.49166 0.05487 -0.49444 0.05642 -0.49753 C 0.06042 -0.50648 0.05625 -0.5 0.05903 -0.50864 C 0.05955 -0.51111 0.0606 -0.51265 0.06145 -0.5145 C 0.06511 -0.53765 0.0644 -0.52901 0.06233 -0.57098 C 0.06215 -0.57345 0.06112 -0.575 0.0606 -0.57685 C 0.06042 -0.57901 0.06042 -0.58179 0.05973 -0.58395 C 0.05886 -0.58734 0.05764 -0.59012 0.05642 -0.59321 C 0.05435 -0.59845 0.05261 -0.60216 0.04983 -0.60617 C 0.04757 -0.60926 0.04532 -0.61203 0.04322 -0.61543 C 0.04202 -0.61697 0.04098 -0.61913 0.03976 -0.62067 C 0.03855 -0.62222 0.03698 -0.62314 0.0356 -0.62407 C 0.02848 -0.63179 0.03473 -0.62808 0.02743 -0.63148 C 0.02483 -0.63518 0.02448 -0.63611 0.02153 -0.63858 C 0.02066 -0.6395 0.0198 -0.63981 0.0191 -0.64074 C 0.01876 -0.64259 0.01771 -0.64444 0.01822 -0.64598 C 0.01893 -0.64814 0.02049 -0.64814 0.02153 -0.64969 C 0.02275 -0.65123 0.02378 -0.65339 0.02483 -0.65524 L 0.02812 -0.66265 " pathEditMode="relative" rAng="0" ptsTypes="AAAAAAAAAAAAAAAAAAAAAAAAAAAAAA">
                                      <p:cBhvr>
                                        <p:cTn id="30" dur="2500" fill="hold"/>
                                        <p:tgtEl>
                                          <p:spTgt spid="46"/>
                                        </p:tgtEl>
                                        <p:attrNameLst>
                                          <p:attrName>ppt_x</p:attrName>
                                          <p:attrName>ppt_y</p:attrName>
                                        </p:attrNameLst>
                                      </p:cBhvr>
                                      <p:rCtr x="3194" y="-33086"/>
                                    </p:animMotion>
                                  </p:childTnLst>
                                </p:cTn>
                              </p:par>
                              <p:par>
                                <p:cTn id="31" presetID="0" presetClass="path" presetSubtype="0" repeatCount="indefinite" fill="hold" nodeType="withEffect">
                                  <p:stCondLst>
                                    <p:cond delay="100"/>
                                  </p:stCondLst>
                                  <p:childTnLst>
                                    <p:animMotion origin="layout" path="M -3.61111E-6 -0.00031 L -3.61111E-6 0.00031 C 0.00018 -0.09876 -0.00729 -0.06481 -0.00659 -0.16265 C -0.00642 -0.17932 0.02223 -0.26018 0.02448 -0.27562 C 0.0257 -0.28426 -0.03264 -0.34722 -0.0309 -0.35679 C -0.02812 -0.37284 0.01025 -0.40339 0.0198 -0.41697 C 0.02934 -0.43117 0.02379 -0.43302 0.02657 -0.4392 C 0.02796 -0.4429 0.02934 -0.44475 0.03073 -0.44846 C 0.03195 -0.45092 0.03264 -0.45555 0.03403 -0.45741 C 0.03664 -0.46358 0.03924 -0.46883 0.04236 -0.47253 C 0.04341 -0.47346 0.04462 -0.47407 0.04566 -0.47592 C 0.04775 -0.47963 0.04931 -0.48488 0.05139 -0.48858 L 0.05643 -0.49753 C 0.06042 -0.50648 0.05625 -0.50031 0.05903 -0.50926 C 0.05955 -0.51111 0.06059 -0.51265 0.06146 -0.5145 C 0.06511 -0.53796 0.06441 -0.52901 0.06233 -0.57068 C 0.06216 -0.57315 0.06111 -0.57438 0.06059 -0.57592 C 0.06042 -0.5787 0.06042 -0.58148 0.05973 -0.58333 C 0.05886 -0.58673 0.05764 -0.5895 0.05643 -0.5929 C 0.05434 -0.59753 0.05261 -0.60185 0.04983 -0.60555 L 0.04323 -0.6145 C 0.04202 -0.61636 0.04098 -0.61883 0.03976 -0.62006 C 0.03855 -0.6216 0.03698 -0.62253 0.03559 -0.62346 C 0.02848 -0.63148 0.03473 -0.62778 0.02743 -0.63055 C 0.02483 -0.63426 0.02448 -0.6358 0.02153 -0.63796 C 0.02066 -0.63889 0.0198 -0.6395 0.0191 -0.64043 C 0.01875 -0.64228 0.01771 -0.64413 0.01823 -0.64568 C 0.01893 -0.64784 0.02049 -0.64784 0.02153 -0.64938 C 0.02275 -0.65031 0.02379 -0.65308 0.02483 -0.65494 L 0.02813 -0.66265 " pathEditMode="relative" rAng="0" ptsTypes="AAAAAAAAAAAAAAAAAAAAAAAAAAAAAA">
                                      <p:cBhvr>
                                        <p:cTn id="32" dur="2500" fill="hold"/>
                                        <p:tgtEl>
                                          <p:spTgt spid="48"/>
                                        </p:tgtEl>
                                        <p:attrNameLst>
                                          <p:attrName>ppt_x</p:attrName>
                                          <p:attrName>ppt_y</p:attrName>
                                        </p:attrNameLst>
                                      </p:cBhvr>
                                      <p:rCtr x="1649" y="-33086"/>
                                    </p:animMotion>
                                  </p:childTnLst>
                                </p:cTn>
                              </p:par>
                              <p:par>
                                <p:cTn id="33" presetID="8" presetClass="emph" presetSubtype="0" repeatCount="indefinite" fill="hold" grpId="0" nodeType="withEffect">
                                  <p:stCondLst>
                                    <p:cond delay="0"/>
                                  </p:stCondLst>
                                  <p:childTnLst>
                                    <p:animRot by="-21600000">
                                      <p:cBhvr>
                                        <p:cTn id="34" dur="30000" fill="hold"/>
                                        <p:tgtEl>
                                          <p:spTgt spid="51"/>
                                        </p:tgtEl>
                                        <p:attrNameLst>
                                          <p:attrName>r</p:attrName>
                                        </p:attrNameLst>
                                      </p:cBhvr>
                                    </p:animRot>
                                  </p:childTnLst>
                                </p:cTn>
                              </p:par>
                              <p:par>
                                <p:cTn id="35" presetID="8" presetClass="emph" presetSubtype="0" repeatCount="indefinite" fill="hold" grpId="0" nodeType="withEffect">
                                  <p:stCondLst>
                                    <p:cond delay="0"/>
                                  </p:stCondLst>
                                  <p:childTnLst>
                                    <p:animRot by="21600000">
                                      <p:cBhvr>
                                        <p:cTn id="36" dur="300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9" grpId="0" bldLvl="0" animBg="1"/>
      <p:bldP spid="42" grpId="0" bldLvl="0" animBg="1"/>
      <p:bldP spid="44" grpId="0" bldLvl="0" animBg="1"/>
      <p:bldP spid="46" grpId="0" bldLvl="0" animBg="1"/>
      <p:bldP spid="47" grpId="0" bldLvl="0" animBg="1"/>
      <p:bldP spid="51" grpId="0" bldLvl="0" animBg="1"/>
      <p:bldP spid="5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B7B11AA7-A88A-40C4-8B0A-6B6863A26A5C}"/>
              </a:ext>
            </a:extLst>
          </p:cNvPr>
          <p:cNvGraphicFramePr>
            <a:graphicFrameLocks noGrp="1"/>
          </p:cNvGraphicFramePr>
          <p:nvPr>
            <p:extLst/>
          </p:nvPr>
        </p:nvGraphicFramePr>
        <p:xfrm>
          <a:off x="690000" y="234336"/>
          <a:ext cx="10800000" cy="4594442"/>
        </p:xfrm>
        <a:graphic>
          <a:graphicData uri="http://schemas.openxmlformats.org/drawingml/2006/table">
            <a:tbl>
              <a:tblPr firstRow="1" bandRow="1">
                <a:tableStyleId>{2D5ABB26-0587-4C30-8999-92F81FD0307C}</a:tableStyleId>
              </a:tblPr>
              <a:tblGrid>
                <a:gridCol w="1140039">
                  <a:extLst>
                    <a:ext uri="{9D8B030D-6E8A-4147-A177-3AD203B41FA5}">
                      <a16:colId xmlns:a16="http://schemas.microsoft.com/office/drawing/2014/main" val="2116127315"/>
                    </a:ext>
                  </a:extLst>
                </a:gridCol>
                <a:gridCol w="1062556">
                  <a:extLst>
                    <a:ext uri="{9D8B030D-6E8A-4147-A177-3AD203B41FA5}">
                      <a16:colId xmlns:a16="http://schemas.microsoft.com/office/drawing/2014/main" val="3827522071"/>
                    </a:ext>
                  </a:extLst>
                </a:gridCol>
                <a:gridCol w="1093961">
                  <a:extLst>
                    <a:ext uri="{9D8B030D-6E8A-4147-A177-3AD203B41FA5}">
                      <a16:colId xmlns:a16="http://schemas.microsoft.com/office/drawing/2014/main" val="4225099839"/>
                    </a:ext>
                  </a:extLst>
                </a:gridCol>
                <a:gridCol w="1048379">
                  <a:extLst>
                    <a:ext uri="{9D8B030D-6E8A-4147-A177-3AD203B41FA5}">
                      <a16:colId xmlns:a16="http://schemas.microsoft.com/office/drawing/2014/main" val="2496013244"/>
                    </a:ext>
                  </a:extLst>
                </a:gridCol>
                <a:gridCol w="1084844">
                  <a:extLst>
                    <a:ext uri="{9D8B030D-6E8A-4147-A177-3AD203B41FA5}">
                      <a16:colId xmlns:a16="http://schemas.microsoft.com/office/drawing/2014/main" val="2448134648"/>
                    </a:ext>
                  </a:extLst>
                </a:gridCol>
                <a:gridCol w="1084844">
                  <a:extLst>
                    <a:ext uri="{9D8B030D-6E8A-4147-A177-3AD203B41FA5}">
                      <a16:colId xmlns:a16="http://schemas.microsoft.com/office/drawing/2014/main" val="3629563034"/>
                    </a:ext>
                  </a:extLst>
                </a:gridCol>
                <a:gridCol w="1093961">
                  <a:extLst>
                    <a:ext uri="{9D8B030D-6E8A-4147-A177-3AD203B41FA5}">
                      <a16:colId xmlns:a16="http://schemas.microsoft.com/office/drawing/2014/main" val="183256122"/>
                    </a:ext>
                  </a:extLst>
                </a:gridCol>
                <a:gridCol w="1103077">
                  <a:extLst>
                    <a:ext uri="{9D8B030D-6E8A-4147-A177-3AD203B41FA5}">
                      <a16:colId xmlns:a16="http://schemas.microsoft.com/office/drawing/2014/main" val="2164370413"/>
                    </a:ext>
                  </a:extLst>
                </a:gridCol>
                <a:gridCol w="1048379">
                  <a:extLst>
                    <a:ext uri="{9D8B030D-6E8A-4147-A177-3AD203B41FA5}">
                      <a16:colId xmlns:a16="http://schemas.microsoft.com/office/drawing/2014/main" val="831410247"/>
                    </a:ext>
                  </a:extLst>
                </a:gridCol>
                <a:gridCol w="1039960">
                  <a:extLst>
                    <a:ext uri="{9D8B030D-6E8A-4147-A177-3AD203B41FA5}">
                      <a16:colId xmlns:a16="http://schemas.microsoft.com/office/drawing/2014/main" val="3948610431"/>
                    </a:ext>
                  </a:extLst>
                </a:gridCol>
              </a:tblGrid>
              <a:tr h="199449">
                <a:tc>
                  <a:txBody>
                    <a:bodyPr/>
                    <a:lstStyle/>
                    <a:p>
                      <a:pPr algn="ctr"/>
                      <a:endParaRPr lang="en-US" altLang="zh-CN" sz="1400" dirty="0">
                        <a:solidFill>
                          <a:schemeClr val="tx1">
                            <a:lumMod val="75000"/>
                            <a:lumOff val="25000"/>
                          </a:schemeClr>
                        </a:solidFill>
                      </a:endParaRPr>
                    </a:p>
                    <a:p>
                      <a:pPr algn="ctr"/>
                      <a:endParaRPr lang="zh-CN" altLang="en-US" sz="1400" dirty="0">
                        <a:solidFill>
                          <a:schemeClr val="tx1">
                            <a:lumMod val="75000"/>
                            <a:lumOff val="25000"/>
                          </a:schemeClr>
                        </a:solidFill>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中交通信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大连瀛海</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大连陆海</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金宇天河</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雅阁纳</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6600"/>
                          </a:solidFill>
                          <a:latin typeface="微软雅黑" panose="020B0503020204020204" pitchFamily="34" charset="-122"/>
                          <a:ea typeface="微软雅黑" panose="020B0503020204020204" pitchFamily="34" charset="-122"/>
                        </a:rPr>
                        <a:t>海兰信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zh-CN" altLang="en-US" sz="1400" dirty="0">
                          <a:solidFill>
                            <a:srgbClr val="FF6600"/>
                          </a:solidFill>
                          <a:latin typeface="微软雅黑" panose="020B0503020204020204" pitchFamily="34" charset="-122"/>
                          <a:ea typeface="微软雅黑" panose="020B0503020204020204" pitchFamily="34" charset="-122"/>
                        </a:rPr>
                        <a:t>海电院</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6600"/>
                          </a:solidFill>
                          <a:latin typeface="微软雅黑" panose="020B0503020204020204" pitchFamily="34" charset="-122"/>
                          <a:ea typeface="微软雅黑" panose="020B0503020204020204" pitchFamily="34" charset="-122"/>
                        </a:rPr>
                        <a:t>星网通信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6600"/>
                          </a:solidFill>
                          <a:latin typeface="微软雅黑" panose="020B0503020204020204" pitchFamily="34" charset="-122"/>
                          <a:ea typeface="微软雅黑" panose="020B0503020204020204" pitchFamily="34" charset="-122"/>
                        </a:rPr>
                        <a:t>集驾控台企业</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66584824"/>
                  </a:ext>
                </a:extLst>
              </a:tr>
              <a:tr h="173908">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通信载体</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824251"/>
                  </a:ext>
                </a:extLst>
              </a:tr>
              <a:tr h="342862">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系统平台</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7608017"/>
                  </a:ext>
                </a:extLst>
              </a:tr>
              <a:tr h="342862">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数据采集</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4187443"/>
                  </a:ext>
                </a:extLst>
              </a:tr>
              <a:tr h="342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C000"/>
                          </a:solidFill>
                          <a:latin typeface="微软雅黑" panose="020B0503020204020204" pitchFamily="34" charset="-122"/>
                          <a:ea typeface="微软雅黑" panose="020B0503020204020204" pitchFamily="34" charset="-122"/>
                        </a:rPr>
                        <a:t>船联网盘</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878973"/>
                  </a:ext>
                </a:extLst>
              </a:tr>
              <a:tr h="342862">
                <a:tc>
                  <a:txBody>
                    <a:bodyPr/>
                    <a:lstStyle/>
                    <a:p>
                      <a:pPr algn="ctr"/>
                      <a:r>
                        <a:rPr lang="zh-CN" altLang="en-US" sz="1400" dirty="0">
                          <a:solidFill>
                            <a:srgbClr val="FFC000"/>
                          </a:solidFill>
                          <a:latin typeface="微软雅黑" panose="020B0503020204020204" pitchFamily="34" charset="-122"/>
                          <a:ea typeface="微软雅黑" panose="020B0503020204020204" pitchFamily="34" charset="-122"/>
                        </a:rPr>
                        <a:t>能效监管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4461186"/>
                  </a:ext>
                </a:extLst>
              </a:tr>
              <a:tr h="342862">
                <a:tc>
                  <a:txBody>
                    <a:bodyPr/>
                    <a:lstStyle/>
                    <a:p>
                      <a:pPr algn="ctr"/>
                      <a:r>
                        <a:rPr lang="zh-CN" altLang="en-US" sz="1400" dirty="0">
                          <a:solidFill>
                            <a:srgbClr val="FFC000"/>
                          </a:solidFill>
                          <a:latin typeface="微软雅黑" panose="020B0503020204020204" pitchFamily="34" charset="-122"/>
                          <a:ea typeface="微软雅黑" panose="020B0503020204020204" pitchFamily="34" charset="-122"/>
                        </a:rPr>
                        <a:t>船岸通信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776960"/>
                  </a:ext>
                </a:extLst>
              </a:tr>
              <a:tr h="342862">
                <a:tc>
                  <a:txBody>
                    <a:bodyPr/>
                    <a:lstStyle/>
                    <a:p>
                      <a:pPr algn="ctr"/>
                      <a:r>
                        <a:rPr lang="zh-CN" altLang="en-US" sz="1400" dirty="0">
                          <a:solidFill>
                            <a:srgbClr val="FFC000"/>
                          </a:solidFill>
                          <a:latin typeface="微软雅黑" panose="020B0503020204020204" pitchFamily="34" charset="-122"/>
                          <a:ea typeface="微软雅黑" panose="020B0503020204020204" pitchFamily="34" charset="-122"/>
                        </a:rPr>
                        <a:t>航行状态</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r>
                        <a:rPr lang="zh-CN" altLang="en-US" sz="1400" dirty="0">
                          <a:solidFill>
                            <a:srgbClr val="00B050"/>
                          </a:solidFill>
                          <a:latin typeface="微软雅黑" panose="020B0503020204020204" pitchFamily="34" charset="-122"/>
                          <a:ea typeface="微软雅黑" panose="020B0503020204020204" pitchFamily="34" charset="-122"/>
                        </a:rPr>
                        <a:t>   </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  </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8758903"/>
                  </a:ext>
                </a:extLst>
              </a:tr>
              <a:tr h="342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C000"/>
                          </a:solidFill>
                          <a:latin typeface="微软雅黑" panose="020B0503020204020204" pitchFamily="34" charset="-122"/>
                          <a:ea typeface="微软雅黑" panose="020B0503020204020204" pitchFamily="34" charset="-122"/>
                        </a:rPr>
                        <a:t>设备状态</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rgbClr val="087CFF"/>
                          </a:solidFill>
                          <a:latin typeface="微软雅黑" panose="020B0503020204020204" pitchFamily="34" charset="-122"/>
                          <a:ea typeface="微软雅黑" panose="020B0503020204020204" pitchFamily="34" charset="-122"/>
                          <a:cs typeface="+mn-cs"/>
                        </a:rPr>
                        <a:t>ⅹ</a:t>
                      </a:r>
                      <a:endParaRPr lang="zh-CN" altLang="en-US" sz="1400" kern="1200" dirty="0">
                        <a:solidFill>
                          <a:srgbClr val="087CFF"/>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r>
                        <a:rPr lang="zh-CN" altLang="en-US" sz="1400" dirty="0">
                          <a:solidFill>
                            <a:srgbClr val="00B050"/>
                          </a:solidFill>
                          <a:latin typeface="微软雅黑" panose="020B0503020204020204" pitchFamily="34" charset="-122"/>
                          <a:ea typeface="微软雅黑" panose="020B0503020204020204" pitchFamily="34" charset="-122"/>
                        </a:rPr>
                        <a:t>  </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8105501"/>
                  </a:ext>
                </a:extLst>
              </a:tr>
              <a:tr h="342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C000"/>
                          </a:solidFill>
                          <a:latin typeface="微软雅黑" panose="020B0503020204020204" pitchFamily="34" charset="-122"/>
                          <a:ea typeface="微软雅黑" panose="020B0503020204020204" pitchFamily="34" charset="-122"/>
                        </a:rPr>
                        <a:t>位置监管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555619"/>
                  </a:ext>
                </a:extLst>
              </a:tr>
              <a:tr h="342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C000"/>
                          </a:solidFill>
                          <a:latin typeface="微软雅黑" panose="020B0503020204020204" pitchFamily="34" charset="-122"/>
                          <a:ea typeface="微软雅黑" panose="020B0503020204020204" pitchFamily="34" charset="-122"/>
                        </a:rPr>
                        <a:t>智能视频</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087CFF"/>
                          </a:solidFill>
                          <a:latin typeface="微软雅黑" panose="020B0503020204020204" pitchFamily="34" charset="-122"/>
                          <a:ea typeface="微软雅黑" panose="020B0503020204020204" pitchFamily="34" charset="-122"/>
                        </a:rPr>
                        <a:t>ⅹ</a:t>
                      </a:r>
                      <a:endParaRPr lang="zh-CN" altLang="en-US" sz="1400" dirty="0">
                        <a:solidFill>
                          <a:srgbClr val="087CFF"/>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r>
                        <a:rPr lang="en-US" altLang="zh-CN" sz="1400" dirty="0">
                          <a:solidFill>
                            <a:schemeClr val="tx1"/>
                          </a:solidFill>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87CFF"/>
                          </a:solidFill>
                          <a:effectLst/>
                          <a:uLnTx/>
                          <a:uFillTx/>
                          <a:latin typeface="+mn-lt"/>
                          <a:ea typeface="+mn-ea"/>
                          <a:cs typeface="+mn-cs"/>
                        </a:rPr>
                        <a:t>ⅹ</a:t>
                      </a:r>
                      <a:endParaRPr lang="zh-CN" altLang="en-US" sz="1400" dirty="0">
                        <a:solidFill>
                          <a:srgbClr val="00B05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0515267"/>
                  </a:ext>
                </a:extLst>
              </a:tr>
              <a:tr h="342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FFC000"/>
                          </a:solidFill>
                          <a:latin typeface="微软雅黑" panose="020B0503020204020204" pitchFamily="34" charset="-122"/>
                          <a:ea typeface="微软雅黑" panose="020B0503020204020204" pitchFamily="34" charset="-122"/>
                        </a:rPr>
                        <a:t>内通物联</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6008545"/>
                  </a:ext>
                </a:extLst>
              </a:tr>
              <a:tr h="342862">
                <a:tc>
                  <a:txBody>
                    <a:bodyPr/>
                    <a:lstStyle/>
                    <a:p>
                      <a:pPr algn="ctr"/>
                      <a:r>
                        <a:rPr lang="zh-CN" altLang="en-US" sz="1400" dirty="0">
                          <a:solidFill>
                            <a:srgbClr val="FFC000"/>
                          </a:solidFill>
                          <a:latin typeface="微软雅黑" panose="020B0503020204020204" pitchFamily="34" charset="-122"/>
                          <a:ea typeface="微软雅黑" panose="020B0503020204020204" pitchFamily="34" charset="-122"/>
                        </a:rPr>
                        <a:t>安全预见</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en-US" sz="1400" b="1" dirty="0">
                        <a:solidFill>
                          <a:srgbClr val="FF0000"/>
                        </a:solidFill>
                        <a:latin typeface="微软雅黑" panose="020B0503020204020204" pitchFamily="34" charset="-122"/>
                        <a:ea typeface="微软雅黑" panose="020B0503020204020204" pitchFamily="34" charset="-122"/>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B050"/>
                          </a:solidFill>
                          <a:latin typeface="微软雅黑" panose="020B0503020204020204" pitchFamily="34" charset="-122"/>
                          <a:ea typeface="微软雅黑" panose="020B0503020204020204" pitchFamily="34" charset="-122"/>
                        </a:rPr>
                        <a:t>√</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1172506"/>
                  </a:ext>
                </a:extLst>
              </a:tr>
            </a:tbl>
          </a:graphicData>
        </a:graphic>
      </p:graphicFrame>
      <p:grpSp>
        <p:nvGrpSpPr>
          <p:cNvPr id="2" name="组合 1">
            <a:extLst>
              <a:ext uri="{FF2B5EF4-FFF2-40B4-BE49-F238E27FC236}">
                <a16:creationId xmlns:a16="http://schemas.microsoft.com/office/drawing/2014/main" id="{D6C2A057-B3B6-4F40-BB5C-B596A6D9AFC2}"/>
              </a:ext>
            </a:extLst>
          </p:cNvPr>
          <p:cNvGrpSpPr/>
          <p:nvPr/>
        </p:nvGrpSpPr>
        <p:grpSpPr>
          <a:xfrm>
            <a:off x="626224" y="181950"/>
            <a:ext cx="1275664" cy="614120"/>
            <a:chOff x="834753" y="946956"/>
            <a:chExt cx="1275664" cy="614466"/>
          </a:xfrm>
        </p:grpSpPr>
        <p:sp>
          <p:nvSpPr>
            <p:cNvPr id="26" name="等腰三角形 25">
              <a:extLst>
                <a:ext uri="{FF2B5EF4-FFF2-40B4-BE49-F238E27FC236}">
                  <a16:creationId xmlns:a16="http://schemas.microsoft.com/office/drawing/2014/main" id="{C06EE916-E897-431E-B3E5-AF100C0338BB}"/>
                </a:ext>
              </a:extLst>
            </p:cNvPr>
            <p:cNvSpPr/>
            <p:nvPr/>
          </p:nvSpPr>
          <p:spPr>
            <a:xfrm rot="10800000">
              <a:off x="897066" y="998801"/>
              <a:ext cx="1134289" cy="504288"/>
            </a:xfrm>
            <a:prstGeom prst="triangle">
              <a:avLst>
                <a:gd name="adj" fmla="val 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7" name="等腰三角形 26">
              <a:extLst>
                <a:ext uri="{FF2B5EF4-FFF2-40B4-BE49-F238E27FC236}">
                  <a16:creationId xmlns:a16="http://schemas.microsoft.com/office/drawing/2014/main" id="{4884E0D0-ECB5-42F9-B187-34D187DF31A8}"/>
                </a:ext>
              </a:extLst>
            </p:cNvPr>
            <p:cNvSpPr/>
            <p:nvPr/>
          </p:nvSpPr>
          <p:spPr>
            <a:xfrm>
              <a:off x="902791" y="1005115"/>
              <a:ext cx="1116000" cy="504288"/>
            </a:xfrm>
            <a:prstGeom prst="triangle">
              <a:avLst>
                <a:gd name="adj" fmla="val 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B5BCD531-9B73-4D5C-ACE1-C5AF1BCA7575}"/>
                </a:ext>
              </a:extLst>
            </p:cNvPr>
            <p:cNvSpPr txBox="1"/>
            <p:nvPr/>
          </p:nvSpPr>
          <p:spPr>
            <a:xfrm>
              <a:off x="834753" y="1253470"/>
              <a:ext cx="904158" cy="3079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对应功能</a:t>
              </a:r>
            </a:p>
          </p:txBody>
        </p:sp>
        <p:sp>
          <p:nvSpPr>
            <p:cNvPr id="14" name="矩形 13">
              <a:extLst>
                <a:ext uri="{FF2B5EF4-FFF2-40B4-BE49-F238E27FC236}">
                  <a16:creationId xmlns:a16="http://schemas.microsoft.com/office/drawing/2014/main" id="{7EC1EB91-4D5B-4357-9769-AE088D7AAB90}"/>
                </a:ext>
              </a:extLst>
            </p:cNvPr>
            <p:cNvSpPr/>
            <p:nvPr/>
          </p:nvSpPr>
          <p:spPr>
            <a:xfrm>
              <a:off x="1206260" y="946956"/>
              <a:ext cx="904157" cy="3079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部分单位</a:t>
              </a:r>
            </a:p>
          </p:txBody>
        </p:sp>
      </p:grpSp>
      <p:grpSp>
        <p:nvGrpSpPr>
          <p:cNvPr id="32" name="组合 31">
            <a:extLst>
              <a:ext uri="{FF2B5EF4-FFF2-40B4-BE49-F238E27FC236}">
                <a16:creationId xmlns:a16="http://schemas.microsoft.com/office/drawing/2014/main" id="{A940EDD2-C83B-4281-BB1D-8516E97D5C85}"/>
              </a:ext>
            </a:extLst>
          </p:cNvPr>
          <p:cNvGrpSpPr/>
          <p:nvPr/>
        </p:nvGrpSpPr>
        <p:grpSpPr>
          <a:xfrm>
            <a:off x="9005280" y="-49794"/>
            <a:ext cx="2413842" cy="309062"/>
            <a:chOff x="9361977" y="795933"/>
            <a:chExt cx="2413842" cy="309062"/>
          </a:xfrm>
        </p:grpSpPr>
        <p:sp>
          <p:nvSpPr>
            <p:cNvPr id="21" name="矩形 20">
              <a:extLst>
                <a:ext uri="{FF2B5EF4-FFF2-40B4-BE49-F238E27FC236}">
                  <a16:creationId xmlns:a16="http://schemas.microsoft.com/office/drawing/2014/main" id="{D8874064-4EDF-46FF-9A7A-CBC332C93E76}"/>
                </a:ext>
              </a:extLst>
            </p:cNvPr>
            <p:cNvSpPr/>
            <p:nvPr/>
          </p:nvSpPr>
          <p:spPr>
            <a:xfrm>
              <a:off x="9361977" y="795934"/>
              <a:ext cx="67358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pitchFamily="2" charset="-122"/>
                  <a:cs typeface="+mn-cs"/>
                </a:rPr>
                <a:t>自有 </a:t>
              </a:r>
              <a:r>
                <a:rPr kumimoji="0" lang="zh-CN" altLang="en-US" sz="1400" b="0" i="0" u="none" strike="noStrike" kern="1200" cap="none" spc="0" normalizeH="0" baseline="0" noProof="0" dirty="0">
                  <a:ln>
                    <a:noFill/>
                  </a:ln>
                  <a:solidFill>
                    <a:srgbClr val="00B050"/>
                  </a:solidFill>
                  <a:effectLst/>
                  <a:uLnTx/>
                  <a:uFillTx/>
                  <a:latin typeface="Calibri" panose="020F0502020204030204"/>
                  <a:ea typeface="等线" panose="02010600030101010101" pitchFamily="2" charset="-122"/>
                  <a:cs typeface="+mn-cs"/>
                </a:rPr>
                <a:t>√</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CED7588B-6D63-4810-8BF9-565A79934F6B}"/>
                </a:ext>
              </a:extLst>
            </p:cNvPr>
            <p:cNvSpPr/>
            <p:nvPr/>
          </p:nvSpPr>
          <p:spPr>
            <a:xfrm>
              <a:off x="10169444" y="797218"/>
              <a:ext cx="76335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pitchFamily="2" charset="-122"/>
                  <a:cs typeface="+mn-cs"/>
                </a:rPr>
                <a:t>集成 </a:t>
              </a:r>
              <a:r>
                <a:rPr kumimoji="0" lang="en-US" altLang="zh-CN"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rPr>
                <a:t>ⅹ</a:t>
              </a:r>
              <a:endParaRPr kumimoji="0" lang="zh-CN" altLang="en-US" sz="1400" b="0" i="0" u="none" strike="noStrike" kern="1200" cap="none" spc="0" normalizeH="0" baseline="0" noProof="0" dirty="0">
                <a:ln>
                  <a:noFill/>
                </a:ln>
                <a:solidFill>
                  <a:srgbClr val="087CFF"/>
                </a:solidFill>
                <a:effectLst/>
                <a:uLnTx/>
                <a:uFillTx/>
                <a:latin typeface="Calibri"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CCCA32A9-ED8A-4E88-BFFE-5229087B2E42}"/>
                </a:ext>
              </a:extLst>
            </p:cNvPr>
            <p:cNvSpPr/>
            <p:nvPr/>
          </p:nvSpPr>
          <p:spPr>
            <a:xfrm>
              <a:off x="11012468" y="795933"/>
              <a:ext cx="76335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等线" panose="02010600030101010101" pitchFamily="2" charset="-122"/>
                  <a:cs typeface="+mn-cs"/>
                </a:rPr>
                <a:t>暂无 </a:t>
              </a:r>
              <a:r>
                <a:rPr kumimoji="0" lang="en-US" altLang="zh-CN" sz="1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a:t>
              </a:r>
              <a:endParaRPr kumimoji="0" lang="zh-CN" altLang="en-US" sz="1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p:grpSp>
      <p:graphicFrame>
        <p:nvGraphicFramePr>
          <p:cNvPr id="5" name="表格 4">
            <a:extLst>
              <a:ext uri="{FF2B5EF4-FFF2-40B4-BE49-F238E27FC236}">
                <a16:creationId xmlns:a16="http://schemas.microsoft.com/office/drawing/2014/main" id="{52D41B49-C18E-4795-8E28-0D6800D3D1C7}"/>
              </a:ext>
            </a:extLst>
          </p:cNvPr>
          <p:cNvGraphicFramePr>
            <a:graphicFrameLocks noGrp="1"/>
          </p:cNvGraphicFramePr>
          <p:nvPr>
            <p:extLst/>
          </p:nvPr>
        </p:nvGraphicFramePr>
        <p:xfrm>
          <a:off x="689297" y="5659403"/>
          <a:ext cx="10799999" cy="899160"/>
        </p:xfrm>
        <a:graphic>
          <a:graphicData uri="http://schemas.openxmlformats.org/drawingml/2006/table">
            <a:tbl>
              <a:tblPr firstRow="1" bandRow="1">
                <a:tableStyleId>{2D5ABB26-0587-4C30-8999-92F81FD0307C}</a:tableStyleId>
              </a:tblPr>
              <a:tblGrid>
                <a:gridCol w="1142033">
                  <a:extLst>
                    <a:ext uri="{9D8B030D-6E8A-4147-A177-3AD203B41FA5}">
                      <a16:colId xmlns:a16="http://schemas.microsoft.com/office/drawing/2014/main" val="3776650911"/>
                    </a:ext>
                  </a:extLst>
                </a:gridCol>
                <a:gridCol w="1054745">
                  <a:extLst>
                    <a:ext uri="{9D8B030D-6E8A-4147-A177-3AD203B41FA5}">
                      <a16:colId xmlns:a16="http://schemas.microsoft.com/office/drawing/2014/main" val="4221302810"/>
                    </a:ext>
                  </a:extLst>
                </a:gridCol>
                <a:gridCol w="1095375">
                  <a:extLst>
                    <a:ext uri="{9D8B030D-6E8A-4147-A177-3AD203B41FA5}">
                      <a16:colId xmlns:a16="http://schemas.microsoft.com/office/drawing/2014/main" val="3628829410"/>
                    </a:ext>
                  </a:extLst>
                </a:gridCol>
                <a:gridCol w="1057275">
                  <a:extLst>
                    <a:ext uri="{9D8B030D-6E8A-4147-A177-3AD203B41FA5}">
                      <a16:colId xmlns:a16="http://schemas.microsoft.com/office/drawing/2014/main" val="742908628"/>
                    </a:ext>
                  </a:extLst>
                </a:gridCol>
                <a:gridCol w="1077403">
                  <a:extLst>
                    <a:ext uri="{9D8B030D-6E8A-4147-A177-3AD203B41FA5}">
                      <a16:colId xmlns:a16="http://schemas.microsoft.com/office/drawing/2014/main" val="3095163726"/>
                    </a:ext>
                  </a:extLst>
                </a:gridCol>
                <a:gridCol w="1089344">
                  <a:extLst>
                    <a:ext uri="{9D8B030D-6E8A-4147-A177-3AD203B41FA5}">
                      <a16:colId xmlns:a16="http://schemas.microsoft.com/office/drawing/2014/main" val="2565306247"/>
                    </a:ext>
                  </a:extLst>
                </a:gridCol>
                <a:gridCol w="1097280">
                  <a:extLst>
                    <a:ext uri="{9D8B030D-6E8A-4147-A177-3AD203B41FA5}">
                      <a16:colId xmlns:a16="http://schemas.microsoft.com/office/drawing/2014/main" val="196889795"/>
                    </a:ext>
                  </a:extLst>
                </a:gridCol>
                <a:gridCol w="1097280">
                  <a:extLst>
                    <a:ext uri="{9D8B030D-6E8A-4147-A177-3AD203B41FA5}">
                      <a16:colId xmlns:a16="http://schemas.microsoft.com/office/drawing/2014/main" val="8142909"/>
                    </a:ext>
                  </a:extLst>
                </a:gridCol>
                <a:gridCol w="1053656">
                  <a:extLst>
                    <a:ext uri="{9D8B030D-6E8A-4147-A177-3AD203B41FA5}">
                      <a16:colId xmlns:a16="http://schemas.microsoft.com/office/drawing/2014/main" val="2527251971"/>
                    </a:ext>
                  </a:extLst>
                </a:gridCol>
                <a:gridCol w="1035608">
                  <a:extLst>
                    <a:ext uri="{9D8B030D-6E8A-4147-A177-3AD203B41FA5}">
                      <a16:colId xmlns:a16="http://schemas.microsoft.com/office/drawing/2014/main" val="1029669277"/>
                    </a:ext>
                  </a:extLst>
                </a:gridCol>
              </a:tblGrid>
              <a:tr h="344309">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主要市场</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以政府项目，军品和大型船务公司项目为主；</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国内外大型船务公司的管理体系建设为主；</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国内外大型船务公司的各类在航船的工程项目为主；</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国内外在航商船的远程监管系统改造为主；</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公务和作业船的项目改造为主，新造船为辅；</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新造为主，政府项目，商船、军品、公务船与作业船；</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政府项目、渔船为主，新造船为辅；</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危险品、客船、执法船及长江、沿海固定班轮为主；</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各类新造船</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7161606"/>
                  </a:ext>
                </a:extLst>
              </a:tr>
              <a:tr h="297926">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竞争分析</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合作或竞争对象</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有竞争的可能</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合作大于竞争</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竞争可能性极大</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竞争可能性极大</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b="1" kern="1200" dirty="0">
                          <a:solidFill>
                            <a:schemeClr val="tx1"/>
                          </a:solidFill>
                          <a:latin typeface="微软雅黑 Light" panose="020B0502040204020203" pitchFamily="34" charset="-122"/>
                          <a:ea typeface="微软雅黑 Light" panose="020B0502040204020203" pitchFamily="34" charset="-122"/>
                          <a:cs typeface="+mn-cs"/>
                        </a:rPr>
                        <a:t>作为合作或竞争对象</a:t>
                      </a:r>
                      <a:endParaRPr lang="en-US" altLang="zh-CN" sz="800" b="1" kern="1200" dirty="0">
                        <a:solidFill>
                          <a:schemeClr val="tx1"/>
                        </a:solidFill>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创造合作机会</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有过竞争</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创造竞争机会</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潜在竞争对手</a:t>
                      </a:r>
                      <a:endParaRPr lang="en-US" altLang="zh-CN" sz="1000" b="1" kern="1200" dirty="0">
                        <a:solidFill>
                          <a:schemeClr val="tx1"/>
                        </a:solidFill>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b="1" kern="1200" dirty="0">
                          <a:solidFill>
                            <a:schemeClr val="tx1"/>
                          </a:solidFill>
                          <a:latin typeface="微软雅黑 Light" panose="020B0502040204020203" pitchFamily="34" charset="-122"/>
                          <a:ea typeface="微软雅黑 Light" panose="020B0502040204020203" pitchFamily="34" charset="-122"/>
                          <a:cs typeface="+mn-cs"/>
                        </a:rPr>
                        <a:t>创造合作机会</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498675"/>
                  </a:ext>
                </a:extLst>
              </a:tr>
            </a:tbl>
          </a:graphicData>
        </a:graphic>
      </p:graphicFrame>
      <p:graphicFrame>
        <p:nvGraphicFramePr>
          <p:cNvPr id="28" name="表格 27">
            <a:extLst>
              <a:ext uri="{FF2B5EF4-FFF2-40B4-BE49-F238E27FC236}">
                <a16:creationId xmlns:a16="http://schemas.microsoft.com/office/drawing/2014/main" id="{44C4DE25-B888-4B95-B4E4-8D72945E9640}"/>
              </a:ext>
            </a:extLst>
          </p:cNvPr>
          <p:cNvGraphicFramePr>
            <a:graphicFrameLocks noGrp="1"/>
          </p:cNvGraphicFramePr>
          <p:nvPr>
            <p:extLst>
              <p:ext uri="{D42A27DB-BD31-4B8C-83A1-F6EECF244321}">
                <p14:modId xmlns:p14="http://schemas.microsoft.com/office/powerpoint/2010/main" val="3245066768"/>
              </p:ext>
            </p:extLst>
          </p:nvPr>
        </p:nvGraphicFramePr>
        <p:xfrm>
          <a:off x="688537" y="4854112"/>
          <a:ext cx="10800000" cy="777240"/>
        </p:xfrm>
        <a:graphic>
          <a:graphicData uri="http://schemas.openxmlformats.org/drawingml/2006/table">
            <a:tbl>
              <a:tblPr firstRow="1" bandRow="1">
                <a:tableStyleId>{2D5ABB26-0587-4C30-8999-92F81FD0307C}</a:tableStyleId>
              </a:tblPr>
              <a:tblGrid>
                <a:gridCol w="1139143">
                  <a:extLst>
                    <a:ext uri="{9D8B030D-6E8A-4147-A177-3AD203B41FA5}">
                      <a16:colId xmlns:a16="http://schemas.microsoft.com/office/drawing/2014/main" val="3776650911"/>
                    </a:ext>
                  </a:extLst>
                </a:gridCol>
                <a:gridCol w="1061721">
                  <a:extLst>
                    <a:ext uri="{9D8B030D-6E8A-4147-A177-3AD203B41FA5}">
                      <a16:colId xmlns:a16="http://schemas.microsoft.com/office/drawing/2014/main" val="4221302810"/>
                    </a:ext>
                  </a:extLst>
                </a:gridCol>
                <a:gridCol w="1093102">
                  <a:extLst>
                    <a:ext uri="{9D8B030D-6E8A-4147-A177-3AD203B41FA5}">
                      <a16:colId xmlns:a16="http://schemas.microsoft.com/office/drawing/2014/main" val="3628829410"/>
                    </a:ext>
                  </a:extLst>
                </a:gridCol>
                <a:gridCol w="1053047">
                  <a:extLst>
                    <a:ext uri="{9D8B030D-6E8A-4147-A177-3AD203B41FA5}">
                      <a16:colId xmlns:a16="http://schemas.microsoft.com/office/drawing/2014/main" val="742908628"/>
                    </a:ext>
                  </a:extLst>
                </a:gridCol>
                <a:gridCol w="1078500">
                  <a:extLst>
                    <a:ext uri="{9D8B030D-6E8A-4147-A177-3AD203B41FA5}">
                      <a16:colId xmlns:a16="http://schemas.microsoft.com/office/drawing/2014/main" val="3095163726"/>
                    </a:ext>
                  </a:extLst>
                </a:gridCol>
                <a:gridCol w="1090662">
                  <a:extLst>
                    <a:ext uri="{9D8B030D-6E8A-4147-A177-3AD203B41FA5}">
                      <a16:colId xmlns:a16="http://schemas.microsoft.com/office/drawing/2014/main" val="2565306247"/>
                    </a:ext>
                  </a:extLst>
                </a:gridCol>
                <a:gridCol w="1097280">
                  <a:extLst>
                    <a:ext uri="{9D8B030D-6E8A-4147-A177-3AD203B41FA5}">
                      <a16:colId xmlns:a16="http://schemas.microsoft.com/office/drawing/2014/main" val="196889795"/>
                    </a:ext>
                  </a:extLst>
                </a:gridCol>
                <a:gridCol w="1097280">
                  <a:extLst>
                    <a:ext uri="{9D8B030D-6E8A-4147-A177-3AD203B41FA5}">
                      <a16:colId xmlns:a16="http://schemas.microsoft.com/office/drawing/2014/main" val="8142909"/>
                    </a:ext>
                  </a:extLst>
                </a:gridCol>
                <a:gridCol w="1054608">
                  <a:extLst>
                    <a:ext uri="{9D8B030D-6E8A-4147-A177-3AD203B41FA5}">
                      <a16:colId xmlns:a16="http://schemas.microsoft.com/office/drawing/2014/main" val="2527251971"/>
                    </a:ext>
                  </a:extLst>
                </a:gridCol>
                <a:gridCol w="1034657">
                  <a:extLst>
                    <a:ext uri="{9D8B030D-6E8A-4147-A177-3AD203B41FA5}">
                      <a16:colId xmlns:a16="http://schemas.microsoft.com/office/drawing/2014/main" val="1029669277"/>
                    </a:ext>
                  </a:extLst>
                </a:gridCol>
              </a:tblGrid>
              <a:tr h="0">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系统区别</a:t>
                      </a:r>
                    </a:p>
                  </a:txBody>
                  <a:tcPr marL="36000" marR="3600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拥有海事卫星通信资源，推广船舶可视化管理平台。数据采集与内网建设落地成本较高；</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主要开发船队综合运营管理平台，系统覆盖面庞大，没有硬件，用户运维与落地成本较高；</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多种场景软件应用的解决方案，硬件基本外购集成。内网设备集成实现与工程施工能力强；</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代理</a:t>
                      </a:r>
                      <a:r>
                        <a:rPr lang="en-US" altLang="zh-CN" sz="900" b="1" kern="1200" dirty="0">
                          <a:solidFill>
                            <a:schemeClr val="tx1"/>
                          </a:solidFill>
                          <a:latin typeface="微软雅黑 Light" panose="020B0502040204020203" pitchFamily="34" charset="-122"/>
                          <a:ea typeface="微软雅黑 Light" panose="020B0502040204020203" pitchFamily="34" charset="-122"/>
                          <a:cs typeface="+mn-cs"/>
                        </a:rPr>
                        <a:t>FBB</a:t>
                      </a: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海事卫星和移动通信设备，推出船岸远程监管系统，内网与采集设备基本外购集成；</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目前以船舶监管功能为主，系统庞大、高度定制，技术路线传统价值模糊，没有通信硬件；</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基于智慧桥构建船岸信息一体化系统，机舱数据采集与船内网络布置能力弱，实现成本较高；</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机舱、驾控数据自采自用；内网与采集设备自有，系统平台与通信终端外购集成。</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noProof="0" dirty="0">
                          <a:solidFill>
                            <a:schemeClr val="tx1"/>
                          </a:solidFill>
                          <a:latin typeface="微软雅黑 Light" panose="020B0502040204020203" pitchFamily="34" charset="-122"/>
                          <a:ea typeface="微软雅黑 Light" panose="020B0502040204020203" pitchFamily="34" charset="-122"/>
                          <a:cs typeface="+mn-cs"/>
                        </a:rPr>
                        <a:t>基于自有摩棒船联网系统和内通物设备</a:t>
                      </a:r>
                      <a:r>
                        <a:rPr lang="zh-CN" altLang="en-US" sz="900" b="1" dirty="0">
                          <a:latin typeface="微软雅黑 Light" panose="020B0502040204020203" pitchFamily="34" charset="-122"/>
                          <a:ea typeface="微软雅黑 Light" panose="020B0502040204020203" pitchFamily="34" charset="-122"/>
                        </a:rPr>
                        <a:t>构建船岸信息一体化</a:t>
                      </a:r>
                      <a:r>
                        <a:rPr lang="zh-CN" altLang="en-US" sz="900" b="1" kern="1200" noProof="0" dirty="0">
                          <a:solidFill>
                            <a:schemeClr val="tx1"/>
                          </a:solidFill>
                          <a:latin typeface="微软雅黑 Light" panose="020B0502040204020203" pitchFamily="34" charset="-122"/>
                          <a:ea typeface="微软雅黑 Light" panose="020B0502040204020203" pitchFamily="34" charset="-122"/>
                          <a:cs typeface="+mn-cs"/>
                        </a:rPr>
                        <a:t>，实现安全预见与能效监管。</a:t>
                      </a:r>
                      <a:endParaRPr lang="en-US" altLang="zh-CN" sz="900" b="1" kern="1200" noProof="0" dirty="0">
                        <a:solidFill>
                          <a:schemeClr val="tx1"/>
                        </a:solidFill>
                        <a:latin typeface="微软雅黑 Light" panose="020B0502040204020203" pitchFamily="34" charset="-122"/>
                        <a:ea typeface="微软雅黑 Light" panose="020B0502040204020203" pitchFamily="34" charset="-122"/>
                        <a:cs typeface="+mn-cs"/>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tx1"/>
                          </a:solidFill>
                          <a:latin typeface="微软雅黑 Light" panose="020B0502040204020203" pitchFamily="34" charset="-122"/>
                          <a:ea typeface="微软雅黑 Light" panose="020B0502040204020203" pitchFamily="34" charset="-122"/>
                          <a:cs typeface="+mn-cs"/>
                        </a:rPr>
                        <a:t>机舱、驾控数据自采自用；内网与采集设备自有，系统平台与通信终端外购集成。</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7161606"/>
                  </a:ext>
                </a:extLst>
              </a:tr>
            </a:tbl>
          </a:graphicData>
        </a:graphic>
      </p:graphicFrame>
    </p:spTree>
    <p:extLst>
      <p:ext uri="{BB962C8B-B14F-4D97-AF65-F5344CB8AC3E}">
        <p14:creationId xmlns:p14="http://schemas.microsoft.com/office/powerpoint/2010/main" val="331101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 name="矩形 1">
            <a:extLst>
              <a:ext uri="{FF2B5EF4-FFF2-40B4-BE49-F238E27FC236}">
                <a16:creationId xmlns:a16="http://schemas.microsoft.com/office/drawing/2014/main" id="{B6B2B40F-AA6B-48E2-972D-30FFC5BAA23C}"/>
              </a:ext>
            </a:extLst>
          </p:cNvPr>
          <p:cNvSpPr/>
          <p:nvPr/>
        </p:nvSpPr>
        <p:spPr>
          <a:xfrm>
            <a:off x="3479625" y="3167660"/>
            <a:ext cx="5234125" cy="523220"/>
          </a:xfrm>
          <a:prstGeom prst="rect">
            <a:avLst/>
          </a:prstGeom>
        </p:spPr>
        <p:txBody>
          <a:bodyPr wrap="none">
            <a:spAutoFit/>
          </a:bodyPr>
          <a:lstStyle/>
          <a:p>
            <a:r>
              <a:rPr lang="zh-CN" altLang="en-US" sz="2800" b="1" dirty="0">
                <a:solidFill>
                  <a:schemeClr val="bg2">
                    <a:lumMod val="10000"/>
                  </a:schemeClr>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一个网络，两个平台，七个应用</a:t>
            </a:r>
            <a:endParaRPr lang="zh-CN" altLang="en-US" sz="2800"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7" name="矩形 6">
            <a:extLst>
              <a:ext uri="{FF2B5EF4-FFF2-40B4-BE49-F238E27FC236}">
                <a16:creationId xmlns:a16="http://schemas.microsoft.com/office/drawing/2014/main" id="{B14AFD4C-EE5C-4AA7-B594-E1186310A32F}"/>
              </a:ext>
            </a:extLst>
          </p:cNvPr>
          <p:cNvSpPr/>
          <p:nvPr/>
        </p:nvSpPr>
        <p:spPr>
          <a:xfrm>
            <a:off x="2385295" y="188777"/>
            <a:ext cx="2385113" cy="369332"/>
          </a:xfrm>
          <a:prstGeom prst="rect">
            <a:avLst/>
          </a:prstGeom>
        </p:spPr>
        <p:txBody>
          <a:bodyPr wrap="square" anchor="ctr" anchorCtr="1">
            <a:spAutoFit/>
          </a:bodyPr>
          <a:lstStyle/>
          <a:p>
            <a:pPr algn="ctr">
              <a:defRPr/>
            </a:pPr>
            <a:r>
              <a:rPr lang="zh-CN" altLang="en-US" b="1" dirty="0">
                <a:solidFill>
                  <a:srgbClr val="0266F8"/>
                </a:solidFill>
                <a:latin typeface="微软雅黑" panose="020B0503020204020204" pitchFamily="34" charset="-122"/>
                <a:ea typeface="微软雅黑" panose="020B0503020204020204" pitchFamily="34" charset="-122"/>
              </a:rPr>
              <a:t>❸</a:t>
            </a:r>
            <a:r>
              <a:rPr lang="zh-CN" altLang="en-US" b="1" dirty="0">
                <a:solidFill>
                  <a:srgbClr val="E7E6E6">
                    <a:lumMod val="10000"/>
                  </a:srgbClr>
                </a:solidFill>
                <a:latin typeface="微软雅黑" panose="020B0503020204020204" pitchFamily="34" charset="-122"/>
                <a:ea typeface="微软雅黑" panose="020B0503020204020204" pitchFamily="34" charset="-122"/>
              </a:rPr>
              <a:t>公司介绍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chemeClr val="bg2">
                    <a:lumMod val="10000"/>
                  </a:schemeClr>
                </a:solidFill>
                <a:latin typeface="微软雅黑 Light" panose="020B0502040204020203" pitchFamily="34" charset="-122"/>
                <a:ea typeface="微软雅黑 Light" panose="020B0502040204020203" pitchFamily="34" charset="-122"/>
              </a:rPr>
              <a:t>产业规划</a:t>
            </a:r>
          </a:p>
        </p:txBody>
      </p:sp>
    </p:spTree>
    <p:extLst>
      <p:ext uri="{BB962C8B-B14F-4D97-AF65-F5344CB8AC3E}">
        <p14:creationId xmlns:p14="http://schemas.microsoft.com/office/powerpoint/2010/main" val="100308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0672292F-3B8E-4713-9C49-7A1AC270E50E}"/>
              </a:ext>
            </a:extLst>
          </p:cNvPr>
          <p:cNvGrpSpPr/>
          <p:nvPr/>
        </p:nvGrpSpPr>
        <p:grpSpPr>
          <a:xfrm>
            <a:off x="76112" y="188886"/>
            <a:ext cx="6923811" cy="370278"/>
            <a:chOff x="15914" y="240642"/>
            <a:chExt cx="6923811" cy="370278"/>
          </a:xfrm>
        </p:grpSpPr>
        <p:pic>
          <p:nvPicPr>
            <p:cNvPr id="18" name="图片 17">
              <a:extLst>
                <a:ext uri="{FF2B5EF4-FFF2-40B4-BE49-F238E27FC236}">
                  <a16:creationId xmlns:a16="http://schemas.microsoft.com/office/drawing/2014/main" id="{223D2522-B7F5-41B3-828C-9A51D019EE4E}"/>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0" name="图片 19">
              <a:extLst>
                <a:ext uri="{FF2B5EF4-FFF2-40B4-BE49-F238E27FC236}">
                  <a16:creationId xmlns:a16="http://schemas.microsoft.com/office/drawing/2014/main" id="{3D94809F-2505-4025-A954-9B35F4B2B3F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4" name="图片 23" descr="图片包含 物体&#10;&#10;已生成极高可信度的说明">
              <a:extLst>
                <a:ext uri="{FF2B5EF4-FFF2-40B4-BE49-F238E27FC236}">
                  <a16:creationId xmlns:a16="http://schemas.microsoft.com/office/drawing/2014/main" id="{8F8C2E4D-3D6C-4CC1-BBD0-096ECC672DF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6" name="矩形 15">
            <a:extLst>
              <a:ext uri="{FF2B5EF4-FFF2-40B4-BE49-F238E27FC236}">
                <a16:creationId xmlns:a16="http://schemas.microsoft.com/office/drawing/2014/main" id="{DA5F6463-DC25-4CCC-9103-5F52E78D156D}"/>
              </a:ext>
            </a:extLst>
          </p:cNvPr>
          <p:cNvSpPr/>
          <p:nvPr/>
        </p:nvSpPr>
        <p:spPr>
          <a:xfrm>
            <a:off x="2392407" y="186848"/>
            <a:ext cx="2364750" cy="369332"/>
          </a:xfrm>
          <a:prstGeom prst="rect">
            <a:avLst/>
          </a:prstGeom>
        </p:spPr>
        <p:txBody>
          <a:bodyPr wrap="none" anchor="ctr" anchorCtr="1">
            <a:spAutoFit/>
          </a:bodyPr>
          <a:lstStyle/>
          <a:p>
            <a:pPr lvl="0" algn="ctr">
              <a:defRPr/>
            </a:pPr>
            <a:r>
              <a:rPr lang="zh-CN" altLang="en-US" b="1" dirty="0">
                <a:solidFill>
                  <a:srgbClr val="0266F8"/>
                </a:solidFill>
                <a:latin typeface="Candara" panose="020E0502030303020204" pitchFamily="34" charset="0"/>
                <a:ea typeface="微软雅黑" panose="020B0503020204020204" pitchFamily="34" charset="-122"/>
                <a:cs typeface="Calibri Light" panose="020F0302020204030204" pitchFamily="34" charset="0"/>
              </a:rPr>
              <a:t>❻</a:t>
            </a:r>
            <a:r>
              <a:rPr lang="zh-CN" altLang="en-US" b="1" dirty="0">
                <a:solidFill>
                  <a:srgbClr val="E7E6E6">
                    <a:lumMod val="10000"/>
                  </a:srgbClr>
                </a:solidFill>
                <a:latin typeface="微软雅黑" panose="020B0503020204020204" pitchFamily="34" charset="-122"/>
                <a:ea typeface="微软雅黑" panose="020B0503020204020204" pitchFamily="34" charset="-122"/>
              </a:rPr>
              <a:t>公司介绍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kumimoji="0" lang="zh-CN" altLang="en-US" sz="1800" b="1" i="0" u="none" strike="noStrike" kern="1200" cap="none" spc="0" normalizeH="0" baseline="0" noProof="0" dirty="0">
                <a:ln>
                  <a:noFill/>
                </a:ln>
                <a:solidFill>
                  <a:schemeClr val="bg2">
                    <a:lumMod val="10000"/>
                  </a:schemeClr>
                </a:solidFill>
                <a:effectLst/>
                <a:uLnTx/>
                <a:uFillTx/>
                <a:latin typeface="微软雅黑 Light" panose="020B0502040204020203" pitchFamily="34" charset="-122"/>
                <a:ea typeface="微软雅黑 Light" panose="020B0502040204020203" pitchFamily="34" charset="-122"/>
              </a:rPr>
              <a:t>知识产权</a:t>
            </a:r>
          </a:p>
        </p:txBody>
      </p:sp>
      <p:grpSp>
        <p:nvGrpSpPr>
          <p:cNvPr id="10" name="组合 9">
            <a:extLst>
              <a:ext uri="{FF2B5EF4-FFF2-40B4-BE49-F238E27FC236}">
                <a16:creationId xmlns:a16="http://schemas.microsoft.com/office/drawing/2014/main" id="{44E158C1-24E0-43C3-8B5C-8993FBB3FD38}"/>
              </a:ext>
            </a:extLst>
          </p:cNvPr>
          <p:cNvGrpSpPr/>
          <p:nvPr/>
        </p:nvGrpSpPr>
        <p:grpSpPr>
          <a:xfrm>
            <a:off x="3412048" y="1224361"/>
            <a:ext cx="2228174" cy="4324908"/>
            <a:chOff x="3163866" y="1291113"/>
            <a:chExt cx="2228174" cy="4324908"/>
          </a:xfrm>
        </p:grpSpPr>
        <p:pic>
          <p:nvPicPr>
            <p:cNvPr id="11" name="图片 10">
              <a:extLst>
                <a:ext uri="{FF2B5EF4-FFF2-40B4-BE49-F238E27FC236}">
                  <a16:creationId xmlns:a16="http://schemas.microsoft.com/office/drawing/2014/main" id="{ED11CB4B-E987-4D95-BD75-28DCA0A7B15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552" b="6944"/>
            <a:stretch/>
          </p:blipFill>
          <p:spPr>
            <a:xfrm>
              <a:off x="3163866" y="1291113"/>
              <a:ext cx="1741972" cy="2377098"/>
            </a:xfrm>
            <a:prstGeom prst="rect">
              <a:avLst/>
            </a:prstGeom>
          </p:spPr>
        </p:pic>
        <p:pic>
          <p:nvPicPr>
            <p:cNvPr id="12" name="图片 11">
              <a:extLst>
                <a:ext uri="{FF2B5EF4-FFF2-40B4-BE49-F238E27FC236}">
                  <a16:creationId xmlns:a16="http://schemas.microsoft.com/office/drawing/2014/main" id="{5298E6AC-5219-407E-90EC-7D18151688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795" b="6576"/>
            <a:stretch/>
          </p:blipFill>
          <p:spPr>
            <a:xfrm>
              <a:off x="3224147" y="1923686"/>
              <a:ext cx="1687392" cy="2293730"/>
            </a:xfrm>
            <a:prstGeom prst="rect">
              <a:avLst/>
            </a:prstGeom>
          </p:spPr>
        </p:pic>
        <p:pic>
          <p:nvPicPr>
            <p:cNvPr id="15" name="图片 14">
              <a:extLst>
                <a:ext uri="{FF2B5EF4-FFF2-40B4-BE49-F238E27FC236}">
                  <a16:creationId xmlns:a16="http://schemas.microsoft.com/office/drawing/2014/main" id="{48E79560-468F-483C-8077-88306BAAEC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2493" b="6528"/>
            <a:stretch/>
          </p:blipFill>
          <p:spPr>
            <a:xfrm>
              <a:off x="3449569" y="2563480"/>
              <a:ext cx="1753111" cy="2376916"/>
            </a:xfrm>
            <a:prstGeom prst="rect">
              <a:avLst/>
            </a:prstGeom>
          </p:spPr>
        </p:pic>
        <p:pic>
          <p:nvPicPr>
            <p:cNvPr id="21" name="图片 20">
              <a:extLst>
                <a:ext uri="{FF2B5EF4-FFF2-40B4-BE49-F238E27FC236}">
                  <a16:creationId xmlns:a16="http://schemas.microsoft.com/office/drawing/2014/main" id="{B6E9143D-3D17-4DE1-9F7B-B0AD5E47134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01" r="1285" b="5353"/>
            <a:stretch/>
          </p:blipFill>
          <p:spPr>
            <a:xfrm>
              <a:off x="3664040" y="3224235"/>
              <a:ext cx="1728000" cy="2391786"/>
            </a:xfrm>
            <a:prstGeom prst="rect">
              <a:avLst/>
            </a:prstGeom>
          </p:spPr>
        </p:pic>
      </p:grpSp>
      <p:pic>
        <p:nvPicPr>
          <p:cNvPr id="22" name="图片 21">
            <a:extLst>
              <a:ext uri="{FF2B5EF4-FFF2-40B4-BE49-F238E27FC236}">
                <a16:creationId xmlns:a16="http://schemas.microsoft.com/office/drawing/2014/main" id="{CA61ECAB-2273-4106-A4A9-14B7B75A04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6016" y="2876395"/>
            <a:ext cx="1800000" cy="2657913"/>
          </a:xfrm>
          <a:prstGeom prst="rect">
            <a:avLst/>
          </a:prstGeom>
        </p:spPr>
      </p:pic>
      <p:pic>
        <p:nvPicPr>
          <p:cNvPr id="23" name="图片 22">
            <a:extLst>
              <a:ext uri="{FF2B5EF4-FFF2-40B4-BE49-F238E27FC236}">
                <a16:creationId xmlns:a16="http://schemas.microsoft.com/office/drawing/2014/main" id="{3DEC3219-A803-4215-A8F7-2ED50A553F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50501" y="2868103"/>
            <a:ext cx="1800000" cy="2657913"/>
          </a:xfrm>
          <a:prstGeom prst="rect">
            <a:avLst/>
          </a:prstGeom>
        </p:spPr>
      </p:pic>
      <p:pic>
        <p:nvPicPr>
          <p:cNvPr id="25" name="图片 24">
            <a:extLst>
              <a:ext uri="{FF2B5EF4-FFF2-40B4-BE49-F238E27FC236}">
                <a16:creationId xmlns:a16="http://schemas.microsoft.com/office/drawing/2014/main" id="{96F4D8CE-E85E-4B4B-9349-D5B333B0680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0615" y="2869670"/>
            <a:ext cx="1800000" cy="2658065"/>
          </a:xfrm>
          <a:prstGeom prst="rect">
            <a:avLst/>
          </a:prstGeom>
        </p:spPr>
      </p:pic>
      <p:pic>
        <p:nvPicPr>
          <p:cNvPr id="26" name="图片 25">
            <a:extLst>
              <a:ext uri="{FF2B5EF4-FFF2-40B4-BE49-F238E27FC236}">
                <a16:creationId xmlns:a16="http://schemas.microsoft.com/office/drawing/2014/main" id="{CD51F421-ED52-41AA-97FA-E52331FA3A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7562" y="2866232"/>
            <a:ext cx="1800000" cy="2630119"/>
          </a:xfrm>
          <a:prstGeom prst="rect">
            <a:avLst/>
          </a:prstGeom>
        </p:spPr>
      </p:pic>
      <p:pic>
        <p:nvPicPr>
          <p:cNvPr id="27" name="图片 26">
            <a:extLst>
              <a:ext uri="{FF2B5EF4-FFF2-40B4-BE49-F238E27FC236}">
                <a16:creationId xmlns:a16="http://schemas.microsoft.com/office/drawing/2014/main" id="{B85118FB-FE01-46AC-B518-0ECDE9C2984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70069" y="2867951"/>
            <a:ext cx="1800000" cy="2651113"/>
          </a:xfrm>
          <a:prstGeom prst="rect">
            <a:avLst/>
          </a:prstGeom>
        </p:spPr>
      </p:pic>
      <p:pic>
        <p:nvPicPr>
          <p:cNvPr id="28" name="图片 27">
            <a:extLst>
              <a:ext uri="{FF2B5EF4-FFF2-40B4-BE49-F238E27FC236}">
                <a16:creationId xmlns:a16="http://schemas.microsoft.com/office/drawing/2014/main" id="{F57C2B7F-3C71-4BC1-B34D-40F7C81FAD2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83530" y="2878635"/>
            <a:ext cx="1800000" cy="2633999"/>
          </a:xfrm>
          <a:prstGeom prst="rect">
            <a:avLst/>
          </a:prstGeom>
        </p:spPr>
      </p:pic>
      <p:pic>
        <p:nvPicPr>
          <p:cNvPr id="29" name="图片 28">
            <a:extLst>
              <a:ext uri="{FF2B5EF4-FFF2-40B4-BE49-F238E27FC236}">
                <a16:creationId xmlns:a16="http://schemas.microsoft.com/office/drawing/2014/main" id="{6C9FDB5C-0E78-4367-BC53-739ADA487E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00644" y="2900725"/>
            <a:ext cx="1800000" cy="2633999"/>
          </a:xfrm>
          <a:prstGeom prst="rect">
            <a:avLst/>
          </a:prstGeom>
        </p:spPr>
      </p:pic>
      <p:pic>
        <p:nvPicPr>
          <p:cNvPr id="30" name="图片 29">
            <a:extLst>
              <a:ext uri="{FF2B5EF4-FFF2-40B4-BE49-F238E27FC236}">
                <a16:creationId xmlns:a16="http://schemas.microsoft.com/office/drawing/2014/main" id="{F266B1DD-0458-4E97-ADC6-19394A6CE4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3793" y="2897784"/>
            <a:ext cx="1800000" cy="2612877"/>
          </a:xfrm>
          <a:prstGeom prst="rect">
            <a:avLst/>
          </a:prstGeom>
        </p:spPr>
      </p:pic>
      <p:pic>
        <p:nvPicPr>
          <p:cNvPr id="31" name="图片 30">
            <a:extLst>
              <a:ext uri="{FF2B5EF4-FFF2-40B4-BE49-F238E27FC236}">
                <a16:creationId xmlns:a16="http://schemas.microsoft.com/office/drawing/2014/main" id="{7E0E3271-3C2D-4318-81B9-99DFA5F4283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759910" y="2876395"/>
            <a:ext cx="1800000" cy="2634224"/>
          </a:xfrm>
          <a:prstGeom prst="rect">
            <a:avLst/>
          </a:prstGeom>
        </p:spPr>
      </p:pic>
      <p:pic>
        <p:nvPicPr>
          <p:cNvPr id="32" name="图片 31">
            <a:extLst>
              <a:ext uri="{FF2B5EF4-FFF2-40B4-BE49-F238E27FC236}">
                <a16:creationId xmlns:a16="http://schemas.microsoft.com/office/drawing/2014/main" id="{5A8D14DD-553A-43FB-AFA0-CDDE3DD8121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86294" y="2891354"/>
            <a:ext cx="1800000" cy="2616384"/>
          </a:xfrm>
          <a:prstGeom prst="rect">
            <a:avLst/>
          </a:prstGeom>
        </p:spPr>
      </p:pic>
      <p:pic>
        <p:nvPicPr>
          <p:cNvPr id="33" name="图片 32">
            <a:extLst>
              <a:ext uri="{FF2B5EF4-FFF2-40B4-BE49-F238E27FC236}">
                <a16:creationId xmlns:a16="http://schemas.microsoft.com/office/drawing/2014/main" id="{068AB17A-6EFD-45BD-B3C4-5EE1059A175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93434" y="2873829"/>
            <a:ext cx="1800000" cy="2625737"/>
          </a:xfrm>
          <a:prstGeom prst="rect">
            <a:avLst/>
          </a:prstGeom>
        </p:spPr>
      </p:pic>
      <p:pic>
        <p:nvPicPr>
          <p:cNvPr id="34" name="图片 33">
            <a:extLst>
              <a:ext uri="{FF2B5EF4-FFF2-40B4-BE49-F238E27FC236}">
                <a16:creationId xmlns:a16="http://schemas.microsoft.com/office/drawing/2014/main" id="{6699E16A-53D8-4405-9B92-2AC3C7F6BA8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309" y="2899782"/>
            <a:ext cx="1800000" cy="2629787"/>
          </a:xfrm>
          <a:prstGeom prst="rect">
            <a:avLst/>
          </a:prstGeom>
        </p:spPr>
      </p:pic>
      <p:pic>
        <p:nvPicPr>
          <p:cNvPr id="35" name="图片 34">
            <a:extLst>
              <a:ext uri="{FF2B5EF4-FFF2-40B4-BE49-F238E27FC236}">
                <a16:creationId xmlns:a16="http://schemas.microsoft.com/office/drawing/2014/main" id="{54FF6756-5245-4598-8966-4E7A79F5840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13130" y="2876115"/>
            <a:ext cx="1800000" cy="2591090"/>
          </a:xfrm>
          <a:prstGeom prst="rect">
            <a:avLst/>
          </a:prstGeom>
        </p:spPr>
      </p:pic>
      <p:pic>
        <p:nvPicPr>
          <p:cNvPr id="36" name="图片 35">
            <a:extLst>
              <a:ext uri="{FF2B5EF4-FFF2-40B4-BE49-F238E27FC236}">
                <a16:creationId xmlns:a16="http://schemas.microsoft.com/office/drawing/2014/main" id="{893941EB-99A6-4397-8053-CCCF298EB26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32765" y="2949560"/>
            <a:ext cx="1800000" cy="2590336"/>
          </a:xfrm>
          <a:prstGeom prst="rect">
            <a:avLst/>
          </a:prstGeom>
        </p:spPr>
      </p:pic>
      <p:pic>
        <p:nvPicPr>
          <p:cNvPr id="37" name="图片 36">
            <a:extLst>
              <a:ext uri="{FF2B5EF4-FFF2-40B4-BE49-F238E27FC236}">
                <a16:creationId xmlns:a16="http://schemas.microsoft.com/office/drawing/2014/main" id="{01547132-AA08-4D2D-96D0-E790633004B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241824" y="2880238"/>
            <a:ext cx="1800000" cy="2654070"/>
          </a:xfrm>
          <a:prstGeom prst="rect">
            <a:avLst/>
          </a:prstGeom>
        </p:spPr>
      </p:pic>
      <p:pic>
        <p:nvPicPr>
          <p:cNvPr id="38" name="图片 37">
            <a:extLst>
              <a:ext uri="{FF2B5EF4-FFF2-40B4-BE49-F238E27FC236}">
                <a16:creationId xmlns:a16="http://schemas.microsoft.com/office/drawing/2014/main" id="{051E055A-6E44-4CC9-BFD4-74FEADD03A5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15224" y="2879960"/>
            <a:ext cx="1800000" cy="2654348"/>
          </a:xfrm>
          <a:prstGeom prst="rect">
            <a:avLst/>
          </a:prstGeom>
        </p:spPr>
      </p:pic>
      <p:pic>
        <p:nvPicPr>
          <p:cNvPr id="39" name="图片 38">
            <a:extLst>
              <a:ext uri="{FF2B5EF4-FFF2-40B4-BE49-F238E27FC236}">
                <a16:creationId xmlns:a16="http://schemas.microsoft.com/office/drawing/2014/main" id="{DFD395C9-E93D-40F1-ABE6-36B03B37221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607948" y="2888597"/>
            <a:ext cx="1800000" cy="2643850"/>
          </a:xfrm>
          <a:prstGeom prst="rect">
            <a:avLst/>
          </a:prstGeom>
        </p:spPr>
      </p:pic>
      <p:pic>
        <p:nvPicPr>
          <p:cNvPr id="40" name="图片 39">
            <a:extLst>
              <a:ext uri="{FF2B5EF4-FFF2-40B4-BE49-F238E27FC236}">
                <a16:creationId xmlns:a16="http://schemas.microsoft.com/office/drawing/2014/main" id="{746090AC-DEC8-4980-8076-B97AD8D63C1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4012" y="2894195"/>
            <a:ext cx="1800000" cy="2639832"/>
          </a:xfrm>
          <a:prstGeom prst="rect">
            <a:avLst/>
          </a:prstGeom>
        </p:spPr>
      </p:pic>
      <p:pic>
        <p:nvPicPr>
          <p:cNvPr id="41" name="图片 40">
            <a:extLst>
              <a:ext uri="{FF2B5EF4-FFF2-40B4-BE49-F238E27FC236}">
                <a16:creationId xmlns:a16="http://schemas.microsoft.com/office/drawing/2014/main" id="{2F8F6BBF-187E-4F2B-9583-41AEC5CAB16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786548" y="1233886"/>
            <a:ext cx="1800000" cy="2562249"/>
          </a:xfrm>
          <a:prstGeom prst="rect">
            <a:avLst/>
          </a:prstGeom>
        </p:spPr>
      </p:pic>
      <p:pic>
        <p:nvPicPr>
          <p:cNvPr id="42" name="图片 41">
            <a:extLst>
              <a:ext uri="{FF2B5EF4-FFF2-40B4-BE49-F238E27FC236}">
                <a16:creationId xmlns:a16="http://schemas.microsoft.com/office/drawing/2014/main" id="{4AE0631A-5D5C-44C8-B292-64CC0CD6562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36626" y="1587097"/>
            <a:ext cx="1800000" cy="2554324"/>
          </a:xfrm>
          <a:prstGeom prst="rect">
            <a:avLst/>
          </a:prstGeom>
        </p:spPr>
      </p:pic>
      <p:pic>
        <p:nvPicPr>
          <p:cNvPr id="43" name="图片 42">
            <a:extLst>
              <a:ext uri="{FF2B5EF4-FFF2-40B4-BE49-F238E27FC236}">
                <a16:creationId xmlns:a16="http://schemas.microsoft.com/office/drawing/2014/main" id="{7A0C408C-0FD8-4480-B1FB-4FDD85BA5EE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960319" y="1921925"/>
            <a:ext cx="1800000" cy="2548454"/>
          </a:xfrm>
          <a:prstGeom prst="rect">
            <a:avLst/>
          </a:prstGeom>
        </p:spPr>
      </p:pic>
      <p:sp>
        <p:nvSpPr>
          <p:cNvPr id="44" name="矩形 43">
            <a:extLst>
              <a:ext uri="{FF2B5EF4-FFF2-40B4-BE49-F238E27FC236}">
                <a16:creationId xmlns:a16="http://schemas.microsoft.com/office/drawing/2014/main" id="{3AF9F769-1B9B-42FA-8EF6-A0BACFB0E327}"/>
              </a:ext>
            </a:extLst>
          </p:cNvPr>
          <p:cNvSpPr/>
          <p:nvPr/>
        </p:nvSpPr>
        <p:spPr>
          <a:xfrm>
            <a:off x="4333274" y="5868028"/>
            <a:ext cx="353975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dirty="0">
                <a:solidFill>
                  <a:schemeClr val="bg2">
                    <a:lumMod val="10000"/>
                  </a:schemeClr>
                </a:solidFill>
                <a:latin typeface="微软雅黑 Light" panose="020B0502040204020203" pitchFamily="34" charset="-122"/>
                <a:ea typeface="微软雅黑 Light" panose="020B0502040204020203" pitchFamily="34" charset="-122"/>
              </a:rPr>
              <a:t>行业特点的品牌、</a:t>
            </a:r>
            <a:r>
              <a:rPr lang="en-US" altLang="zh-CN" dirty="0">
                <a:solidFill>
                  <a:schemeClr val="bg2">
                    <a:lumMod val="10000"/>
                  </a:schemeClr>
                </a:solidFill>
                <a:latin typeface="微软雅黑 Light" panose="020B0502040204020203" pitchFamily="34" charset="-122"/>
                <a:ea typeface="微软雅黑 Light" panose="020B0502040204020203" pitchFamily="34" charset="-122"/>
              </a:rPr>
              <a:t>37</a:t>
            </a:r>
            <a:r>
              <a:rPr lang="zh-CN" altLang="en-US" dirty="0">
                <a:solidFill>
                  <a:schemeClr val="bg2">
                    <a:lumMod val="10000"/>
                  </a:schemeClr>
                </a:solidFill>
                <a:latin typeface="微软雅黑 Light" panose="020B0502040204020203" pitchFamily="34" charset="-122"/>
                <a:ea typeface="微软雅黑 Light" panose="020B0502040204020203" pitchFamily="34" charset="-122"/>
              </a:rPr>
              <a:t>项核心技术</a:t>
            </a:r>
          </a:p>
        </p:txBody>
      </p:sp>
      <p:grpSp>
        <p:nvGrpSpPr>
          <p:cNvPr id="45" name="组合 44">
            <a:extLst>
              <a:ext uri="{FF2B5EF4-FFF2-40B4-BE49-F238E27FC236}">
                <a16:creationId xmlns:a16="http://schemas.microsoft.com/office/drawing/2014/main" id="{513B2597-D23F-498A-B338-23C57B28712D}"/>
              </a:ext>
            </a:extLst>
          </p:cNvPr>
          <p:cNvGrpSpPr/>
          <p:nvPr/>
        </p:nvGrpSpPr>
        <p:grpSpPr>
          <a:xfrm>
            <a:off x="537836" y="1228246"/>
            <a:ext cx="3018735" cy="4996141"/>
            <a:chOff x="567475" y="1243924"/>
            <a:chExt cx="3018735" cy="4996141"/>
          </a:xfrm>
        </p:grpSpPr>
        <p:pic>
          <p:nvPicPr>
            <p:cNvPr id="46" name="图片 45">
              <a:extLst>
                <a:ext uri="{FF2B5EF4-FFF2-40B4-BE49-F238E27FC236}">
                  <a16:creationId xmlns:a16="http://schemas.microsoft.com/office/drawing/2014/main" id="{CD7147C5-A355-453E-8F9A-68F9658B351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786210" y="1758919"/>
              <a:ext cx="1800000" cy="2400000"/>
            </a:xfrm>
            <a:prstGeom prst="rect">
              <a:avLst/>
            </a:prstGeom>
          </p:spPr>
        </p:pic>
        <p:pic>
          <p:nvPicPr>
            <p:cNvPr id="47" name="图片 46">
              <a:extLst>
                <a:ext uri="{FF2B5EF4-FFF2-40B4-BE49-F238E27FC236}">
                  <a16:creationId xmlns:a16="http://schemas.microsoft.com/office/drawing/2014/main" id="{729BCD7C-E41C-4050-A958-FC630BB1833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74856" y="1243924"/>
              <a:ext cx="1800000" cy="2590481"/>
            </a:xfrm>
            <a:prstGeom prst="rect">
              <a:avLst/>
            </a:prstGeom>
          </p:spPr>
        </p:pic>
        <p:pic>
          <p:nvPicPr>
            <p:cNvPr id="48" name="图片 47">
              <a:extLst>
                <a:ext uri="{FF2B5EF4-FFF2-40B4-BE49-F238E27FC236}">
                  <a16:creationId xmlns:a16="http://schemas.microsoft.com/office/drawing/2014/main" id="{3FC5DE6E-6722-4CCB-B70E-D16A4B6D4B4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67475" y="2406896"/>
              <a:ext cx="1806658" cy="2596054"/>
            </a:xfrm>
            <a:prstGeom prst="rect">
              <a:avLst/>
            </a:prstGeom>
          </p:spPr>
        </p:pic>
        <p:pic>
          <p:nvPicPr>
            <p:cNvPr id="49" name="图片 48">
              <a:extLst>
                <a:ext uri="{FF2B5EF4-FFF2-40B4-BE49-F238E27FC236}">
                  <a16:creationId xmlns:a16="http://schemas.microsoft.com/office/drawing/2014/main" id="{6E05269F-E71B-41E2-85E8-105B5E8F90F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604331" y="3644010"/>
              <a:ext cx="1800000" cy="2596055"/>
            </a:xfrm>
            <a:prstGeom prst="rect">
              <a:avLst/>
            </a:prstGeom>
          </p:spPr>
        </p:pic>
      </p:grpSp>
      <p:pic>
        <p:nvPicPr>
          <p:cNvPr id="50" name="图片 49">
            <a:extLst>
              <a:ext uri="{FF2B5EF4-FFF2-40B4-BE49-F238E27FC236}">
                <a16:creationId xmlns:a16="http://schemas.microsoft.com/office/drawing/2014/main" id="{A89707A7-3AEE-4F70-A3E5-133F8DDA0D71}"/>
              </a:ext>
            </a:extLst>
          </p:cNvPr>
          <p:cNvPicPr>
            <a:picLocks noChangeAspect="1"/>
          </p:cNvPicPr>
          <p:nvPr/>
        </p:nvPicPr>
        <p:blipFill rotWithShape="1">
          <a:blip r:embed="rId34" cstate="print">
            <a:duotone>
              <a:prstClr val="black"/>
              <a:srgbClr val="00B050">
                <a:tint val="45000"/>
                <a:satMod val="400000"/>
              </a:srgbClr>
            </a:duotone>
            <a:extLst>
              <a:ext uri="{28A0092B-C50C-407E-A947-70E740481C1C}">
                <a14:useLocalDpi xmlns:a14="http://schemas.microsoft.com/office/drawing/2010/main" val="0"/>
              </a:ext>
            </a:extLst>
          </a:blip>
          <a:srcRect l="23159" t="22265" r="20913" b="68640"/>
          <a:stretch/>
        </p:blipFill>
        <p:spPr>
          <a:xfrm>
            <a:off x="508397" y="6157222"/>
            <a:ext cx="11178382" cy="396795"/>
          </a:xfrm>
          <a:prstGeom prst="rect">
            <a:avLst/>
          </a:prstGeom>
        </p:spPr>
      </p:pic>
    </p:spTree>
    <p:extLst>
      <p:ext uri="{BB962C8B-B14F-4D97-AF65-F5344CB8AC3E}">
        <p14:creationId xmlns:p14="http://schemas.microsoft.com/office/powerpoint/2010/main" val="18329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2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250" fill="hold"/>
                                        <p:tgtEl>
                                          <p:spTgt spid="45"/>
                                        </p:tgtEl>
                                        <p:attrNameLst>
                                          <p:attrName>ppt_x</p:attrName>
                                        </p:attrNameLst>
                                      </p:cBhvr>
                                      <p:tavLst>
                                        <p:tav tm="0">
                                          <p:val>
                                            <p:strVal val="0-#ppt_w/2"/>
                                          </p:val>
                                        </p:tav>
                                        <p:tav tm="100000">
                                          <p:val>
                                            <p:strVal val="#ppt_x"/>
                                          </p:val>
                                        </p:tav>
                                      </p:tavLst>
                                    </p:anim>
                                    <p:anim calcmode="lin" valueType="num">
                                      <p:cBhvr additive="base">
                                        <p:cTn id="8" dur="250" fill="hold"/>
                                        <p:tgtEl>
                                          <p:spTgt spid="4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25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250" fill="hold"/>
                                        <p:tgtEl>
                                          <p:spTgt spid="41"/>
                                        </p:tgtEl>
                                        <p:attrNameLst>
                                          <p:attrName>ppt_x</p:attrName>
                                        </p:attrNameLst>
                                      </p:cBhvr>
                                      <p:tavLst>
                                        <p:tav tm="0">
                                          <p:val>
                                            <p:strVal val="0-#ppt_w/2"/>
                                          </p:val>
                                        </p:tav>
                                        <p:tav tm="100000">
                                          <p:val>
                                            <p:strVal val="#ppt_x"/>
                                          </p:val>
                                        </p:tav>
                                      </p:tavLst>
                                    </p:anim>
                                    <p:anim calcmode="lin" valueType="num">
                                      <p:cBhvr additive="base">
                                        <p:cTn id="18" dur="250" fill="hold"/>
                                        <p:tgtEl>
                                          <p:spTgt spid="4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25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par>
                          <p:cTn id="27" fill="hold">
                            <p:stCondLst>
                              <p:cond delay="1750"/>
                            </p:stCondLst>
                            <p:childTnLst>
                              <p:par>
                                <p:cTn id="28" presetID="2" presetClass="entr" presetSubtype="9" fill="hold" nodeType="afterEffect">
                                  <p:stCondLst>
                                    <p:cond delay="10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10" fill="hold"/>
                                        <p:tgtEl>
                                          <p:spTgt spid="22"/>
                                        </p:tgtEl>
                                        <p:attrNameLst>
                                          <p:attrName>ppt_x</p:attrName>
                                        </p:attrNameLst>
                                      </p:cBhvr>
                                      <p:tavLst>
                                        <p:tav tm="0">
                                          <p:val>
                                            <p:strVal val="0-#ppt_w/2"/>
                                          </p:val>
                                        </p:tav>
                                        <p:tav tm="100000">
                                          <p:val>
                                            <p:strVal val="#ppt_x"/>
                                          </p:val>
                                        </p:tav>
                                      </p:tavLst>
                                    </p:anim>
                                    <p:anim calcmode="lin" valueType="num">
                                      <p:cBhvr additive="base">
                                        <p:cTn id="31" dur="1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1860"/>
                            </p:stCondLst>
                            <p:childTnLst>
                              <p:par>
                                <p:cTn id="33" presetID="2" presetClass="entr" presetSubtype="9" fill="hold" nodeType="afterEffect">
                                  <p:stCondLst>
                                    <p:cond delay="1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 fill="hold"/>
                                        <p:tgtEl>
                                          <p:spTgt spid="23"/>
                                        </p:tgtEl>
                                        <p:attrNameLst>
                                          <p:attrName>ppt_x</p:attrName>
                                        </p:attrNameLst>
                                      </p:cBhvr>
                                      <p:tavLst>
                                        <p:tav tm="0">
                                          <p:val>
                                            <p:strVal val="0-#ppt_w/2"/>
                                          </p:val>
                                        </p:tav>
                                        <p:tav tm="100000">
                                          <p:val>
                                            <p:strVal val="#ppt_x"/>
                                          </p:val>
                                        </p:tav>
                                      </p:tavLst>
                                    </p:anim>
                                    <p:anim calcmode="lin" valueType="num">
                                      <p:cBhvr additive="base">
                                        <p:cTn id="36" dur="10" fill="hold"/>
                                        <p:tgtEl>
                                          <p:spTgt spid="23"/>
                                        </p:tgtEl>
                                        <p:attrNameLst>
                                          <p:attrName>ppt_y</p:attrName>
                                        </p:attrNameLst>
                                      </p:cBhvr>
                                      <p:tavLst>
                                        <p:tav tm="0">
                                          <p:val>
                                            <p:strVal val="0-#ppt_h/2"/>
                                          </p:val>
                                        </p:tav>
                                        <p:tav tm="100000">
                                          <p:val>
                                            <p:strVal val="#ppt_y"/>
                                          </p:val>
                                        </p:tav>
                                      </p:tavLst>
                                    </p:anim>
                                  </p:childTnLst>
                                </p:cTn>
                              </p:par>
                            </p:childTnLst>
                          </p:cTn>
                        </p:par>
                        <p:par>
                          <p:cTn id="37" fill="hold">
                            <p:stCondLst>
                              <p:cond delay="1970"/>
                            </p:stCondLst>
                            <p:childTnLst>
                              <p:par>
                                <p:cTn id="38" presetID="2" presetClass="entr" presetSubtype="9" fill="hold" nodeType="afterEffect">
                                  <p:stCondLst>
                                    <p:cond delay="1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10" fill="hold"/>
                                        <p:tgtEl>
                                          <p:spTgt spid="25"/>
                                        </p:tgtEl>
                                        <p:attrNameLst>
                                          <p:attrName>ppt_x</p:attrName>
                                        </p:attrNameLst>
                                      </p:cBhvr>
                                      <p:tavLst>
                                        <p:tav tm="0">
                                          <p:val>
                                            <p:strVal val="0-#ppt_w/2"/>
                                          </p:val>
                                        </p:tav>
                                        <p:tav tm="100000">
                                          <p:val>
                                            <p:strVal val="#ppt_x"/>
                                          </p:val>
                                        </p:tav>
                                      </p:tavLst>
                                    </p:anim>
                                    <p:anim calcmode="lin" valueType="num">
                                      <p:cBhvr additive="base">
                                        <p:cTn id="41" dur="10" fill="hold"/>
                                        <p:tgtEl>
                                          <p:spTgt spid="25"/>
                                        </p:tgtEl>
                                        <p:attrNameLst>
                                          <p:attrName>ppt_y</p:attrName>
                                        </p:attrNameLst>
                                      </p:cBhvr>
                                      <p:tavLst>
                                        <p:tav tm="0">
                                          <p:val>
                                            <p:strVal val="0-#ppt_h/2"/>
                                          </p:val>
                                        </p:tav>
                                        <p:tav tm="100000">
                                          <p:val>
                                            <p:strVal val="#ppt_y"/>
                                          </p:val>
                                        </p:tav>
                                      </p:tavLst>
                                    </p:anim>
                                  </p:childTnLst>
                                </p:cTn>
                              </p:par>
                            </p:childTnLst>
                          </p:cTn>
                        </p:par>
                        <p:par>
                          <p:cTn id="42" fill="hold">
                            <p:stCondLst>
                              <p:cond delay="2080"/>
                            </p:stCondLst>
                            <p:childTnLst>
                              <p:par>
                                <p:cTn id="43" presetID="2" presetClass="entr" presetSubtype="9" fill="hold" nodeType="afterEffect">
                                  <p:stCondLst>
                                    <p:cond delay="10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0" fill="hold"/>
                                        <p:tgtEl>
                                          <p:spTgt spid="26"/>
                                        </p:tgtEl>
                                        <p:attrNameLst>
                                          <p:attrName>ppt_x</p:attrName>
                                        </p:attrNameLst>
                                      </p:cBhvr>
                                      <p:tavLst>
                                        <p:tav tm="0">
                                          <p:val>
                                            <p:strVal val="0-#ppt_w/2"/>
                                          </p:val>
                                        </p:tav>
                                        <p:tav tm="100000">
                                          <p:val>
                                            <p:strVal val="#ppt_x"/>
                                          </p:val>
                                        </p:tav>
                                      </p:tavLst>
                                    </p:anim>
                                    <p:anim calcmode="lin" valueType="num">
                                      <p:cBhvr additive="base">
                                        <p:cTn id="46" dur="10" fill="hold"/>
                                        <p:tgtEl>
                                          <p:spTgt spid="26"/>
                                        </p:tgtEl>
                                        <p:attrNameLst>
                                          <p:attrName>ppt_y</p:attrName>
                                        </p:attrNameLst>
                                      </p:cBhvr>
                                      <p:tavLst>
                                        <p:tav tm="0">
                                          <p:val>
                                            <p:strVal val="0-#ppt_h/2"/>
                                          </p:val>
                                        </p:tav>
                                        <p:tav tm="100000">
                                          <p:val>
                                            <p:strVal val="#ppt_y"/>
                                          </p:val>
                                        </p:tav>
                                      </p:tavLst>
                                    </p:anim>
                                  </p:childTnLst>
                                </p:cTn>
                              </p:par>
                            </p:childTnLst>
                          </p:cTn>
                        </p:par>
                        <p:par>
                          <p:cTn id="47" fill="hold">
                            <p:stCondLst>
                              <p:cond delay="2190"/>
                            </p:stCondLst>
                            <p:childTnLst>
                              <p:par>
                                <p:cTn id="48" presetID="2" presetClass="entr" presetSubtype="9" fill="hold" nodeType="afterEffect">
                                  <p:stCondLst>
                                    <p:cond delay="10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10" fill="hold"/>
                                        <p:tgtEl>
                                          <p:spTgt spid="27"/>
                                        </p:tgtEl>
                                        <p:attrNameLst>
                                          <p:attrName>ppt_x</p:attrName>
                                        </p:attrNameLst>
                                      </p:cBhvr>
                                      <p:tavLst>
                                        <p:tav tm="0">
                                          <p:val>
                                            <p:strVal val="0-#ppt_w/2"/>
                                          </p:val>
                                        </p:tav>
                                        <p:tav tm="100000">
                                          <p:val>
                                            <p:strVal val="#ppt_x"/>
                                          </p:val>
                                        </p:tav>
                                      </p:tavLst>
                                    </p:anim>
                                    <p:anim calcmode="lin" valueType="num">
                                      <p:cBhvr additive="base">
                                        <p:cTn id="51" dur="10" fill="hold"/>
                                        <p:tgtEl>
                                          <p:spTgt spid="27"/>
                                        </p:tgtEl>
                                        <p:attrNameLst>
                                          <p:attrName>ppt_y</p:attrName>
                                        </p:attrNameLst>
                                      </p:cBhvr>
                                      <p:tavLst>
                                        <p:tav tm="0">
                                          <p:val>
                                            <p:strVal val="0-#ppt_h/2"/>
                                          </p:val>
                                        </p:tav>
                                        <p:tav tm="100000">
                                          <p:val>
                                            <p:strVal val="#ppt_y"/>
                                          </p:val>
                                        </p:tav>
                                      </p:tavLst>
                                    </p:anim>
                                  </p:childTnLst>
                                </p:cTn>
                              </p:par>
                            </p:childTnLst>
                          </p:cTn>
                        </p:par>
                        <p:par>
                          <p:cTn id="52" fill="hold">
                            <p:stCondLst>
                              <p:cond delay="2300"/>
                            </p:stCondLst>
                            <p:childTnLst>
                              <p:par>
                                <p:cTn id="53" presetID="2" presetClass="entr" presetSubtype="9" fill="hold" nodeType="afterEffect">
                                  <p:stCondLst>
                                    <p:cond delay="10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 fill="hold"/>
                                        <p:tgtEl>
                                          <p:spTgt spid="28"/>
                                        </p:tgtEl>
                                        <p:attrNameLst>
                                          <p:attrName>ppt_x</p:attrName>
                                        </p:attrNameLst>
                                      </p:cBhvr>
                                      <p:tavLst>
                                        <p:tav tm="0">
                                          <p:val>
                                            <p:strVal val="0-#ppt_w/2"/>
                                          </p:val>
                                        </p:tav>
                                        <p:tav tm="100000">
                                          <p:val>
                                            <p:strVal val="#ppt_x"/>
                                          </p:val>
                                        </p:tav>
                                      </p:tavLst>
                                    </p:anim>
                                    <p:anim calcmode="lin" valueType="num">
                                      <p:cBhvr additive="base">
                                        <p:cTn id="56" dur="10" fill="hold"/>
                                        <p:tgtEl>
                                          <p:spTgt spid="28"/>
                                        </p:tgtEl>
                                        <p:attrNameLst>
                                          <p:attrName>ppt_y</p:attrName>
                                        </p:attrNameLst>
                                      </p:cBhvr>
                                      <p:tavLst>
                                        <p:tav tm="0">
                                          <p:val>
                                            <p:strVal val="0-#ppt_h/2"/>
                                          </p:val>
                                        </p:tav>
                                        <p:tav tm="100000">
                                          <p:val>
                                            <p:strVal val="#ppt_y"/>
                                          </p:val>
                                        </p:tav>
                                      </p:tavLst>
                                    </p:anim>
                                  </p:childTnLst>
                                </p:cTn>
                              </p:par>
                            </p:childTnLst>
                          </p:cTn>
                        </p:par>
                        <p:par>
                          <p:cTn id="57" fill="hold">
                            <p:stCondLst>
                              <p:cond delay="2410"/>
                            </p:stCondLst>
                            <p:childTnLst>
                              <p:par>
                                <p:cTn id="58" presetID="2" presetClass="entr" presetSubtype="9" fill="hold" nodeType="afterEffect">
                                  <p:stCondLst>
                                    <p:cond delay="1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10" fill="hold"/>
                                        <p:tgtEl>
                                          <p:spTgt spid="29"/>
                                        </p:tgtEl>
                                        <p:attrNameLst>
                                          <p:attrName>ppt_x</p:attrName>
                                        </p:attrNameLst>
                                      </p:cBhvr>
                                      <p:tavLst>
                                        <p:tav tm="0">
                                          <p:val>
                                            <p:strVal val="0-#ppt_w/2"/>
                                          </p:val>
                                        </p:tav>
                                        <p:tav tm="100000">
                                          <p:val>
                                            <p:strVal val="#ppt_x"/>
                                          </p:val>
                                        </p:tav>
                                      </p:tavLst>
                                    </p:anim>
                                    <p:anim calcmode="lin" valueType="num">
                                      <p:cBhvr additive="base">
                                        <p:cTn id="61" dur="10" fill="hold"/>
                                        <p:tgtEl>
                                          <p:spTgt spid="29"/>
                                        </p:tgtEl>
                                        <p:attrNameLst>
                                          <p:attrName>ppt_y</p:attrName>
                                        </p:attrNameLst>
                                      </p:cBhvr>
                                      <p:tavLst>
                                        <p:tav tm="0">
                                          <p:val>
                                            <p:strVal val="0-#ppt_h/2"/>
                                          </p:val>
                                        </p:tav>
                                        <p:tav tm="100000">
                                          <p:val>
                                            <p:strVal val="#ppt_y"/>
                                          </p:val>
                                        </p:tav>
                                      </p:tavLst>
                                    </p:anim>
                                  </p:childTnLst>
                                </p:cTn>
                              </p:par>
                            </p:childTnLst>
                          </p:cTn>
                        </p:par>
                        <p:par>
                          <p:cTn id="62" fill="hold">
                            <p:stCondLst>
                              <p:cond delay="2520"/>
                            </p:stCondLst>
                            <p:childTnLst>
                              <p:par>
                                <p:cTn id="63" presetID="2" presetClass="entr" presetSubtype="9" fill="hold" nodeType="afterEffect">
                                  <p:stCondLst>
                                    <p:cond delay="10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10" fill="hold"/>
                                        <p:tgtEl>
                                          <p:spTgt spid="30"/>
                                        </p:tgtEl>
                                        <p:attrNameLst>
                                          <p:attrName>ppt_x</p:attrName>
                                        </p:attrNameLst>
                                      </p:cBhvr>
                                      <p:tavLst>
                                        <p:tav tm="0">
                                          <p:val>
                                            <p:strVal val="0-#ppt_w/2"/>
                                          </p:val>
                                        </p:tav>
                                        <p:tav tm="100000">
                                          <p:val>
                                            <p:strVal val="#ppt_x"/>
                                          </p:val>
                                        </p:tav>
                                      </p:tavLst>
                                    </p:anim>
                                    <p:anim calcmode="lin" valueType="num">
                                      <p:cBhvr additive="base">
                                        <p:cTn id="66" dur="10" fill="hold"/>
                                        <p:tgtEl>
                                          <p:spTgt spid="30"/>
                                        </p:tgtEl>
                                        <p:attrNameLst>
                                          <p:attrName>ppt_y</p:attrName>
                                        </p:attrNameLst>
                                      </p:cBhvr>
                                      <p:tavLst>
                                        <p:tav tm="0">
                                          <p:val>
                                            <p:strVal val="0-#ppt_h/2"/>
                                          </p:val>
                                        </p:tav>
                                        <p:tav tm="100000">
                                          <p:val>
                                            <p:strVal val="#ppt_y"/>
                                          </p:val>
                                        </p:tav>
                                      </p:tavLst>
                                    </p:anim>
                                  </p:childTnLst>
                                </p:cTn>
                              </p:par>
                            </p:childTnLst>
                          </p:cTn>
                        </p:par>
                        <p:par>
                          <p:cTn id="67" fill="hold">
                            <p:stCondLst>
                              <p:cond delay="2630"/>
                            </p:stCondLst>
                            <p:childTnLst>
                              <p:par>
                                <p:cTn id="68" presetID="2" presetClass="entr" presetSubtype="9" fill="hold" nodeType="afterEffect">
                                  <p:stCondLst>
                                    <p:cond delay="10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10" fill="hold"/>
                                        <p:tgtEl>
                                          <p:spTgt spid="31"/>
                                        </p:tgtEl>
                                        <p:attrNameLst>
                                          <p:attrName>ppt_x</p:attrName>
                                        </p:attrNameLst>
                                      </p:cBhvr>
                                      <p:tavLst>
                                        <p:tav tm="0">
                                          <p:val>
                                            <p:strVal val="0-#ppt_w/2"/>
                                          </p:val>
                                        </p:tav>
                                        <p:tav tm="100000">
                                          <p:val>
                                            <p:strVal val="#ppt_x"/>
                                          </p:val>
                                        </p:tav>
                                      </p:tavLst>
                                    </p:anim>
                                    <p:anim calcmode="lin" valueType="num">
                                      <p:cBhvr additive="base">
                                        <p:cTn id="71" dur="10" fill="hold"/>
                                        <p:tgtEl>
                                          <p:spTgt spid="31"/>
                                        </p:tgtEl>
                                        <p:attrNameLst>
                                          <p:attrName>ppt_y</p:attrName>
                                        </p:attrNameLst>
                                      </p:cBhvr>
                                      <p:tavLst>
                                        <p:tav tm="0">
                                          <p:val>
                                            <p:strVal val="0-#ppt_h/2"/>
                                          </p:val>
                                        </p:tav>
                                        <p:tav tm="100000">
                                          <p:val>
                                            <p:strVal val="#ppt_y"/>
                                          </p:val>
                                        </p:tav>
                                      </p:tavLst>
                                    </p:anim>
                                  </p:childTnLst>
                                </p:cTn>
                              </p:par>
                            </p:childTnLst>
                          </p:cTn>
                        </p:par>
                        <p:par>
                          <p:cTn id="72" fill="hold">
                            <p:stCondLst>
                              <p:cond delay="2740"/>
                            </p:stCondLst>
                            <p:childTnLst>
                              <p:par>
                                <p:cTn id="73" presetID="2" presetClass="entr" presetSubtype="9" fill="hold" nodeType="afterEffect">
                                  <p:stCondLst>
                                    <p:cond delay="10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10" fill="hold"/>
                                        <p:tgtEl>
                                          <p:spTgt spid="32"/>
                                        </p:tgtEl>
                                        <p:attrNameLst>
                                          <p:attrName>ppt_x</p:attrName>
                                        </p:attrNameLst>
                                      </p:cBhvr>
                                      <p:tavLst>
                                        <p:tav tm="0">
                                          <p:val>
                                            <p:strVal val="0-#ppt_w/2"/>
                                          </p:val>
                                        </p:tav>
                                        <p:tav tm="100000">
                                          <p:val>
                                            <p:strVal val="#ppt_x"/>
                                          </p:val>
                                        </p:tav>
                                      </p:tavLst>
                                    </p:anim>
                                    <p:anim calcmode="lin" valueType="num">
                                      <p:cBhvr additive="base">
                                        <p:cTn id="76" dur="10" fill="hold"/>
                                        <p:tgtEl>
                                          <p:spTgt spid="32"/>
                                        </p:tgtEl>
                                        <p:attrNameLst>
                                          <p:attrName>ppt_y</p:attrName>
                                        </p:attrNameLst>
                                      </p:cBhvr>
                                      <p:tavLst>
                                        <p:tav tm="0">
                                          <p:val>
                                            <p:strVal val="0-#ppt_h/2"/>
                                          </p:val>
                                        </p:tav>
                                        <p:tav tm="100000">
                                          <p:val>
                                            <p:strVal val="#ppt_y"/>
                                          </p:val>
                                        </p:tav>
                                      </p:tavLst>
                                    </p:anim>
                                  </p:childTnLst>
                                </p:cTn>
                              </p:par>
                            </p:childTnLst>
                          </p:cTn>
                        </p:par>
                        <p:par>
                          <p:cTn id="77" fill="hold">
                            <p:stCondLst>
                              <p:cond delay="2850"/>
                            </p:stCondLst>
                            <p:childTnLst>
                              <p:par>
                                <p:cTn id="78" presetID="2" presetClass="entr" presetSubtype="9" fill="hold" nodeType="afterEffect">
                                  <p:stCondLst>
                                    <p:cond delay="10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10" fill="hold"/>
                                        <p:tgtEl>
                                          <p:spTgt spid="33"/>
                                        </p:tgtEl>
                                        <p:attrNameLst>
                                          <p:attrName>ppt_x</p:attrName>
                                        </p:attrNameLst>
                                      </p:cBhvr>
                                      <p:tavLst>
                                        <p:tav tm="0">
                                          <p:val>
                                            <p:strVal val="0-#ppt_w/2"/>
                                          </p:val>
                                        </p:tav>
                                        <p:tav tm="100000">
                                          <p:val>
                                            <p:strVal val="#ppt_x"/>
                                          </p:val>
                                        </p:tav>
                                      </p:tavLst>
                                    </p:anim>
                                    <p:anim calcmode="lin" valueType="num">
                                      <p:cBhvr additive="base">
                                        <p:cTn id="81" dur="10" fill="hold"/>
                                        <p:tgtEl>
                                          <p:spTgt spid="33"/>
                                        </p:tgtEl>
                                        <p:attrNameLst>
                                          <p:attrName>ppt_y</p:attrName>
                                        </p:attrNameLst>
                                      </p:cBhvr>
                                      <p:tavLst>
                                        <p:tav tm="0">
                                          <p:val>
                                            <p:strVal val="0-#ppt_h/2"/>
                                          </p:val>
                                        </p:tav>
                                        <p:tav tm="100000">
                                          <p:val>
                                            <p:strVal val="#ppt_y"/>
                                          </p:val>
                                        </p:tav>
                                      </p:tavLst>
                                    </p:anim>
                                  </p:childTnLst>
                                </p:cTn>
                              </p:par>
                            </p:childTnLst>
                          </p:cTn>
                        </p:par>
                        <p:par>
                          <p:cTn id="82" fill="hold">
                            <p:stCondLst>
                              <p:cond delay="2960"/>
                            </p:stCondLst>
                            <p:childTnLst>
                              <p:par>
                                <p:cTn id="83" presetID="2" presetClass="entr" presetSubtype="9" fill="hold" nodeType="afterEffect">
                                  <p:stCondLst>
                                    <p:cond delay="10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10" fill="hold"/>
                                        <p:tgtEl>
                                          <p:spTgt spid="34"/>
                                        </p:tgtEl>
                                        <p:attrNameLst>
                                          <p:attrName>ppt_x</p:attrName>
                                        </p:attrNameLst>
                                      </p:cBhvr>
                                      <p:tavLst>
                                        <p:tav tm="0">
                                          <p:val>
                                            <p:strVal val="0-#ppt_w/2"/>
                                          </p:val>
                                        </p:tav>
                                        <p:tav tm="100000">
                                          <p:val>
                                            <p:strVal val="#ppt_x"/>
                                          </p:val>
                                        </p:tav>
                                      </p:tavLst>
                                    </p:anim>
                                    <p:anim calcmode="lin" valueType="num">
                                      <p:cBhvr additive="base">
                                        <p:cTn id="86" dur="10" fill="hold"/>
                                        <p:tgtEl>
                                          <p:spTgt spid="34"/>
                                        </p:tgtEl>
                                        <p:attrNameLst>
                                          <p:attrName>ppt_y</p:attrName>
                                        </p:attrNameLst>
                                      </p:cBhvr>
                                      <p:tavLst>
                                        <p:tav tm="0">
                                          <p:val>
                                            <p:strVal val="0-#ppt_h/2"/>
                                          </p:val>
                                        </p:tav>
                                        <p:tav tm="100000">
                                          <p:val>
                                            <p:strVal val="#ppt_y"/>
                                          </p:val>
                                        </p:tav>
                                      </p:tavLst>
                                    </p:anim>
                                  </p:childTnLst>
                                </p:cTn>
                              </p:par>
                            </p:childTnLst>
                          </p:cTn>
                        </p:par>
                        <p:par>
                          <p:cTn id="87" fill="hold">
                            <p:stCondLst>
                              <p:cond delay="3070"/>
                            </p:stCondLst>
                            <p:childTnLst>
                              <p:par>
                                <p:cTn id="88" presetID="2" presetClass="entr" presetSubtype="9" fill="hold" nodeType="afterEffect">
                                  <p:stCondLst>
                                    <p:cond delay="10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10" fill="hold"/>
                                        <p:tgtEl>
                                          <p:spTgt spid="35"/>
                                        </p:tgtEl>
                                        <p:attrNameLst>
                                          <p:attrName>ppt_x</p:attrName>
                                        </p:attrNameLst>
                                      </p:cBhvr>
                                      <p:tavLst>
                                        <p:tav tm="0">
                                          <p:val>
                                            <p:strVal val="0-#ppt_w/2"/>
                                          </p:val>
                                        </p:tav>
                                        <p:tav tm="100000">
                                          <p:val>
                                            <p:strVal val="#ppt_x"/>
                                          </p:val>
                                        </p:tav>
                                      </p:tavLst>
                                    </p:anim>
                                    <p:anim calcmode="lin" valueType="num">
                                      <p:cBhvr additive="base">
                                        <p:cTn id="91" dur="10" fill="hold"/>
                                        <p:tgtEl>
                                          <p:spTgt spid="35"/>
                                        </p:tgtEl>
                                        <p:attrNameLst>
                                          <p:attrName>ppt_y</p:attrName>
                                        </p:attrNameLst>
                                      </p:cBhvr>
                                      <p:tavLst>
                                        <p:tav tm="0">
                                          <p:val>
                                            <p:strVal val="0-#ppt_h/2"/>
                                          </p:val>
                                        </p:tav>
                                        <p:tav tm="100000">
                                          <p:val>
                                            <p:strVal val="#ppt_y"/>
                                          </p:val>
                                        </p:tav>
                                      </p:tavLst>
                                    </p:anim>
                                  </p:childTnLst>
                                </p:cTn>
                              </p:par>
                            </p:childTnLst>
                          </p:cTn>
                        </p:par>
                        <p:par>
                          <p:cTn id="92" fill="hold">
                            <p:stCondLst>
                              <p:cond delay="3180"/>
                            </p:stCondLst>
                            <p:childTnLst>
                              <p:par>
                                <p:cTn id="93" presetID="2" presetClass="entr" presetSubtype="9" fill="hold" nodeType="afterEffect">
                                  <p:stCondLst>
                                    <p:cond delay="100"/>
                                  </p:stCondLst>
                                  <p:childTnLst>
                                    <p:set>
                                      <p:cBhvr>
                                        <p:cTn id="94" dur="1" fill="hold">
                                          <p:stCondLst>
                                            <p:cond delay="0"/>
                                          </p:stCondLst>
                                        </p:cTn>
                                        <p:tgtEl>
                                          <p:spTgt spid="36"/>
                                        </p:tgtEl>
                                        <p:attrNameLst>
                                          <p:attrName>style.visibility</p:attrName>
                                        </p:attrNameLst>
                                      </p:cBhvr>
                                      <p:to>
                                        <p:strVal val="visible"/>
                                      </p:to>
                                    </p:set>
                                    <p:anim calcmode="lin" valueType="num">
                                      <p:cBhvr additive="base">
                                        <p:cTn id="95" dur="10" fill="hold"/>
                                        <p:tgtEl>
                                          <p:spTgt spid="36"/>
                                        </p:tgtEl>
                                        <p:attrNameLst>
                                          <p:attrName>ppt_x</p:attrName>
                                        </p:attrNameLst>
                                      </p:cBhvr>
                                      <p:tavLst>
                                        <p:tav tm="0">
                                          <p:val>
                                            <p:strVal val="0-#ppt_w/2"/>
                                          </p:val>
                                        </p:tav>
                                        <p:tav tm="100000">
                                          <p:val>
                                            <p:strVal val="#ppt_x"/>
                                          </p:val>
                                        </p:tav>
                                      </p:tavLst>
                                    </p:anim>
                                    <p:anim calcmode="lin" valueType="num">
                                      <p:cBhvr additive="base">
                                        <p:cTn id="96" dur="10" fill="hold"/>
                                        <p:tgtEl>
                                          <p:spTgt spid="36"/>
                                        </p:tgtEl>
                                        <p:attrNameLst>
                                          <p:attrName>ppt_y</p:attrName>
                                        </p:attrNameLst>
                                      </p:cBhvr>
                                      <p:tavLst>
                                        <p:tav tm="0">
                                          <p:val>
                                            <p:strVal val="0-#ppt_h/2"/>
                                          </p:val>
                                        </p:tav>
                                        <p:tav tm="100000">
                                          <p:val>
                                            <p:strVal val="#ppt_y"/>
                                          </p:val>
                                        </p:tav>
                                      </p:tavLst>
                                    </p:anim>
                                  </p:childTnLst>
                                </p:cTn>
                              </p:par>
                            </p:childTnLst>
                          </p:cTn>
                        </p:par>
                        <p:par>
                          <p:cTn id="97" fill="hold">
                            <p:stCondLst>
                              <p:cond delay="3290"/>
                            </p:stCondLst>
                            <p:childTnLst>
                              <p:par>
                                <p:cTn id="98" presetID="2" presetClass="entr" presetSubtype="9" fill="hold" nodeType="afterEffect">
                                  <p:stCondLst>
                                    <p:cond delay="100"/>
                                  </p:stCondLst>
                                  <p:childTnLst>
                                    <p:set>
                                      <p:cBhvr>
                                        <p:cTn id="99" dur="1" fill="hold">
                                          <p:stCondLst>
                                            <p:cond delay="0"/>
                                          </p:stCondLst>
                                        </p:cTn>
                                        <p:tgtEl>
                                          <p:spTgt spid="37"/>
                                        </p:tgtEl>
                                        <p:attrNameLst>
                                          <p:attrName>style.visibility</p:attrName>
                                        </p:attrNameLst>
                                      </p:cBhvr>
                                      <p:to>
                                        <p:strVal val="visible"/>
                                      </p:to>
                                    </p:set>
                                    <p:anim calcmode="lin" valueType="num">
                                      <p:cBhvr additive="base">
                                        <p:cTn id="100" dur="10" fill="hold"/>
                                        <p:tgtEl>
                                          <p:spTgt spid="37"/>
                                        </p:tgtEl>
                                        <p:attrNameLst>
                                          <p:attrName>ppt_x</p:attrName>
                                        </p:attrNameLst>
                                      </p:cBhvr>
                                      <p:tavLst>
                                        <p:tav tm="0">
                                          <p:val>
                                            <p:strVal val="0-#ppt_w/2"/>
                                          </p:val>
                                        </p:tav>
                                        <p:tav tm="100000">
                                          <p:val>
                                            <p:strVal val="#ppt_x"/>
                                          </p:val>
                                        </p:tav>
                                      </p:tavLst>
                                    </p:anim>
                                    <p:anim calcmode="lin" valueType="num">
                                      <p:cBhvr additive="base">
                                        <p:cTn id="101" dur="10" fill="hold"/>
                                        <p:tgtEl>
                                          <p:spTgt spid="37"/>
                                        </p:tgtEl>
                                        <p:attrNameLst>
                                          <p:attrName>ppt_y</p:attrName>
                                        </p:attrNameLst>
                                      </p:cBhvr>
                                      <p:tavLst>
                                        <p:tav tm="0">
                                          <p:val>
                                            <p:strVal val="0-#ppt_h/2"/>
                                          </p:val>
                                        </p:tav>
                                        <p:tav tm="100000">
                                          <p:val>
                                            <p:strVal val="#ppt_y"/>
                                          </p:val>
                                        </p:tav>
                                      </p:tavLst>
                                    </p:anim>
                                  </p:childTnLst>
                                </p:cTn>
                              </p:par>
                            </p:childTnLst>
                          </p:cTn>
                        </p:par>
                        <p:par>
                          <p:cTn id="102" fill="hold">
                            <p:stCondLst>
                              <p:cond delay="3400"/>
                            </p:stCondLst>
                            <p:childTnLst>
                              <p:par>
                                <p:cTn id="103" presetID="2" presetClass="entr" presetSubtype="9" fill="hold" nodeType="afterEffect">
                                  <p:stCondLst>
                                    <p:cond delay="10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10" fill="hold"/>
                                        <p:tgtEl>
                                          <p:spTgt spid="38"/>
                                        </p:tgtEl>
                                        <p:attrNameLst>
                                          <p:attrName>ppt_x</p:attrName>
                                        </p:attrNameLst>
                                      </p:cBhvr>
                                      <p:tavLst>
                                        <p:tav tm="0">
                                          <p:val>
                                            <p:strVal val="0-#ppt_w/2"/>
                                          </p:val>
                                        </p:tav>
                                        <p:tav tm="100000">
                                          <p:val>
                                            <p:strVal val="#ppt_x"/>
                                          </p:val>
                                        </p:tav>
                                      </p:tavLst>
                                    </p:anim>
                                    <p:anim calcmode="lin" valueType="num">
                                      <p:cBhvr additive="base">
                                        <p:cTn id="106" dur="10" fill="hold"/>
                                        <p:tgtEl>
                                          <p:spTgt spid="38"/>
                                        </p:tgtEl>
                                        <p:attrNameLst>
                                          <p:attrName>ppt_y</p:attrName>
                                        </p:attrNameLst>
                                      </p:cBhvr>
                                      <p:tavLst>
                                        <p:tav tm="0">
                                          <p:val>
                                            <p:strVal val="0-#ppt_h/2"/>
                                          </p:val>
                                        </p:tav>
                                        <p:tav tm="100000">
                                          <p:val>
                                            <p:strVal val="#ppt_y"/>
                                          </p:val>
                                        </p:tav>
                                      </p:tavLst>
                                    </p:anim>
                                  </p:childTnLst>
                                </p:cTn>
                              </p:par>
                            </p:childTnLst>
                          </p:cTn>
                        </p:par>
                        <p:par>
                          <p:cTn id="107" fill="hold">
                            <p:stCondLst>
                              <p:cond delay="3510"/>
                            </p:stCondLst>
                            <p:childTnLst>
                              <p:par>
                                <p:cTn id="108" presetID="2" presetClass="entr" presetSubtype="9" fill="hold" nodeType="afterEffect">
                                  <p:stCondLst>
                                    <p:cond delay="100"/>
                                  </p:stCondLst>
                                  <p:childTnLst>
                                    <p:set>
                                      <p:cBhvr>
                                        <p:cTn id="109" dur="1" fill="hold">
                                          <p:stCondLst>
                                            <p:cond delay="0"/>
                                          </p:stCondLst>
                                        </p:cTn>
                                        <p:tgtEl>
                                          <p:spTgt spid="39"/>
                                        </p:tgtEl>
                                        <p:attrNameLst>
                                          <p:attrName>style.visibility</p:attrName>
                                        </p:attrNameLst>
                                      </p:cBhvr>
                                      <p:to>
                                        <p:strVal val="visible"/>
                                      </p:to>
                                    </p:set>
                                    <p:anim calcmode="lin" valueType="num">
                                      <p:cBhvr additive="base">
                                        <p:cTn id="110" dur="10" fill="hold"/>
                                        <p:tgtEl>
                                          <p:spTgt spid="39"/>
                                        </p:tgtEl>
                                        <p:attrNameLst>
                                          <p:attrName>ppt_x</p:attrName>
                                        </p:attrNameLst>
                                      </p:cBhvr>
                                      <p:tavLst>
                                        <p:tav tm="0">
                                          <p:val>
                                            <p:strVal val="0-#ppt_w/2"/>
                                          </p:val>
                                        </p:tav>
                                        <p:tav tm="100000">
                                          <p:val>
                                            <p:strVal val="#ppt_x"/>
                                          </p:val>
                                        </p:tav>
                                      </p:tavLst>
                                    </p:anim>
                                    <p:anim calcmode="lin" valueType="num">
                                      <p:cBhvr additive="base">
                                        <p:cTn id="111" dur="10" fill="hold"/>
                                        <p:tgtEl>
                                          <p:spTgt spid="39"/>
                                        </p:tgtEl>
                                        <p:attrNameLst>
                                          <p:attrName>ppt_y</p:attrName>
                                        </p:attrNameLst>
                                      </p:cBhvr>
                                      <p:tavLst>
                                        <p:tav tm="0">
                                          <p:val>
                                            <p:strVal val="0-#ppt_h/2"/>
                                          </p:val>
                                        </p:tav>
                                        <p:tav tm="100000">
                                          <p:val>
                                            <p:strVal val="#ppt_y"/>
                                          </p:val>
                                        </p:tav>
                                      </p:tavLst>
                                    </p:anim>
                                  </p:childTnLst>
                                </p:cTn>
                              </p:par>
                            </p:childTnLst>
                          </p:cTn>
                        </p:par>
                        <p:par>
                          <p:cTn id="112" fill="hold">
                            <p:stCondLst>
                              <p:cond delay="3620"/>
                            </p:stCondLst>
                            <p:childTnLst>
                              <p:par>
                                <p:cTn id="113" presetID="2" presetClass="entr" presetSubtype="9" fill="hold" nodeType="afterEffect">
                                  <p:stCondLst>
                                    <p:cond delay="100"/>
                                  </p:stCondLst>
                                  <p:childTnLst>
                                    <p:set>
                                      <p:cBhvr>
                                        <p:cTn id="114" dur="1" fill="hold">
                                          <p:stCondLst>
                                            <p:cond delay="0"/>
                                          </p:stCondLst>
                                        </p:cTn>
                                        <p:tgtEl>
                                          <p:spTgt spid="40"/>
                                        </p:tgtEl>
                                        <p:attrNameLst>
                                          <p:attrName>style.visibility</p:attrName>
                                        </p:attrNameLst>
                                      </p:cBhvr>
                                      <p:to>
                                        <p:strVal val="visible"/>
                                      </p:to>
                                    </p:set>
                                    <p:anim calcmode="lin" valueType="num">
                                      <p:cBhvr additive="base">
                                        <p:cTn id="115" dur="10" fill="hold"/>
                                        <p:tgtEl>
                                          <p:spTgt spid="40"/>
                                        </p:tgtEl>
                                        <p:attrNameLst>
                                          <p:attrName>ppt_x</p:attrName>
                                        </p:attrNameLst>
                                      </p:cBhvr>
                                      <p:tavLst>
                                        <p:tav tm="0">
                                          <p:val>
                                            <p:strVal val="0-#ppt_w/2"/>
                                          </p:val>
                                        </p:tav>
                                        <p:tav tm="100000">
                                          <p:val>
                                            <p:strVal val="#ppt_x"/>
                                          </p:val>
                                        </p:tav>
                                      </p:tavLst>
                                    </p:anim>
                                    <p:anim calcmode="lin" valueType="num">
                                      <p:cBhvr additive="base">
                                        <p:cTn id="116" dur="1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0672292F-3B8E-4713-9C49-7A1AC270E50E}"/>
              </a:ext>
            </a:extLst>
          </p:cNvPr>
          <p:cNvGrpSpPr/>
          <p:nvPr/>
        </p:nvGrpSpPr>
        <p:grpSpPr>
          <a:xfrm>
            <a:off x="76112" y="188886"/>
            <a:ext cx="6923811" cy="370278"/>
            <a:chOff x="15914" y="240642"/>
            <a:chExt cx="6923811" cy="370278"/>
          </a:xfrm>
        </p:grpSpPr>
        <p:pic>
          <p:nvPicPr>
            <p:cNvPr id="18" name="图片 17">
              <a:extLst>
                <a:ext uri="{FF2B5EF4-FFF2-40B4-BE49-F238E27FC236}">
                  <a16:creationId xmlns:a16="http://schemas.microsoft.com/office/drawing/2014/main" id="{223D2522-B7F5-41B3-828C-9A51D019EE4E}"/>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20" name="图片 19">
              <a:extLst>
                <a:ext uri="{FF2B5EF4-FFF2-40B4-BE49-F238E27FC236}">
                  <a16:creationId xmlns:a16="http://schemas.microsoft.com/office/drawing/2014/main" id="{3D94809F-2505-4025-A954-9B35F4B2B3FA}"/>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24" name="图片 23" descr="图片包含 物体&#10;&#10;已生成极高可信度的说明">
              <a:extLst>
                <a:ext uri="{FF2B5EF4-FFF2-40B4-BE49-F238E27FC236}">
                  <a16:creationId xmlns:a16="http://schemas.microsoft.com/office/drawing/2014/main" id="{8F8C2E4D-3D6C-4CC1-BBD0-096ECC672DF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16" name="矩形 15">
            <a:extLst>
              <a:ext uri="{FF2B5EF4-FFF2-40B4-BE49-F238E27FC236}">
                <a16:creationId xmlns:a16="http://schemas.microsoft.com/office/drawing/2014/main" id="{DA5F6463-DC25-4CCC-9103-5F52E78D156D}"/>
              </a:ext>
            </a:extLst>
          </p:cNvPr>
          <p:cNvSpPr/>
          <p:nvPr/>
        </p:nvSpPr>
        <p:spPr>
          <a:xfrm>
            <a:off x="2387166" y="186848"/>
            <a:ext cx="3749744" cy="369332"/>
          </a:xfrm>
          <a:prstGeom prst="rect">
            <a:avLst/>
          </a:prstGeom>
        </p:spPr>
        <p:txBody>
          <a:bodyPr wrap="none" anchor="ctr" anchorCtr="1">
            <a:spAutoFit/>
          </a:bodyPr>
          <a:lstStyle/>
          <a:p>
            <a:pPr lvl="0" algn="ctr">
              <a:defRPr/>
            </a:pPr>
            <a:r>
              <a:rPr lang="zh-CN" altLang="en-US" b="1" dirty="0">
                <a:solidFill>
                  <a:srgbClr val="0266F8"/>
                </a:solidFill>
                <a:latin typeface="Candara" panose="020E0502030303020204" pitchFamily="34" charset="0"/>
                <a:ea typeface="微软雅黑" panose="020B0503020204020204" pitchFamily="34" charset="-122"/>
                <a:cs typeface="Calibri Light" panose="020F0302020204030204" pitchFamily="34" charset="0"/>
              </a:rPr>
              <a:t>❼</a:t>
            </a:r>
            <a:r>
              <a:rPr lang="zh-CN" altLang="en-US" b="1" dirty="0">
                <a:solidFill>
                  <a:srgbClr val="E7E6E6">
                    <a:lumMod val="10000"/>
                  </a:srgbClr>
                </a:solidFill>
                <a:latin typeface="微软雅黑" panose="020B0503020204020204" pitchFamily="34" charset="-122"/>
                <a:ea typeface="微软雅黑" panose="020B0503020204020204" pitchFamily="34" charset="-122"/>
              </a:rPr>
              <a:t>企业介绍</a:t>
            </a:r>
            <a:r>
              <a:rPr lang="en-US" altLang="zh-CN" b="1" dirty="0">
                <a:solidFill>
                  <a:srgbClr val="E7E6E6">
                    <a:lumMod val="10000"/>
                  </a:srgbClr>
                </a:solidFill>
                <a:latin typeface="微软雅黑" panose="020B0503020204020204" pitchFamily="34" charset="-122"/>
                <a:ea typeface="微软雅黑" panose="020B0503020204020204" pitchFamily="34" charset="-122"/>
              </a:rPr>
              <a:t>-</a:t>
            </a:r>
            <a:r>
              <a:rPr lang="zh-CN" altLang="en-US" b="1" dirty="0">
                <a:solidFill>
                  <a:srgbClr val="E7E6E6">
                    <a:lumMod val="10000"/>
                  </a:srgbClr>
                </a:solidFill>
                <a:latin typeface="微软雅黑 Light" panose="020B0502040204020203" pitchFamily="34" charset="-122"/>
                <a:ea typeface="微软雅黑 Light" panose="020B0502040204020203" pitchFamily="34" charset="-122"/>
              </a:rPr>
              <a:t>产品介绍（产品现状）</a:t>
            </a:r>
          </a:p>
        </p:txBody>
      </p:sp>
      <p:grpSp>
        <p:nvGrpSpPr>
          <p:cNvPr id="5" name="组合 4">
            <a:extLst>
              <a:ext uri="{FF2B5EF4-FFF2-40B4-BE49-F238E27FC236}">
                <a16:creationId xmlns:a16="http://schemas.microsoft.com/office/drawing/2014/main" id="{092CDDBF-86A6-49ED-BEB4-9E2AC80E616C}"/>
              </a:ext>
            </a:extLst>
          </p:cNvPr>
          <p:cNvGrpSpPr/>
          <p:nvPr/>
        </p:nvGrpSpPr>
        <p:grpSpPr>
          <a:xfrm>
            <a:off x="10176259" y="1896339"/>
            <a:ext cx="1251459" cy="1893514"/>
            <a:chOff x="10176259" y="1439143"/>
            <a:chExt cx="1251459" cy="1893514"/>
          </a:xfrm>
        </p:grpSpPr>
        <p:pic>
          <p:nvPicPr>
            <p:cNvPr id="71" name="图片 70">
              <a:extLst>
                <a:ext uri="{FF2B5EF4-FFF2-40B4-BE49-F238E27FC236}">
                  <a16:creationId xmlns:a16="http://schemas.microsoft.com/office/drawing/2014/main" id="{8C44592A-9261-4F2C-BA12-574FE80ED14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821" t="32942" r="26727" b="23503"/>
            <a:stretch/>
          </p:blipFill>
          <p:spPr>
            <a:xfrm>
              <a:off x="10242319" y="1439143"/>
              <a:ext cx="1185399" cy="597811"/>
            </a:xfrm>
            <a:prstGeom prst="rect">
              <a:avLst/>
            </a:prstGeom>
          </p:spPr>
        </p:pic>
        <p:pic>
          <p:nvPicPr>
            <p:cNvPr id="72" name="图片 71">
              <a:extLst>
                <a:ext uri="{FF2B5EF4-FFF2-40B4-BE49-F238E27FC236}">
                  <a16:creationId xmlns:a16="http://schemas.microsoft.com/office/drawing/2014/main" id="{13BD6997-2B71-44B7-BD6C-7DE34D1063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76259" y="2215504"/>
              <a:ext cx="1185399" cy="1117153"/>
            </a:xfrm>
            <a:prstGeom prst="rect">
              <a:avLst/>
            </a:prstGeom>
          </p:spPr>
        </p:pic>
      </p:grpSp>
      <p:grpSp>
        <p:nvGrpSpPr>
          <p:cNvPr id="2" name="组合 1">
            <a:extLst>
              <a:ext uri="{FF2B5EF4-FFF2-40B4-BE49-F238E27FC236}">
                <a16:creationId xmlns:a16="http://schemas.microsoft.com/office/drawing/2014/main" id="{83E62D57-C565-460F-A95E-8A5026C4CA3C}"/>
              </a:ext>
            </a:extLst>
          </p:cNvPr>
          <p:cNvGrpSpPr/>
          <p:nvPr/>
        </p:nvGrpSpPr>
        <p:grpSpPr>
          <a:xfrm>
            <a:off x="-517" y="1010375"/>
            <a:ext cx="12195174" cy="4856922"/>
            <a:chOff x="-517" y="553179"/>
            <a:chExt cx="12195174" cy="4856922"/>
          </a:xfrm>
        </p:grpSpPr>
        <p:sp>
          <p:nvSpPr>
            <p:cNvPr id="46" name="矩形 45">
              <a:extLst>
                <a:ext uri="{FF2B5EF4-FFF2-40B4-BE49-F238E27FC236}">
                  <a16:creationId xmlns:a16="http://schemas.microsoft.com/office/drawing/2014/main" id="{9CF0F42F-749F-4570-9EEB-971F9746E386}"/>
                </a:ext>
              </a:extLst>
            </p:cNvPr>
            <p:cNvSpPr/>
            <p:nvPr/>
          </p:nvSpPr>
          <p:spPr>
            <a:xfrm>
              <a:off x="828818" y="3451789"/>
              <a:ext cx="2880000" cy="18000"/>
            </a:xfrm>
            <a:prstGeom prst="rect">
              <a:avLst/>
            </a:prstGeom>
            <a:gradFill>
              <a:gsLst>
                <a:gs pos="50000">
                  <a:srgbClr val="0266F8"/>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5" name="组合 54">
              <a:extLst>
                <a:ext uri="{FF2B5EF4-FFF2-40B4-BE49-F238E27FC236}">
                  <a16:creationId xmlns:a16="http://schemas.microsoft.com/office/drawing/2014/main" id="{19157329-C1F0-4758-9562-9840AE51CD4F}"/>
                </a:ext>
              </a:extLst>
            </p:cNvPr>
            <p:cNvGrpSpPr/>
            <p:nvPr/>
          </p:nvGrpSpPr>
          <p:grpSpPr>
            <a:xfrm>
              <a:off x="-517" y="4966295"/>
              <a:ext cx="12195174" cy="443806"/>
              <a:chOff x="-517" y="4966295"/>
              <a:chExt cx="12195174" cy="443806"/>
            </a:xfrm>
          </p:grpSpPr>
          <p:sp>
            <p:nvSpPr>
              <p:cNvPr id="56" name="椭圆 55">
                <a:extLst>
                  <a:ext uri="{FF2B5EF4-FFF2-40B4-BE49-F238E27FC236}">
                    <a16:creationId xmlns:a16="http://schemas.microsoft.com/office/drawing/2014/main" id="{6DA4F487-4006-4620-B38C-389745AA9829}"/>
                  </a:ext>
                </a:extLst>
              </p:cNvPr>
              <p:cNvSpPr/>
              <p:nvPr/>
            </p:nvSpPr>
            <p:spPr>
              <a:xfrm>
                <a:off x="-517" y="4966295"/>
                <a:ext cx="12195174" cy="443806"/>
              </a:xfrm>
              <a:prstGeom prst="ellipse">
                <a:avLst/>
              </a:prstGeom>
              <a:solidFill>
                <a:sysClr val="window" lastClr="FFFFFF">
                  <a:lumMod val="75000"/>
                  <a:alpha val="20000"/>
                </a:sysClr>
              </a:solidFill>
              <a:ln w="12700" cap="flat" cmpd="sng" algn="ctr">
                <a:noFill/>
                <a:prstDash val="solid"/>
                <a:miter lim="800000"/>
              </a:ln>
              <a:effectLst>
                <a:softEdge rad="101600"/>
              </a:effectLst>
            </p:spPr>
            <p:txBody>
              <a:bodyPr rtlCol="0" anchor="ctr"/>
              <a:lstStyle/>
              <a:p>
                <a:pPr algn="ctr">
                  <a:defRPr/>
                </a:pPr>
                <a:endParaRPr lang="zh-CN" altLang="en-US" sz="1100" kern="0" dirty="0">
                  <a:solidFill>
                    <a:srgbClr val="087CFF"/>
                  </a:solidFill>
                  <a:latin typeface="微软雅黑" panose="020B0503020204020204" pitchFamily="34" charset="-122"/>
                  <a:ea typeface="微软雅黑" panose="020B0503020204020204" pitchFamily="34" charset="-122"/>
                </a:endParaRPr>
              </a:p>
            </p:txBody>
          </p:sp>
          <p:grpSp>
            <p:nvGrpSpPr>
              <p:cNvPr id="57" name="组合 56">
                <a:extLst>
                  <a:ext uri="{FF2B5EF4-FFF2-40B4-BE49-F238E27FC236}">
                    <a16:creationId xmlns:a16="http://schemas.microsoft.com/office/drawing/2014/main" id="{57003276-A210-4F6A-B128-7C940395542B}"/>
                  </a:ext>
                </a:extLst>
              </p:cNvPr>
              <p:cNvGrpSpPr/>
              <p:nvPr/>
            </p:nvGrpSpPr>
            <p:grpSpPr>
              <a:xfrm>
                <a:off x="660692" y="5063434"/>
                <a:ext cx="11333277" cy="267509"/>
                <a:chOff x="660692" y="5333399"/>
                <a:chExt cx="11333277" cy="267509"/>
              </a:xfrm>
            </p:grpSpPr>
            <p:sp>
              <p:nvSpPr>
                <p:cNvPr id="58" name="矩形 57">
                  <a:extLst>
                    <a:ext uri="{FF2B5EF4-FFF2-40B4-BE49-F238E27FC236}">
                      <a16:creationId xmlns:a16="http://schemas.microsoft.com/office/drawing/2014/main" id="{7CA46F02-979F-4C12-A24A-5C3D97A71051}"/>
                    </a:ext>
                  </a:extLst>
                </p:cNvPr>
                <p:cNvSpPr/>
                <p:nvPr/>
              </p:nvSpPr>
              <p:spPr>
                <a:xfrm>
                  <a:off x="5482960" y="5339298"/>
                  <a:ext cx="1877438" cy="261610"/>
                </a:xfrm>
                <a:prstGeom prst="rect">
                  <a:avLst/>
                </a:prstGeom>
              </p:spPr>
              <p:txBody>
                <a:bodyPr wrap="none">
                  <a:spAutoFit/>
                </a:bodyPr>
                <a:lstStyle/>
                <a:p>
                  <a:pPr lvl="0" algn="ctr">
                    <a:defRPr/>
                  </a:pPr>
                  <a:r>
                    <a:rPr lang="zh-CN" altLang="en-US" sz="1100" dirty="0">
                      <a:solidFill>
                        <a:srgbClr val="087CFF"/>
                      </a:solidFill>
                      <a:latin typeface="微软雅黑" panose="020B0503020204020204" pitchFamily="34" charset="-122"/>
                      <a:ea typeface="微软雅黑" panose="020B0503020204020204" pitchFamily="34" charset="-122"/>
                    </a:rPr>
                    <a:t>船联网信息分享与集成平台</a:t>
                  </a:r>
                </a:p>
              </p:txBody>
            </p:sp>
            <p:sp>
              <p:nvSpPr>
                <p:cNvPr id="59" name="矩形 58">
                  <a:extLst>
                    <a:ext uri="{FF2B5EF4-FFF2-40B4-BE49-F238E27FC236}">
                      <a16:creationId xmlns:a16="http://schemas.microsoft.com/office/drawing/2014/main" id="{6108BE93-7BA2-4470-B2BD-A7D9F0064CFF}"/>
                    </a:ext>
                  </a:extLst>
                </p:cNvPr>
                <p:cNvSpPr/>
                <p:nvPr/>
              </p:nvSpPr>
              <p:spPr>
                <a:xfrm>
                  <a:off x="660692" y="5335076"/>
                  <a:ext cx="2000869" cy="261610"/>
                </a:xfrm>
                <a:prstGeom prst="rect">
                  <a:avLst/>
                </a:prstGeom>
              </p:spPr>
              <p:txBody>
                <a:bodyPr wrap="none">
                  <a:spAutoFit/>
                </a:bodyPr>
                <a:lstStyle/>
                <a:p>
                  <a:pPr algn="ctr"/>
                  <a:r>
                    <a:rPr lang="zh-CN" altLang="en-US" sz="1100" dirty="0">
                      <a:solidFill>
                        <a:srgbClr val="087CFF"/>
                      </a:solidFill>
                      <a:latin typeface="微软雅黑" panose="020B0503020204020204" pitchFamily="34" charset="-122"/>
                      <a:ea typeface="微软雅黑" panose="020B0503020204020204" pitchFamily="34" charset="-122"/>
                    </a:rPr>
                    <a:t>摩棒、摩碟</a:t>
                  </a:r>
                  <a:r>
                    <a:rPr lang="en-US" altLang="zh-CN" sz="1100" dirty="0">
                      <a:solidFill>
                        <a:srgbClr val="087CFF"/>
                      </a:solidFill>
                      <a:latin typeface="微软雅黑" panose="020B0503020204020204" pitchFamily="34" charset="-122"/>
                      <a:ea typeface="微软雅黑" panose="020B0503020204020204" pitchFamily="34" charset="-122"/>
                    </a:rPr>
                    <a:t>&amp;</a:t>
                  </a:r>
                  <a:r>
                    <a:rPr lang="zh-CN" altLang="en-US" sz="1100" dirty="0">
                      <a:solidFill>
                        <a:srgbClr val="087CFF"/>
                      </a:solidFill>
                      <a:latin typeface="微软雅黑" panose="020B0503020204020204" pitchFamily="34" charset="-122"/>
                      <a:ea typeface="微软雅黑" panose="020B0503020204020204" pitchFamily="34" charset="-122"/>
                    </a:rPr>
                    <a:t>采集与控制单元</a:t>
                  </a:r>
                </a:p>
              </p:txBody>
            </p:sp>
            <p:sp>
              <p:nvSpPr>
                <p:cNvPr id="60" name="矩形 59">
                  <a:extLst>
                    <a:ext uri="{FF2B5EF4-FFF2-40B4-BE49-F238E27FC236}">
                      <a16:creationId xmlns:a16="http://schemas.microsoft.com/office/drawing/2014/main" id="{0E168FF9-4D68-4CE5-8795-692DC5B53285}"/>
                    </a:ext>
                  </a:extLst>
                </p:cNvPr>
                <p:cNvSpPr/>
                <p:nvPr/>
              </p:nvSpPr>
              <p:spPr>
                <a:xfrm>
                  <a:off x="3278564" y="5335076"/>
                  <a:ext cx="889988" cy="261610"/>
                </a:xfrm>
                <a:prstGeom prst="rect">
                  <a:avLst/>
                </a:prstGeom>
              </p:spPr>
              <p:txBody>
                <a:bodyPr wrap="none">
                  <a:spAutoFit/>
                </a:bodyPr>
                <a:lstStyle/>
                <a:p>
                  <a:pPr algn="ctr"/>
                  <a:r>
                    <a:rPr lang="zh-CN" altLang="en-US" sz="1100" dirty="0">
                      <a:solidFill>
                        <a:srgbClr val="087CFF"/>
                      </a:solidFill>
                      <a:latin typeface="微软雅黑" panose="020B0503020204020204" pitchFamily="34" charset="-122"/>
                      <a:ea typeface="微软雅黑" panose="020B0503020204020204" pitchFamily="34" charset="-122"/>
                    </a:rPr>
                    <a:t>数字倾斜仪</a:t>
                  </a:r>
                </a:p>
              </p:txBody>
            </p:sp>
            <p:sp>
              <p:nvSpPr>
                <p:cNvPr id="61" name="矩形 60">
                  <a:extLst>
                    <a:ext uri="{FF2B5EF4-FFF2-40B4-BE49-F238E27FC236}">
                      <a16:creationId xmlns:a16="http://schemas.microsoft.com/office/drawing/2014/main" id="{15636CC4-FA3C-4A98-8ED6-7B2D2381587A}"/>
                    </a:ext>
                  </a:extLst>
                </p:cNvPr>
                <p:cNvSpPr/>
                <p:nvPr/>
              </p:nvSpPr>
              <p:spPr>
                <a:xfrm>
                  <a:off x="4342839" y="5333399"/>
                  <a:ext cx="1031051"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内通物联系统</a:t>
                  </a:r>
                </a:p>
              </p:txBody>
            </p:sp>
            <p:sp>
              <p:nvSpPr>
                <p:cNvPr id="63" name="矩形 62">
                  <a:extLst>
                    <a:ext uri="{FF2B5EF4-FFF2-40B4-BE49-F238E27FC236}">
                      <a16:creationId xmlns:a16="http://schemas.microsoft.com/office/drawing/2014/main" id="{E0FC8D55-D90B-4E8C-A33D-CEDE3CEDC193}"/>
                    </a:ext>
                  </a:extLst>
                </p:cNvPr>
                <p:cNvSpPr/>
                <p:nvPr/>
              </p:nvSpPr>
              <p:spPr>
                <a:xfrm>
                  <a:off x="7963912" y="5334993"/>
                  <a:ext cx="88998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智能探照灯</a:t>
                  </a:r>
                </a:p>
              </p:txBody>
            </p:sp>
            <p:sp>
              <p:nvSpPr>
                <p:cNvPr id="64" name="矩形 63">
                  <a:extLst>
                    <a:ext uri="{FF2B5EF4-FFF2-40B4-BE49-F238E27FC236}">
                      <a16:creationId xmlns:a16="http://schemas.microsoft.com/office/drawing/2014/main" id="{8FFCF825-BE7F-43D8-AC82-CA89CC190B63}"/>
                    </a:ext>
                  </a:extLst>
                </p:cNvPr>
                <p:cNvSpPr/>
                <p:nvPr/>
              </p:nvSpPr>
              <p:spPr>
                <a:xfrm>
                  <a:off x="8988018" y="5334993"/>
                  <a:ext cx="3005951" cy="261610"/>
                </a:xfrm>
                <a:prstGeom prst="rect">
                  <a:avLst/>
                </a:prstGeom>
              </p:spPr>
              <p:txBody>
                <a:bodyPr wrap="none">
                  <a:spAutoFit/>
                </a:bodyPr>
                <a:lstStyle/>
                <a:p>
                  <a:pPr lvl="0" algn="ctr">
                    <a:defRPr/>
                  </a:pPr>
                  <a:r>
                    <a:rPr lang="zh-CN" altLang="en-US" sz="1100" dirty="0">
                      <a:solidFill>
                        <a:srgbClr val="087CFF"/>
                      </a:solidFill>
                      <a:latin typeface="微软雅黑" panose="020B0503020204020204" pitchFamily="34" charset="-122"/>
                      <a:ea typeface="微软雅黑" panose="020B0503020204020204" pitchFamily="34" charset="-122"/>
                    </a:rPr>
                    <a:t>“天通、北斗、电视”车、</a:t>
                  </a:r>
                  <a:r>
                    <a:rPr kumimoji="0" lang="zh-CN" altLang="en-US" sz="1100" b="0" i="0" u="none" strike="noStrike" kern="1200" cap="none" spc="0" normalizeH="0" baseline="0" noProof="0" dirty="0">
                      <a:ln>
                        <a:noFill/>
                      </a:ln>
                      <a:solidFill>
                        <a:srgbClr val="087CFF"/>
                      </a:solidFill>
                      <a:effectLst/>
                      <a:uLnTx/>
                      <a:uFillTx/>
                      <a:latin typeface="微软雅黑" panose="020B0503020204020204" pitchFamily="34" charset="-122"/>
                      <a:ea typeface="微软雅黑" panose="020B0503020204020204" pitchFamily="34" charset="-122"/>
                    </a:rPr>
                    <a:t>船、机载卫星天线</a:t>
                  </a:r>
                </a:p>
              </p:txBody>
            </p:sp>
          </p:grpSp>
        </p:grpSp>
        <p:pic>
          <p:nvPicPr>
            <p:cNvPr id="66" name="图片 65">
              <a:extLst>
                <a:ext uri="{FF2B5EF4-FFF2-40B4-BE49-F238E27FC236}">
                  <a16:creationId xmlns:a16="http://schemas.microsoft.com/office/drawing/2014/main" id="{D97D1832-9E59-48CD-8B7C-5D2C29309A4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9665" t="4219" r="41674" b="11919"/>
            <a:stretch/>
          </p:blipFill>
          <p:spPr>
            <a:xfrm>
              <a:off x="1196767" y="2735452"/>
              <a:ext cx="333179" cy="655495"/>
            </a:xfrm>
            <a:prstGeom prst="rect">
              <a:avLst/>
            </a:prstGeom>
          </p:spPr>
        </p:pic>
        <p:pic>
          <p:nvPicPr>
            <p:cNvPr id="67" name="图片 66">
              <a:extLst>
                <a:ext uri="{FF2B5EF4-FFF2-40B4-BE49-F238E27FC236}">
                  <a16:creationId xmlns:a16="http://schemas.microsoft.com/office/drawing/2014/main" id="{D61CB465-1685-4C93-8B0B-B25E7831199F}"/>
                </a:ext>
              </a:extLst>
            </p:cNvPr>
            <p:cNvPicPr>
              <a:picLocks noChangeAspect="1"/>
            </p:cNvPicPr>
            <p:nvPr/>
          </p:nvPicPr>
          <p:blipFill>
            <a:blip r:embed="rId9"/>
            <a:stretch>
              <a:fillRect/>
            </a:stretch>
          </p:blipFill>
          <p:spPr>
            <a:xfrm>
              <a:off x="5603608" y="2857386"/>
              <a:ext cx="624639" cy="1067123"/>
            </a:xfrm>
            <a:prstGeom prst="rect">
              <a:avLst/>
            </a:prstGeom>
          </p:spPr>
        </p:pic>
        <p:pic>
          <p:nvPicPr>
            <p:cNvPr id="69" name="图片 68">
              <a:extLst>
                <a:ext uri="{FF2B5EF4-FFF2-40B4-BE49-F238E27FC236}">
                  <a16:creationId xmlns:a16="http://schemas.microsoft.com/office/drawing/2014/main" id="{9CB9B6BF-7D49-409C-8B3D-D6FCDCA274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74604" y="2344586"/>
              <a:ext cx="1481143" cy="1107503"/>
            </a:xfrm>
            <a:prstGeom prst="rect">
              <a:avLst/>
            </a:prstGeom>
          </p:spPr>
        </p:pic>
        <p:pic>
          <p:nvPicPr>
            <p:cNvPr id="70" name="图片 69">
              <a:extLst>
                <a:ext uri="{FF2B5EF4-FFF2-40B4-BE49-F238E27FC236}">
                  <a16:creationId xmlns:a16="http://schemas.microsoft.com/office/drawing/2014/main" id="{507C9CB4-FD1F-4393-8239-67D6A2DFB3F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928" t="4825" r="24156" b="9841"/>
            <a:stretch/>
          </p:blipFill>
          <p:spPr>
            <a:xfrm>
              <a:off x="10042167" y="3572963"/>
              <a:ext cx="1453584" cy="1483175"/>
            </a:xfrm>
            <a:prstGeom prst="rect">
              <a:avLst/>
            </a:prstGeom>
          </p:spPr>
        </p:pic>
        <p:pic>
          <p:nvPicPr>
            <p:cNvPr id="73" name="图片 72">
              <a:extLst>
                <a:ext uri="{FF2B5EF4-FFF2-40B4-BE49-F238E27FC236}">
                  <a16:creationId xmlns:a16="http://schemas.microsoft.com/office/drawing/2014/main" id="{82B83D22-1363-4604-A885-97B0FF5890F7}"/>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colorTemperature colorTemp="7200"/>
                      </a14:imgEffect>
                    </a14:imgLayer>
                  </a14:imgProps>
                </a:ext>
                <a:ext uri="{28A0092B-C50C-407E-A947-70E740481C1C}">
                  <a14:useLocalDpi xmlns:a14="http://schemas.microsoft.com/office/drawing/2010/main" val="0"/>
                </a:ext>
              </a:extLst>
            </a:blip>
            <a:srcRect l="40369" t="14603" r="31632" b="36161"/>
            <a:stretch/>
          </p:blipFill>
          <p:spPr>
            <a:xfrm>
              <a:off x="4476717" y="4008353"/>
              <a:ext cx="761441" cy="1001027"/>
            </a:xfrm>
            <a:prstGeom prst="rect">
              <a:avLst/>
            </a:prstGeom>
          </p:spPr>
        </p:pic>
        <p:pic>
          <p:nvPicPr>
            <p:cNvPr id="74" name="图片 73">
              <a:extLst>
                <a:ext uri="{FF2B5EF4-FFF2-40B4-BE49-F238E27FC236}">
                  <a16:creationId xmlns:a16="http://schemas.microsoft.com/office/drawing/2014/main" id="{A73FFB15-E2C9-4FA4-8F45-65A38680E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15175" y="2453284"/>
              <a:ext cx="624640" cy="1107503"/>
            </a:xfrm>
            <a:prstGeom prst="rect">
              <a:avLst/>
            </a:prstGeom>
          </p:spPr>
        </p:pic>
        <p:pic>
          <p:nvPicPr>
            <p:cNvPr id="75" name="图片 74">
              <a:extLst>
                <a:ext uri="{FF2B5EF4-FFF2-40B4-BE49-F238E27FC236}">
                  <a16:creationId xmlns:a16="http://schemas.microsoft.com/office/drawing/2014/main" id="{E1353AF5-42ED-4DED-8DB3-B68A6EF634E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0661" y="4228101"/>
              <a:ext cx="949791" cy="834309"/>
            </a:xfrm>
            <a:prstGeom prst="rect">
              <a:avLst/>
            </a:prstGeom>
          </p:spPr>
        </p:pic>
        <p:pic>
          <p:nvPicPr>
            <p:cNvPr id="76" name="图片 75">
              <a:extLst>
                <a:ext uri="{FF2B5EF4-FFF2-40B4-BE49-F238E27FC236}">
                  <a16:creationId xmlns:a16="http://schemas.microsoft.com/office/drawing/2014/main" id="{7FB5DAC7-D1C1-453A-BF6E-32270F374BB7}"/>
                </a:ext>
              </a:extLst>
            </p:cNvPr>
            <p:cNvPicPr>
              <a:picLocks noChangeAspect="1"/>
            </p:cNvPicPr>
            <p:nvPr/>
          </p:nvPicPr>
          <p:blipFill rotWithShape="1">
            <a:blip r:embed="rId16"/>
            <a:srcRect t="446"/>
            <a:stretch/>
          </p:blipFill>
          <p:spPr>
            <a:xfrm>
              <a:off x="5517469" y="3952259"/>
              <a:ext cx="1809102" cy="1081010"/>
            </a:xfrm>
            <a:prstGeom prst="rect">
              <a:avLst/>
            </a:prstGeom>
            <a:ln w="6350" cap="sq">
              <a:solidFill>
                <a:schemeClr val="tx1">
                  <a:lumMod val="50000"/>
                  <a:lumOff val="50000"/>
                </a:schemeClr>
              </a:solidFill>
              <a:prstDash val="solid"/>
              <a:miter lim="800000"/>
            </a:ln>
            <a:effectLst>
              <a:outerShdw blurRad="50800" dist="38100" dir="2700000" algn="tl" rotWithShape="0">
                <a:srgbClr val="000000">
                  <a:alpha val="43000"/>
                </a:srgbClr>
              </a:outerShdw>
            </a:effectLst>
          </p:spPr>
        </p:pic>
        <p:pic>
          <p:nvPicPr>
            <p:cNvPr id="77" name="图片 76">
              <a:extLst>
                <a:ext uri="{FF2B5EF4-FFF2-40B4-BE49-F238E27FC236}">
                  <a16:creationId xmlns:a16="http://schemas.microsoft.com/office/drawing/2014/main" id="{631FC044-D35E-43BC-9165-F6531107F476}"/>
                </a:ext>
              </a:extLst>
            </p:cNvPr>
            <p:cNvPicPr>
              <a:picLocks noChangeAspect="1"/>
            </p:cNvPicPr>
            <p:nvPr/>
          </p:nvPicPr>
          <p:blipFill rotWithShape="1">
            <a:blip r:embed="rId17" cstate="print">
              <a:grayscl/>
              <a:extLst>
                <a:ext uri="{BEBA8EAE-BF5A-486C-A8C5-ECC9F3942E4B}">
                  <a14:imgProps xmlns:a14="http://schemas.microsoft.com/office/drawing/2010/main">
                    <a14:imgLayer r:embed="rId18">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30917" t="4256" r="28933" b="9643"/>
            <a:stretch/>
          </p:blipFill>
          <p:spPr>
            <a:xfrm>
              <a:off x="7419951" y="2436857"/>
              <a:ext cx="2138465" cy="2619281"/>
            </a:xfrm>
            <a:prstGeom prst="rect">
              <a:avLst/>
            </a:prstGeom>
          </p:spPr>
        </p:pic>
        <p:pic>
          <p:nvPicPr>
            <p:cNvPr id="78" name="图片 77">
              <a:extLst>
                <a:ext uri="{FF2B5EF4-FFF2-40B4-BE49-F238E27FC236}">
                  <a16:creationId xmlns:a16="http://schemas.microsoft.com/office/drawing/2014/main" id="{947F4E05-4755-4A59-B4F5-A960085B0F34}"/>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8314" t="6183" r="30700" b="21060"/>
            <a:stretch/>
          </p:blipFill>
          <p:spPr>
            <a:xfrm>
              <a:off x="1574136" y="2544550"/>
              <a:ext cx="851688" cy="846397"/>
            </a:xfrm>
            <a:prstGeom prst="rect">
              <a:avLst/>
            </a:prstGeom>
          </p:spPr>
        </p:pic>
        <p:pic>
          <p:nvPicPr>
            <p:cNvPr id="79" name="图片 78">
              <a:extLst>
                <a:ext uri="{FF2B5EF4-FFF2-40B4-BE49-F238E27FC236}">
                  <a16:creationId xmlns:a16="http://schemas.microsoft.com/office/drawing/2014/main" id="{279B8F3C-AA75-481E-B081-6157E6FCC21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9088" t="16969" r="28492" b="27584"/>
            <a:stretch/>
          </p:blipFill>
          <p:spPr>
            <a:xfrm>
              <a:off x="4890581" y="3445369"/>
              <a:ext cx="454174" cy="443806"/>
            </a:xfrm>
            <a:prstGeom prst="rect">
              <a:avLst/>
            </a:prstGeom>
          </p:spPr>
        </p:pic>
        <p:pic>
          <p:nvPicPr>
            <p:cNvPr id="80" name="图片 79">
              <a:extLst>
                <a:ext uri="{FF2B5EF4-FFF2-40B4-BE49-F238E27FC236}">
                  <a16:creationId xmlns:a16="http://schemas.microsoft.com/office/drawing/2014/main" id="{C8385E16-956C-475D-A815-544E84D4A009}"/>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30131" t="17778" r="29404" b="27584"/>
            <a:stretch/>
          </p:blipFill>
          <p:spPr>
            <a:xfrm>
              <a:off x="4392283" y="3068643"/>
              <a:ext cx="518565" cy="523463"/>
            </a:xfrm>
            <a:prstGeom prst="rect">
              <a:avLst/>
            </a:prstGeom>
          </p:spPr>
        </p:pic>
        <p:pic>
          <p:nvPicPr>
            <p:cNvPr id="81" name="图片 80">
              <a:extLst>
                <a:ext uri="{FF2B5EF4-FFF2-40B4-BE49-F238E27FC236}">
                  <a16:creationId xmlns:a16="http://schemas.microsoft.com/office/drawing/2014/main" id="{5A5E0B93-CD86-475B-A230-F3926729EDF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23128" t="34969" r="26684" b="42893"/>
            <a:stretch/>
          </p:blipFill>
          <p:spPr>
            <a:xfrm>
              <a:off x="1760005" y="4605202"/>
              <a:ext cx="1323950" cy="436827"/>
            </a:xfrm>
            <a:prstGeom prst="rect">
              <a:avLst/>
            </a:prstGeom>
          </p:spPr>
        </p:pic>
        <p:pic>
          <p:nvPicPr>
            <p:cNvPr id="45" name="图片 44">
              <a:extLst>
                <a:ext uri="{FF2B5EF4-FFF2-40B4-BE49-F238E27FC236}">
                  <a16:creationId xmlns:a16="http://schemas.microsoft.com/office/drawing/2014/main" id="{F6937FED-899F-430A-9451-404267607AFD}"/>
                </a:ext>
              </a:extLst>
            </p:cNvPr>
            <p:cNvPicPr>
              <a:picLocks noChangeAspect="1"/>
            </p:cNvPicPr>
            <p:nvPr/>
          </p:nvPicPr>
          <p:blipFill rotWithShape="1">
            <a:blip r:embed="rId23"/>
            <a:srcRect l="17054" t="13237" r="17858" b="28932"/>
            <a:stretch/>
          </p:blipFill>
          <p:spPr>
            <a:xfrm>
              <a:off x="9361468" y="4581416"/>
              <a:ext cx="782778" cy="488124"/>
            </a:xfrm>
            <a:prstGeom prst="rect">
              <a:avLst/>
            </a:prstGeom>
          </p:spPr>
        </p:pic>
        <p:pic>
          <p:nvPicPr>
            <p:cNvPr id="3" name="图片 2">
              <a:extLst>
                <a:ext uri="{FF2B5EF4-FFF2-40B4-BE49-F238E27FC236}">
                  <a16:creationId xmlns:a16="http://schemas.microsoft.com/office/drawing/2014/main" id="{829F39C5-9239-405F-B44B-01F703CA20E6}"/>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4708" t="10837" r="26564"/>
            <a:stretch/>
          </p:blipFill>
          <p:spPr>
            <a:xfrm>
              <a:off x="3281562" y="4264111"/>
              <a:ext cx="949791" cy="782754"/>
            </a:xfrm>
            <a:prstGeom prst="rect">
              <a:avLst/>
            </a:prstGeom>
          </p:spPr>
        </p:pic>
        <p:pic>
          <p:nvPicPr>
            <p:cNvPr id="40" name="图片 39">
              <a:extLst>
                <a:ext uri="{FF2B5EF4-FFF2-40B4-BE49-F238E27FC236}">
                  <a16:creationId xmlns:a16="http://schemas.microsoft.com/office/drawing/2014/main" id="{520F6EB6-B534-4DF3-ACEE-629EF199E76C}"/>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43934" r="44330"/>
            <a:stretch/>
          </p:blipFill>
          <p:spPr>
            <a:xfrm>
              <a:off x="381381" y="553179"/>
              <a:ext cx="988269" cy="4727026"/>
            </a:xfrm>
            <a:prstGeom prst="rect">
              <a:avLst/>
            </a:prstGeom>
          </p:spPr>
        </p:pic>
      </p:grpSp>
      <p:sp>
        <p:nvSpPr>
          <p:cNvPr id="6" name="矩形 5">
            <a:extLst>
              <a:ext uri="{FF2B5EF4-FFF2-40B4-BE49-F238E27FC236}">
                <a16:creationId xmlns:a16="http://schemas.microsoft.com/office/drawing/2014/main" id="{C8F0424D-9F32-43FF-AB4C-7E358E5845D0}"/>
              </a:ext>
            </a:extLst>
          </p:cNvPr>
          <p:cNvSpPr/>
          <p:nvPr/>
        </p:nvSpPr>
        <p:spPr>
          <a:xfrm>
            <a:off x="3430968" y="6110572"/>
            <a:ext cx="5346336" cy="400110"/>
          </a:xfrm>
          <a:prstGeom prst="rect">
            <a:avLst/>
          </a:prstGeom>
        </p:spPr>
        <p:txBody>
          <a:bodyPr wrap="none">
            <a:spAutoFit/>
          </a:bodyPr>
          <a:lstStyle/>
          <a:p>
            <a:pPr algn="ctr"/>
            <a:r>
              <a:rPr lang="en-US" altLang="zh-CN" sz="20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a:t>
            </a:r>
            <a:r>
              <a:rPr lang="zh-CN" altLang="en-US" sz="20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秉持可靠易维护产品思想，自主知识产权</a:t>
            </a:r>
            <a:r>
              <a:rPr lang="en-US" altLang="zh-CN" sz="2000" b="1" dirty="0">
                <a:solidFill>
                  <a:schemeClr val="tx1">
                    <a:lumMod val="95000"/>
                    <a:lumOff val="5000"/>
                  </a:schemeClr>
                </a:solidFill>
                <a:latin typeface="方正兰亭超细黑简体" panose="02000000000000000000" pitchFamily="2" charset="-122"/>
                <a:ea typeface="方正兰亭超细黑简体" panose="02000000000000000000" pitchFamily="2" charset="-122"/>
              </a:rPr>
              <a:t>】</a:t>
            </a:r>
            <a:endParaRPr lang="zh-CN" altLang="en-US" sz="2000" dirty="0">
              <a:solidFill>
                <a:schemeClr val="tx1">
                  <a:lumMod val="95000"/>
                  <a:lumOff val="5000"/>
                </a:schemeClr>
              </a:solidFill>
            </a:endParaRPr>
          </a:p>
        </p:txBody>
      </p:sp>
    </p:spTree>
    <p:extLst>
      <p:ext uri="{BB962C8B-B14F-4D97-AF65-F5344CB8AC3E}">
        <p14:creationId xmlns:p14="http://schemas.microsoft.com/office/powerpoint/2010/main" val="188903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750"/>
                            </p:stCondLst>
                            <p:childTnLst>
                              <p:par>
                                <p:cTn id="9" presetID="42"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37"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1854259D-6529-4104-91CC-E81B77A9B7C1}"/>
              </a:ext>
            </a:extLst>
          </p:cNvPr>
          <p:cNvGrpSpPr/>
          <p:nvPr/>
        </p:nvGrpSpPr>
        <p:grpSpPr>
          <a:xfrm>
            <a:off x="76112" y="188886"/>
            <a:ext cx="6923811" cy="370278"/>
            <a:chOff x="15914" y="240642"/>
            <a:chExt cx="6923811" cy="370278"/>
          </a:xfrm>
        </p:grpSpPr>
        <p:pic>
          <p:nvPicPr>
            <p:cNvPr id="50" name="图片 49">
              <a:extLst>
                <a:ext uri="{FF2B5EF4-FFF2-40B4-BE49-F238E27FC236}">
                  <a16:creationId xmlns:a16="http://schemas.microsoft.com/office/drawing/2014/main" id="{A25116A3-FC87-470F-ABC3-D5F764BB9215}"/>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a:off x="15914" y="250392"/>
              <a:ext cx="2317297" cy="360000"/>
            </a:xfrm>
            <a:prstGeom prst="rect">
              <a:avLst/>
            </a:prstGeom>
            <a:ln>
              <a:noFill/>
            </a:ln>
          </p:spPr>
        </p:pic>
        <p:pic>
          <p:nvPicPr>
            <p:cNvPr id="51" name="图片 50">
              <a:extLst>
                <a:ext uri="{FF2B5EF4-FFF2-40B4-BE49-F238E27FC236}">
                  <a16:creationId xmlns:a16="http://schemas.microsoft.com/office/drawing/2014/main" id="{16F5124C-0ED9-47C4-A349-B1F25467ED11}"/>
                </a:ext>
              </a:extLst>
            </p:cNvPr>
            <p:cNvPicPr>
              <a:picLocks noChangeAspect="1"/>
            </p:cNvPicPr>
            <p:nvPr/>
          </p:nvPicPr>
          <p:blipFill rotWithShape="1">
            <a:blip r:embed="rId3">
              <a:duotone>
                <a:prstClr val="black"/>
                <a:schemeClr val="tx2">
                  <a:tint val="45000"/>
                  <a:satMod val="400000"/>
                </a:schemeClr>
              </a:duotone>
            </a:blip>
            <a:srcRect r="78187" b="4571"/>
            <a:stretch/>
          </p:blipFill>
          <p:spPr>
            <a:xfrm rot="10800000">
              <a:off x="2333211" y="249864"/>
              <a:ext cx="4606514" cy="360000"/>
            </a:xfrm>
            <a:prstGeom prst="rect">
              <a:avLst/>
            </a:prstGeom>
            <a:ln>
              <a:noFill/>
            </a:ln>
          </p:spPr>
        </p:pic>
        <p:pic>
          <p:nvPicPr>
            <p:cNvPr id="52" name="图片 51" descr="图片包含 物体&#10;&#10;已生成极高可信度的说明">
              <a:extLst>
                <a:ext uri="{FF2B5EF4-FFF2-40B4-BE49-F238E27FC236}">
                  <a16:creationId xmlns:a16="http://schemas.microsoft.com/office/drawing/2014/main" id="{EE73879D-030C-4A2D-889B-DD7770EB31C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741" y="240642"/>
              <a:ext cx="1320411" cy="370278"/>
            </a:xfrm>
            <a:prstGeom prst="rect">
              <a:avLst/>
            </a:prstGeom>
          </p:spPr>
        </p:pic>
      </p:grpSp>
      <p:sp>
        <p:nvSpPr>
          <p:cNvPr id="26" name="矩形 25">
            <a:extLst>
              <a:ext uri="{FF2B5EF4-FFF2-40B4-BE49-F238E27FC236}">
                <a16:creationId xmlns:a16="http://schemas.microsoft.com/office/drawing/2014/main" id="{6A967B60-7F09-41EF-9611-22305304E6D7}"/>
              </a:ext>
            </a:extLst>
          </p:cNvPr>
          <p:cNvSpPr/>
          <p:nvPr/>
        </p:nvSpPr>
        <p:spPr>
          <a:xfrm rot="5400000">
            <a:off x="6643744" y="3248353"/>
            <a:ext cx="413896" cy="369332"/>
          </a:xfrm>
          <a:prstGeom prst="rect">
            <a:avLst/>
          </a:prstGeom>
        </p:spPr>
        <p:txBody>
          <a:bodyPr wrap="none">
            <a:spAutoFit/>
          </a:bodyPr>
          <a:lstStyle/>
          <a:p>
            <a:pPr lvl="0" algn="ctr">
              <a:defRPr/>
            </a:pPr>
            <a:r>
              <a:rPr lang="en-US" altLang="zh-CN" b="1" dirty="0">
                <a:solidFill>
                  <a:srgbClr val="FF6600"/>
                </a:solidFill>
                <a:latin typeface="微软雅黑" panose="020B0503020204020204" pitchFamily="34" charset="-122"/>
                <a:ea typeface="微软雅黑" panose="020B0503020204020204" pitchFamily="34" charset="-122"/>
              </a:rPr>
              <a:t>▼</a:t>
            </a:r>
          </a:p>
        </p:txBody>
      </p:sp>
      <p:grpSp>
        <p:nvGrpSpPr>
          <p:cNvPr id="27" name="组合 26">
            <a:extLst>
              <a:ext uri="{FF2B5EF4-FFF2-40B4-BE49-F238E27FC236}">
                <a16:creationId xmlns:a16="http://schemas.microsoft.com/office/drawing/2014/main" id="{E499E835-9A97-424E-9A32-C21A8337D1D2}"/>
              </a:ext>
            </a:extLst>
          </p:cNvPr>
          <p:cNvGrpSpPr/>
          <p:nvPr/>
        </p:nvGrpSpPr>
        <p:grpSpPr>
          <a:xfrm>
            <a:off x="6999921" y="3254321"/>
            <a:ext cx="949161" cy="360000"/>
            <a:chOff x="1427344" y="3077562"/>
            <a:chExt cx="325084" cy="720000"/>
          </a:xfrm>
        </p:grpSpPr>
        <p:sp>
          <p:nvSpPr>
            <p:cNvPr id="28" name="矩形: 圆角 27">
              <a:extLst>
                <a:ext uri="{FF2B5EF4-FFF2-40B4-BE49-F238E27FC236}">
                  <a16:creationId xmlns:a16="http://schemas.microsoft.com/office/drawing/2014/main" id="{E09EB803-0C41-4A40-BFAF-951AFE44CE48}"/>
                </a:ext>
              </a:extLst>
            </p:cNvPr>
            <p:cNvSpPr/>
            <p:nvPr/>
          </p:nvSpPr>
          <p:spPr>
            <a:xfrm>
              <a:off x="1428428" y="3077562"/>
              <a:ext cx="324000" cy="720000"/>
            </a:xfrm>
            <a:prstGeom prst="roundRect">
              <a:avLst>
                <a:gd name="adj" fmla="val 50000"/>
              </a:avLst>
            </a:prstGeom>
            <a:solidFill>
              <a:srgbClr val="0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标题 1">
              <a:extLst>
                <a:ext uri="{FF2B5EF4-FFF2-40B4-BE49-F238E27FC236}">
                  <a16:creationId xmlns:a16="http://schemas.microsoft.com/office/drawing/2014/main" id="{7D72369B-DC6B-4E66-AE25-AB79696CCFDA}"/>
                </a:ext>
              </a:extLst>
            </p:cNvPr>
            <p:cNvSpPr txBox="1">
              <a:spLocks/>
            </p:cNvSpPr>
            <p:nvPr/>
          </p:nvSpPr>
          <p:spPr>
            <a:xfrm>
              <a:off x="1427344" y="3094814"/>
              <a:ext cx="324000" cy="690540"/>
            </a:xfrm>
            <a:prstGeom prst="rect">
              <a:avLst/>
            </a:prstGeom>
            <a:noFill/>
          </p:spPr>
          <p:txBody>
            <a:bodyPr vert="eaVert" lIns="91440" tIns="45720" rIns="91440" bIns="45720" rtlCol="0" anchor="ctr" anchorCtr="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p>
          </p:txBody>
        </p:sp>
      </p:grpSp>
      <p:grpSp>
        <p:nvGrpSpPr>
          <p:cNvPr id="30" name="组合 29">
            <a:extLst>
              <a:ext uri="{FF2B5EF4-FFF2-40B4-BE49-F238E27FC236}">
                <a16:creationId xmlns:a16="http://schemas.microsoft.com/office/drawing/2014/main" id="{9A606D21-AFBB-4227-86A1-A0BB0D4B271C}"/>
              </a:ext>
            </a:extLst>
          </p:cNvPr>
          <p:cNvGrpSpPr/>
          <p:nvPr/>
        </p:nvGrpSpPr>
        <p:grpSpPr>
          <a:xfrm>
            <a:off x="2264758" y="1976494"/>
            <a:ext cx="1697208" cy="2912489"/>
            <a:chOff x="2269329" y="1975645"/>
            <a:chExt cx="1697208" cy="2912489"/>
          </a:xfrm>
        </p:grpSpPr>
        <p:sp>
          <p:nvSpPr>
            <p:cNvPr id="31" name="标题 1">
              <a:extLst>
                <a:ext uri="{FF2B5EF4-FFF2-40B4-BE49-F238E27FC236}">
                  <a16:creationId xmlns:a16="http://schemas.microsoft.com/office/drawing/2014/main" id="{4B6C58CE-6E5B-4E37-9AD4-2054C086DAC6}"/>
                </a:ext>
              </a:extLst>
            </p:cNvPr>
            <p:cNvSpPr txBox="1">
              <a:spLocks/>
            </p:cNvSpPr>
            <p:nvPr/>
          </p:nvSpPr>
          <p:spPr>
            <a:xfrm>
              <a:off x="2957589" y="1975645"/>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公司介绍</a:t>
              </a:r>
              <a:endParaRPr kumimoji="0" lang="zh-CN" altLang="en-US" sz="16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32" name="标题 1">
              <a:extLst>
                <a:ext uri="{FF2B5EF4-FFF2-40B4-BE49-F238E27FC236}">
                  <a16:creationId xmlns:a16="http://schemas.microsoft.com/office/drawing/2014/main" id="{B29D5ABB-B18E-4384-9E68-7A14F129FC9E}"/>
                </a:ext>
              </a:extLst>
            </p:cNvPr>
            <p:cNvSpPr txBox="1">
              <a:spLocks/>
            </p:cNvSpPr>
            <p:nvPr/>
          </p:nvSpPr>
          <p:spPr>
            <a:xfrm>
              <a:off x="2505871" y="4094852"/>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buFontTx/>
                <a:buNone/>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投资规划</a:t>
              </a:r>
            </a:p>
          </p:txBody>
        </p:sp>
        <p:sp>
          <p:nvSpPr>
            <p:cNvPr id="33" name="矩形 32">
              <a:extLst>
                <a:ext uri="{FF2B5EF4-FFF2-40B4-BE49-F238E27FC236}">
                  <a16:creationId xmlns:a16="http://schemas.microsoft.com/office/drawing/2014/main" id="{97211CD7-A1F3-4CD0-8BDB-7CB3B4527059}"/>
                </a:ext>
              </a:extLst>
            </p:cNvPr>
            <p:cNvSpPr/>
            <p:nvPr/>
          </p:nvSpPr>
          <p:spPr>
            <a:xfrm>
              <a:off x="2511441" y="2470792"/>
              <a:ext cx="1008000" cy="338554"/>
            </a:xfrm>
            <a:prstGeom prst="rect">
              <a:avLst/>
            </a:prstGeom>
          </p:spPr>
          <p:txBody>
            <a:bodyPr wrap="square" anchor="ctr" anchorCtr="0">
              <a:spAutoFit/>
            </a:bodyPr>
            <a:lstStyle/>
            <a:p>
              <a:pPr algn="ctr">
                <a:spcBef>
                  <a:spcPct val="0"/>
                </a:spcBef>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行业分析</a:t>
              </a:r>
            </a:p>
          </p:txBody>
        </p:sp>
        <p:sp>
          <p:nvSpPr>
            <p:cNvPr id="34" name="矩形 33">
              <a:extLst>
                <a:ext uri="{FF2B5EF4-FFF2-40B4-BE49-F238E27FC236}">
                  <a16:creationId xmlns:a16="http://schemas.microsoft.com/office/drawing/2014/main" id="{3AFF3D55-4FE8-461E-8B75-006DC0445AC0}"/>
                </a:ext>
              </a:extLst>
            </p:cNvPr>
            <p:cNvSpPr/>
            <p:nvPr/>
          </p:nvSpPr>
          <p:spPr>
            <a:xfrm>
              <a:off x="2269329" y="3010954"/>
              <a:ext cx="1008000" cy="338554"/>
            </a:xfrm>
            <a:prstGeom prst="rect">
              <a:avLst/>
            </a:prstGeom>
          </p:spPr>
          <p:txBody>
            <a:bodyPr wrap="square" anchor="ctr" anchorCtr="0">
              <a:spAutoFit/>
            </a:bodyPr>
            <a:lstStyle/>
            <a:p>
              <a:pPr marR="0" lvl="0" indent="0" algn="ctr" fontAlgn="auto">
                <a:lnSpc>
                  <a:spcPct val="100000"/>
                </a:lnSpc>
                <a:spcBef>
                  <a:spcPct val="0"/>
                </a:spcBef>
                <a:spcAft>
                  <a:spcPts val="0"/>
                </a:spcAft>
                <a:buClrTx/>
                <a:buSzTx/>
                <a:buFontTx/>
                <a:buNone/>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产品介绍</a:t>
              </a:r>
            </a:p>
          </p:txBody>
        </p:sp>
        <p:sp>
          <p:nvSpPr>
            <p:cNvPr id="36" name="矩形 35">
              <a:extLst>
                <a:ext uri="{FF2B5EF4-FFF2-40B4-BE49-F238E27FC236}">
                  <a16:creationId xmlns:a16="http://schemas.microsoft.com/office/drawing/2014/main" id="{450EE81E-C516-42C2-8D10-9C270EA0338A}"/>
                </a:ext>
              </a:extLst>
            </p:cNvPr>
            <p:cNvSpPr/>
            <p:nvPr/>
          </p:nvSpPr>
          <p:spPr>
            <a:xfrm>
              <a:off x="2274082" y="3515847"/>
              <a:ext cx="1005404" cy="338554"/>
            </a:xfrm>
            <a:prstGeom prst="rect">
              <a:avLst/>
            </a:prstGeom>
          </p:spPr>
          <p:txBody>
            <a:bodyPr wrap="none" anchor="ctr" anchorCtr="0">
              <a:spAutoFit/>
            </a:bodyPr>
            <a:lstStyle/>
            <a:p>
              <a:pPr marR="0" lvl="0" indent="0" algn="ctr" fontAlgn="auto">
                <a:lnSpc>
                  <a:spcPct val="100000"/>
                </a:lnSpc>
                <a:spcBef>
                  <a:spcPct val="0"/>
                </a:spcBef>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cs typeface="+mj-cs"/>
                </a:rPr>
                <a:t>发展定位</a:t>
              </a:r>
            </a:p>
          </p:txBody>
        </p:sp>
        <p:sp>
          <p:nvSpPr>
            <p:cNvPr id="37" name="标题 1">
              <a:extLst>
                <a:ext uri="{FF2B5EF4-FFF2-40B4-BE49-F238E27FC236}">
                  <a16:creationId xmlns:a16="http://schemas.microsoft.com/office/drawing/2014/main" id="{F9CD7509-D0D1-4F87-A8E8-EA2028072C6D}"/>
                </a:ext>
              </a:extLst>
            </p:cNvPr>
            <p:cNvSpPr txBox="1">
              <a:spLocks/>
            </p:cNvSpPr>
            <p:nvPr/>
          </p:nvSpPr>
          <p:spPr>
            <a:xfrm>
              <a:off x="2958537" y="4636134"/>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R="0" lvl="0" indent="0" fontAlgn="auto">
                <a:lnSpc>
                  <a:spcPct val="100000"/>
                </a:lnSpc>
                <a:spcAft>
                  <a:spcPts val="0"/>
                </a:spcAft>
                <a:buClrTx/>
                <a:buSzTx/>
                <a:tabLst/>
                <a:defRPr/>
              </a:pPr>
              <a:r>
                <a:rPr lang="zh-CN" altLang="en-US" sz="1600" b="1" dirty="0">
                  <a:solidFill>
                    <a:srgbClr val="E7E6E6">
                      <a:lumMod val="10000"/>
                    </a:srgbClr>
                  </a:solidFill>
                  <a:latin typeface="微软雅黑" panose="020B0503020204020204" pitchFamily="34" charset="-122"/>
                  <a:ea typeface="微软雅黑" panose="020B0503020204020204" pitchFamily="34" charset="-122"/>
                </a:rPr>
                <a:t>衍生产品</a:t>
              </a:r>
            </a:p>
          </p:txBody>
        </p:sp>
      </p:grpSp>
      <p:grpSp>
        <p:nvGrpSpPr>
          <p:cNvPr id="38" name="组合 37">
            <a:extLst>
              <a:ext uri="{FF2B5EF4-FFF2-40B4-BE49-F238E27FC236}">
                <a16:creationId xmlns:a16="http://schemas.microsoft.com/office/drawing/2014/main" id="{FA365C4D-3726-4D26-958A-72664B6EB0C9}"/>
              </a:ext>
            </a:extLst>
          </p:cNvPr>
          <p:cNvGrpSpPr/>
          <p:nvPr/>
        </p:nvGrpSpPr>
        <p:grpSpPr>
          <a:xfrm>
            <a:off x="1995137" y="1866884"/>
            <a:ext cx="1082899" cy="3128205"/>
            <a:chOff x="2130047" y="1885934"/>
            <a:chExt cx="1082899" cy="3128205"/>
          </a:xfrm>
        </p:grpSpPr>
        <p:sp>
          <p:nvSpPr>
            <p:cNvPr id="39" name="矩形 38">
              <a:extLst>
                <a:ext uri="{FF2B5EF4-FFF2-40B4-BE49-F238E27FC236}">
                  <a16:creationId xmlns:a16="http://schemas.microsoft.com/office/drawing/2014/main" id="{97A269F8-7415-43B3-920D-B1F2C1473827}"/>
                </a:ext>
              </a:extLst>
            </p:cNvPr>
            <p:cNvSpPr/>
            <p:nvPr/>
          </p:nvSpPr>
          <p:spPr>
            <a:xfrm>
              <a:off x="2828161" y="188593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1</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0" name="矩形 39">
              <a:extLst>
                <a:ext uri="{FF2B5EF4-FFF2-40B4-BE49-F238E27FC236}">
                  <a16:creationId xmlns:a16="http://schemas.microsoft.com/office/drawing/2014/main" id="{C9A50F01-A75E-4280-AF0D-BC5C55BAA8C8}"/>
                </a:ext>
              </a:extLst>
            </p:cNvPr>
            <p:cNvSpPr/>
            <p:nvPr/>
          </p:nvSpPr>
          <p:spPr>
            <a:xfrm>
              <a:off x="2374473" y="4012900"/>
              <a:ext cx="383438" cy="461665"/>
            </a:xfrm>
            <a:prstGeom prst="rect">
              <a:avLst/>
            </a:prstGeom>
          </p:spPr>
          <p:txBody>
            <a:bodyPr wrap="none">
              <a:spAutoFit/>
            </a:bodyPr>
            <a:lstStyle/>
            <a:p>
              <a:pPr algn="ctr">
                <a:defRPr/>
              </a:pPr>
              <a:r>
                <a:rPr lang="en-US" altLang="zh-CN" sz="2400" b="1" i="1" dirty="0">
                  <a:solidFill>
                    <a:srgbClr val="0266F8"/>
                  </a:solidFill>
                  <a:latin typeface="Broadway" panose="04040905080B02020502" pitchFamily="82" charset="0"/>
                  <a:cs typeface="Segoe UI" pitchFamily="34" charset="0"/>
                </a:rPr>
                <a:t>5</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id="{8F33BB50-36E0-4878-903B-882EF93ABEB3}"/>
                </a:ext>
              </a:extLst>
            </p:cNvPr>
            <p:cNvSpPr/>
            <p:nvPr/>
          </p:nvSpPr>
          <p:spPr>
            <a:xfrm>
              <a:off x="2370468" y="242556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2</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2" name="矩形 41">
              <a:extLst>
                <a:ext uri="{FF2B5EF4-FFF2-40B4-BE49-F238E27FC236}">
                  <a16:creationId xmlns:a16="http://schemas.microsoft.com/office/drawing/2014/main" id="{B1EC4796-D78E-4B75-BCBA-E72ACE19FBFE}"/>
                </a:ext>
              </a:extLst>
            </p:cNvPr>
            <p:cNvSpPr/>
            <p:nvPr/>
          </p:nvSpPr>
          <p:spPr>
            <a:xfrm>
              <a:off x="2130047" y="2969246"/>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3</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sp>
          <p:nvSpPr>
            <p:cNvPr id="43" name="矩形 42">
              <a:extLst>
                <a:ext uri="{FF2B5EF4-FFF2-40B4-BE49-F238E27FC236}">
                  <a16:creationId xmlns:a16="http://schemas.microsoft.com/office/drawing/2014/main" id="{2CC09B5C-3E98-4951-9021-8D4EE0A39E5A}"/>
                </a:ext>
              </a:extLst>
            </p:cNvPr>
            <p:cNvSpPr/>
            <p:nvPr/>
          </p:nvSpPr>
          <p:spPr>
            <a:xfrm>
              <a:off x="2135274" y="3470318"/>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4</a:t>
              </a:r>
              <a:endParaRPr lang="zh-CN" altLang="en-US" sz="2400" b="1" dirty="0">
                <a:solidFill>
                  <a:srgbClr val="0266F8"/>
                </a:solidFill>
                <a:latin typeface="微软雅黑 Light" panose="020B0502040204020203" pitchFamily="34" charset="-122"/>
                <a:ea typeface="微软雅黑 Light" panose="020B0502040204020203" pitchFamily="34" charset="-122"/>
              </a:endParaRPr>
            </a:p>
          </p:txBody>
        </p:sp>
        <p:sp>
          <p:nvSpPr>
            <p:cNvPr id="44" name="矩形 43">
              <a:extLst>
                <a:ext uri="{FF2B5EF4-FFF2-40B4-BE49-F238E27FC236}">
                  <a16:creationId xmlns:a16="http://schemas.microsoft.com/office/drawing/2014/main" id="{FC99A2BE-E040-49B0-A930-9A0A38D58D04}"/>
                </a:ext>
              </a:extLst>
            </p:cNvPr>
            <p:cNvSpPr/>
            <p:nvPr/>
          </p:nvSpPr>
          <p:spPr>
            <a:xfrm>
              <a:off x="2829508" y="4552474"/>
              <a:ext cx="383438" cy="461665"/>
            </a:xfrm>
            <a:prstGeom prst="rect">
              <a:avLst/>
            </a:prstGeom>
          </p:spPr>
          <p:txBody>
            <a:bodyPr wrap="none">
              <a:spAutoFit/>
            </a:bodyPr>
            <a:lstStyle/>
            <a:p>
              <a:pPr lvl="0" algn="ctr">
                <a:defRPr/>
              </a:pPr>
              <a:r>
                <a:rPr lang="en-US" altLang="zh-CN" sz="2400" b="1" i="1" dirty="0">
                  <a:solidFill>
                    <a:srgbClr val="0266F8"/>
                  </a:solidFill>
                  <a:latin typeface="Broadway" panose="04040905080B02020502" pitchFamily="82" charset="0"/>
                  <a:cs typeface="Segoe UI" pitchFamily="34" charset="0"/>
                </a:rPr>
                <a:t>6</a:t>
              </a:r>
              <a:endParaRPr kumimoji="0" lang="zh-CN" altLang="en-US" sz="2400" b="1" i="0" u="none" strike="noStrike" kern="1200" cap="none" spc="0" normalizeH="0" baseline="0" noProof="0" dirty="0">
                <a:ln>
                  <a:noFill/>
                </a:ln>
                <a:solidFill>
                  <a:srgbClr val="0266F8"/>
                </a:solidFill>
                <a:effectLst/>
                <a:uLnTx/>
                <a:uFillTx/>
                <a:latin typeface="微软雅黑 Light" panose="020B0502040204020203" pitchFamily="34" charset="-122"/>
                <a:ea typeface="微软雅黑 Light" panose="020B0502040204020203" pitchFamily="34" charset="-122"/>
              </a:endParaRPr>
            </a:p>
          </p:txBody>
        </p:sp>
      </p:grpSp>
      <p:sp>
        <p:nvSpPr>
          <p:cNvPr id="45" name="标题 1">
            <a:extLst>
              <a:ext uri="{FF2B5EF4-FFF2-40B4-BE49-F238E27FC236}">
                <a16:creationId xmlns:a16="http://schemas.microsoft.com/office/drawing/2014/main" id="{406E945B-A587-4B78-8352-319163DE8349}"/>
              </a:ext>
            </a:extLst>
          </p:cNvPr>
          <p:cNvSpPr txBox="1">
            <a:spLocks/>
          </p:cNvSpPr>
          <p:nvPr/>
        </p:nvSpPr>
        <p:spPr>
          <a:xfrm>
            <a:off x="2506062" y="2512563"/>
            <a:ext cx="1008000" cy="252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600" b="1" dirty="0">
                <a:solidFill>
                  <a:srgbClr val="FF6600"/>
                </a:solidFill>
                <a:latin typeface="微软雅黑" panose="020B0503020204020204" pitchFamily="34" charset="-122"/>
                <a:ea typeface="微软雅黑" panose="020B0503020204020204" pitchFamily="34" charset="-122"/>
              </a:rPr>
              <a:t>行业分析</a:t>
            </a:r>
            <a:endParaRPr kumimoji="0" lang="zh-CN" altLang="en-US" sz="1600" b="1" i="0" u="none" strike="noStrike" kern="120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8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250"/>
                                        <p:tgtEl>
                                          <p:spTgt spid="2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250"/>
                                        <p:tgtEl>
                                          <p:spTgt spid="30"/>
                                        </p:tgtEl>
                                      </p:cBhvr>
                                    </p:animEffect>
                                  </p:childTnLst>
                                </p:cTn>
                              </p:par>
                            </p:childTnLst>
                          </p:cTn>
                        </p:par>
                        <p:par>
                          <p:cTn id="12" fill="hold">
                            <p:stCondLst>
                              <p:cond delay="500"/>
                            </p:stCondLst>
                            <p:childTnLst>
                              <p:par>
                                <p:cTn id="13" presetID="22" presetClass="entr" presetSubtype="1" fill="hold" nodeType="afterEffect">
                                  <p:stCondLst>
                                    <p:cond delay="25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250"/>
                                        <p:tgtEl>
                                          <p:spTgt spid="38"/>
                                        </p:tgtEl>
                                      </p:cBhvr>
                                    </p:animEffect>
                                  </p:childTnLst>
                                </p:cTn>
                              </p:par>
                            </p:childTnLst>
                          </p:cTn>
                        </p:par>
                        <p:par>
                          <p:cTn id="16" fill="hold">
                            <p:stCondLst>
                              <p:cond delay="1000"/>
                            </p:stCondLst>
                            <p:childTnLst>
                              <p:par>
                                <p:cTn id="17" presetID="1" presetClass="entr" presetSubtype="0" fill="hold" grpId="0" nodeType="afterEffect">
                                  <p:stCondLst>
                                    <p:cond delay="150"/>
                                  </p:stCondLst>
                                  <p:childTnLst>
                                    <p:set>
                                      <p:cBhvr>
                                        <p:cTn id="18" dur="1" fill="hold">
                                          <p:stCondLst>
                                            <p:cond delay="149"/>
                                          </p:stCondLst>
                                        </p:cTn>
                                        <p:tgtEl>
                                          <p:spTgt spid="26"/>
                                        </p:tgtEl>
                                        <p:attrNameLst>
                                          <p:attrName>style.visibility</p:attrName>
                                        </p:attrNameLst>
                                      </p:cBhvr>
                                      <p:to>
                                        <p:strVal val="visible"/>
                                      </p:to>
                                    </p:set>
                                  </p:childTnLst>
                                </p:cTn>
                              </p:par>
                            </p:childTnLst>
                          </p:cTn>
                        </p:par>
                        <p:par>
                          <p:cTn id="19" fill="hold">
                            <p:stCondLst>
                              <p:cond delay="1300"/>
                            </p:stCondLst>
                            <p:childTnLst>
                              <p:par>
                                <p:cTn id="20" presetID="1" presetClass="exit" presetSubtype="0" fill="hold" grpId="1" nodeType="afterEffect">
                                  <p:stCondLst>
                                    <p:cond delay="150"/>
                                  </p:stCondLst>
                                  <p:childTnLst>
                                    <p:set>
                                      <p:cBhvr>
                                        <p:cTn id="21" dur="1" fill="hold">
                                          <p:stCondLst>
                                            <p:cond delay="149"/>
                                          </p:stCondLst>
                                        </p:cTn>
                                        <p:tgtEl>
                                          <p:spTgt spid="26"/>
                                        </p:tgtEl>
                                        <p:attrNameLst>
                                          <p:attrName>style.visibility</p:attrName>
                                        </p:attrNameLst>
                                      </p:cBhvr>
                                      <p:to>
                                        <p:strVal val="hidden"/>
                                      </p:to>
                                    </p:set>
                                  </p:childTnLst>
                                </p:cTn>
                              </p:par>
                            </p:childTnLst>
                          </p:cTn>
                        </p:par>
                        <p:par>
                          <p:cTn id="22" fill="hold">
                            <p:stCondLst>
                              <p:cond delay="1600"/>
                            </p:stCondLst>
                            <p:childTnLst>
                              <p:par>
                                <p:cTn id="23" presetID="1" presetClass="entr" presetSubtype="0" fill="hold" grpId="2" nodeType="afterEffect">
                                  <p:stCondLst>
                                    <p:cond delay="150"/>
                                  </p:stCondLst>
                                  <p:childTnLst>
                                    <p:set>
                                      <p:cBhvr>
                                        <p:cTn id="24" dur="1" fill="hold">
                                          <p:stCondLst>
                                            <p:cond delay="149"/>
                                          </p:stCondLst>
                                        </p:cTn>
                                        <p:tgtEl>
                                          <p:spTgt spid="26"/>
                                        </p:tgtEl>
                                        <p:attrNameLst>
                                          <p:attrName>style.visibility</p:attrName>
                                        </p:attrNameLst>
                                      </p:cBhvr>
                                      <p:to>
                                        <p:strVal val="visible"/>
                                      </p:to>
                                    </p:set>
                                  </p:childTnLst>
                                </p:cTn>
                              </p:par>
                            </p:childTnLst>
                          </p:cTn>
                        </p:par>
                        <p:par>
                          <p:cTn id="25" fill="hold">
                            <p:stCondLst>
                              <p:cond delay="1900"/>
                            </p:stCondLst>
                            <p:childTnLst>
                              <p:par>
                                <p:cTn id="26" presetID="1" presetClass="entr" presetSubtype="0" fill="hold" grpId="3" nodeType="afterEffect">
                                  <p:stCondLst>
                                    <p:cond delay="150"/>
                                  </p:stCondLst>
                                  <p:childTnLst>
                                    <p:set>
                                      <p:cBhvr>
                                        <p:cTn id="27" dur="1" fill="hold">
                                          <p:stCondLst>
                                            <p:cond delay="149"/>
                                          </p:stCondLst>
                                        </p:cTn>
                                        <p:tgtEl>
                                          <p:spTgt spid="26"/>
                                        </p:tgtEl>
                                        <p:attrNameLst>
                                          <p:attrName>style.visibility</p:attrName>
                                        </p:attrNameLst>
                                      </p:cBhvr>
                                      <p:to>
                                        <p:strVal val="visible"/>
                                      </p:to>
                                    </p:set>
                                  </p:childTnLst>
                                </p:cTn>
                              </p:par>
                            </p:childTnLst>
                          </p:cTn>
                        </p:par>
                        <p:par>
                          <p:cTn id="28" fill="hold">
                            <p:stCondLst>
                              <p:cond delay="2200"/>
                            </p:stCondLst>
                            <p:childTnLst>
                              <p:par>
                                <p:cTn id="29" presetID="1" presetClass="entr" presetSubtype="0" fill="hold" grpId="1" nodeType="afterEffect">
                                  <p:stCondLst>
                                    <p:cond delay="0"/>
                                  </p:stCondLst>
                                  <p:childTnLst>
                                    <p:set>
                                      <p:cBhvr>
                                        <p:cTn id="30" dur="1" fill="hold">
                                          <p:stCondLst>
                                            <p:cond delay="249"/>
                                          </p:stCondLst>
                                        </p:cTn>
                                        <p:tgtEl>
                                          <p:spTgt spid="45"/>
                                        </p:tgtEl>
                                        <p:attrNameLst>
                                          <p:attrName>style.visibility</p:attrName>
                                        </p:attrNameLst>
                                      </p:cBhvr>
                                      <p:to>
                                        <p:strVal val="visible"/>
                                      </p:to>
                                    </p:set>
                                  </p:childTnLst>
                                </p:cTn>
                              </p:par>
                            </p:childTnLst>
                          </p:cTn>
                        </p:par>
                        <p:par>
                          <p:cTn id="31" fill="hold">
                            <p:stCondLst>
                              <p:cond delay="2450"/>
                            </p:stCondLst>
                            <p:childTnLst>
                              <p:par>
                                <p:cTn id="32" presetID="42" presetClass="path" presetSubtype="0" accel="50000" decel="50000" fill="hold" grpId="0" nodeType="afterEffect">
                                  <p:stCondLst>
                                    <p:cond delay="250"/>
                                  </p:stCondLst>
                                  <p:childTnLst>
                                    <p:animMotion origin="layout" path="M 0.00013 0.00047 L 0.25319 0.11621 " pathEditMode="relative" rAng="0" ptsTypes="AA">
                                      <p:cBhvr>
                                        <p:cTn id="33" dur="250" fill="hold"/>
                                        <p:tgtEl>
                                          <p:spTgt spid="45"/>
                                        </p:tgtEl>
                                        <p:attrNameLst>
                                          <p:attrName>ppt_x</p:attrName>
                                          <p:attrName>ppt_y</p:attrName>
                                        </p:attrNameLst>
                                      </p:cBhvr>
                                      <p:rCtr x="12653" y="5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26" grpId="3"/>
      <p:bldP spid="45" grpId="0"/>
      <p:bldP spid="45" grpId="1"/>
    </p:bldLst>
  </p:timing>
</p:sld>
</file>

<file path=ppt/theme/theme1.xml><?xml version="1.0" encoding="utf-8"?>
<a:theme xmlns:a="http://schemas.openxmlformats.org/drawingml/2006/main" name="b6288cad1d37ca975be72df32d7f5067047c266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1">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1">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87118</TotalTime>
  <Words>8223</Words>
  <Application>Microsoft Office PowerPoint</Application>
  <PresentationFormat>自定义</PresentationFormat>
  <Paragraphs>895</Paragraphs>
  <Slides>55</Slides>
  <Notes>51</Notes>
  <HiddenSlides>0</HiddenSlides>
  <MMClips>2</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55</vt:i4>
      </vt:variant>
    </vt:vector>
  </HeadingPairs>
  <TitlesOfParts>
    <vt:vector size="80" baseType="lpstr">
      <vt:lpstr>FZLTHK--GBK1-0</vt:lpstr>
      <vt:lpstr>等线</vt:lpstr>
      <vt:lpstr>等线 Light</vt:lpstr>
      <vt:lpstr>方正兰亭超细黑简体</vt:lpstr>
      <vt:lpstr>宋体</vt:lpstr>
      <vt:lpstr>Microsoft YaHei</vt:lpstr>
      <vt:lpstr>Microsoft YaHei</vt:lpstr>
      <vt:lpstr>微软雅黑 Light</vt:lpstr>
      <vt:lpstr>Abadi Extra Light</vt:lpstr>
      <vt:lpstr>Arial</vt:lpstr>
      <vt:lpstr>Arial</vt:lpstr>
      <vt:lpstr>Bodoni MT Black</vt:lpstr>
      <vt:lpstr>Broadway</vt:lpstr>
      <vt:lpstr>Calibri</vt:lpstr>
      <vt:lpstr>Calibri Light</vt:lpstr>
      <vt:lpstr>Candara</vt:lpstr>
      <vt:lpstr>Century Gothic</vt:lpstr>
      <vt:lpstr>Impact</vt:lpstr>
      <vt:lpstr>Script MT Bold</vt:lpstr>
      <vt:lpstr>Segoe UI</vt:lpstr>
      <vt:lpstr>b6288cad1d37ca975be72df32d7f5067047c2666</vt:lpstr>
      <vt:lpstr>Office 主题</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yonglai cai</cp:lastModifiedBy>
  <cp:revision>6117</cp:revision>
  <dcterms:created xsi:type="dcterms:W3CDTF">2015-11-26T12:54:06Z</dcterms:created>
  <dcterms:modified xsi:type="dcterms:W3CDTF">2019-01-29T04:38:06Z</dcterms:modified>
</cp:coreProperties>
</file>